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8"/>
  </p:notesMasterIdLst>
  <p:sldIdLst>
    <p:sldId id="343" r:id="rId2"/>
    <p:sldId id="447" r:id="rId3"/>
    <p:sldId id="448" r:id="rId4"/>
    <p:sldId id="449" r:id="rId5"/>
    <p:sldId id="298" r:id="rId6"/>
    <p:sldId id="293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5" r:id="rId21"/>
    <p:sldId id="384" r:id="rId22"/>
    <p:sldId id="386" r:id="rId23"/>
    <p:sldId id="450" r:id="rId24"/>
    <p:sldId id="388" r:id="rId25"/>
    <p:sldId id="389" r:id="rId26"/>
    <p:sldId id="390" r:id="rId27"/>
    <p:sldId id="515" r:id="rId28"/>
    <p:sldId id="516" r:id="rId29"/>
    <p:sldId id="391" r:id="rId30"/>
    <p:sldId id="392" r:id="rId31"/>
    <p:sldId id="517" r:id="rId32"/>
    <p:sldId id="393" r:id="rId33"/>
    <p:sldId id="394" r:id="rId34"/>
    <p:sldId id="518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519" r:id="rId43"/>
    <p:sldId id="402" r:id="rId44"/>
    <p:sldId id="520" r:id="rId45"/>
    <p:sldId id="408" r:id="rId46"/>
    <p:sldId id="409" r:id="rId47"/>
    <p:sldId id="410" r:id="rId48"/>
    <p:sldId id="411" r:id="rId49"/>
    <p:sldId id="412" r:id="rId50"/>
    <p:sldId id="472" r:id="rId51"/>
    <p:sldId id="473" r:id="rId52"/>
    <p:sldId id="345" r:id="rId53"/>
    <p:sldId id="512" r:id="rId54"/>
    <p:sldId id="513" r:id="rId55"/>
    <p:sldId id="428" r:id="rId56"/>
    <p:sldId id="429" r:id="rId57"/>
    <p:sldId id="430" r:id="rId58"/>
    <p:sldId id="474" r:id="rId59"/>
    <p:sldId id="432" r:id="rId60"/>
    <p:sldId id="434" r:id="rId61"/>
    <p:sldId id="435" r:id="rId62"/>
    <p:sldId id="436" r:id="rId63"/>
    <p:sldId id="437" r:id="rId64"/>
    <p:sldId id="439" r:id="rId65"/>
    <p:sldId id="440" r:id="rId66"/>
    <p:sldId id="44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  <a:srgbClr val="FFCC66"/>
    <a:srgbClr val="FFCC00"/>
    <a:srgbClr val="CC0000"/>
    <a:srgbClr val="FFFF00"/>
    <a:srgbClr val="FFFF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/>
    <p:restoredTop sz="92517" autoAdjust="0"/>
  </p:normalViewPr>
  <p:slideViewPr>
    <p:cSldViewPr>
      <p:cViewPr varScale="1">
        <p:scale>
          <a:sx n="114" d="100"/>
          <a:sy n="114" d="100"/>
        </p:scale>
        <p:origin x="7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4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0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535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9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61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6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1.png"/><Relationship Id="rId12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1110.png"/><Relationship Id="rId5" Type="http://schemas.openxmlformats.org/officeDocument/2006/relationships/image" Target="../media/image512.png"/><Relationship Id="rId10" Type="http://schemas.openxmlformats.org/officeDocument/2006/relationships/image" Target="../media/image87.png"/><Relationship Id="rId4" Type="http://schemas.openxmlformats.org/officeDocument/2006/relationships/image" Target="../media/image411.png"/><Relationship Id="rId9" Type="http://schemas.openxmlformats.org/officeDocument/2006/relationships/image" Target="../media/image9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edian_of_median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18" Type="http://schemas.openxmlformats.org/officeDocument/2006/relationships/image" Target="../media/image650.png"/><Relationship Id="rId26" Type="http://schemas.openxmlformats.org/officeDocument/2006/relationships/image" Target="../media/image730.png"/><Relationship Id="rId3" Type="http://schemas.openxmlformats.org/officeDocument/2006/relationships/image" Target="../media/image500.png"/><Relationship Id="rId21" Type="http://schemas.openxmlformats.org/officeDocument/2006/relationships/image" Target="../media/image68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640.png"/><Relationship Id="rId25" Type="http://schemas.openxmlformats.org/officeDocument/2006/relationships/image" Target="../media/image720.png"/><Relationship Id="rId2" Type="http://schemas.openxmlformats.org/officeDocument/2006/relationships/image" Target="../media/image490.png"/><Relationship Id="rId16" Type="http://schemas.openxmlformats.org/officeDocument/2006/relationships/image" Target="../media/image63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24" Type="http://schemas.openxmlformats.org/officeDocument/2006/relationships/image" Target="../media/image71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23" Type="http://schemas.openxmlformats.org/officeDocument/2006/relationships/image" Target="../media/image700.png"/><Relationship Id="rId10" Type="http://schemas.openxmlformats.org/officeDocument/2006/relationships/image" Target="../media/image570.png"/><Relationship Id="rId19" Type="http://schemas.openxmlformats.org/officeDocument/2006/relationships/image" Target="../media/image66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Relationship Id="rId22" Type="http://schemas.openxmlformats.org/officeDocument/2006/relationships/image" Target="../media/image6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0.png"/><Relationship Id="rId18" Type="http://schemas.openxmlformats.org/officeDocument/2006/relationships/image" Target="../media/image600.png"/><Relationship Id="rId3" Type="http://schemas.openxmlformats.org/officeDocument/2006/relationships/image" Target="../media/image750.png"/><Relationship Id="rId21" Type="http://schemas.openxmlformats.org/officeDocument/2006/relationships/image" Target="../media/image630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670.png"/><Relationship Id="rId33" Type="http://schemas.openxmlformats.org/officeDocument/2006/relationships/image" Target="../media/image710.png"/><Relationship Id="rId2" Type="http://schemas.openxmlformats.org/officeDocument/2006/relationships/image" Target="../media/image740.png"/><Relationship Id="rId16" Type="http://schemas.openxmlformats.org/officeDocument/2006/relationships/image" Target="../media/image58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530.png"/><Relationship Id="rId24" Type="http://schemas.openxmlformats.org/officeDocument/2006/relationships/image" Target="../media/image660.png"/><Relationship Id="rId32" Type="http://schemas.openxmlformats.org/officeDocument/2006/relationships/image" Target="../media/image700.png"/><Relationship Id="rId5" Type="http://schemas.openxmlformats.org/officeDocument/2006/relationships/image" Target="../media/image770.png"/><Relationship Id="rId15" Type="http://schemas.openxmlformats.org/officeDocument/2006/relationships/image" Target="../media/image570.png"/><Relationship Id="rId23" Type="http://schemas.openxmlformats.org/officeDocument/2006/relationships/image" Target="../media/image650.png"/><Relationship Id="rId10" Type="http://schemas.openxmlformats.org/officeDocument/2006/relationships/image" Target="../media/image520.png"/><Relationship Id="rId19" Type="http://schemas.openxmlformats.org/officeDocument/2006/relationships/image" Target="../media/image610.png"/><Relationship Id="rId31" Type="http://schemas.openxmlformats.org/officeDocument/2006/relationships/image" Target="../media/image690.png"/><Relationship Id="rId4" Type="http://schemas.openxmlformats.org/officeDocument/2006/relationships/image" Target="../media/image760.png"/><Relationship Id="rId9" Type="http://schemas.openxmlformats.org/officeDocument/2006/relationships/image" Target="../media/image510.png"/><Relationship Id="rId14" Type="http://schemas.openxmlformats.org/officeDocument/2006/relationships/image" Target="../media/image560.png"/><Relationship Id="rId22" Type="http://schemas.openxmlformats.org/officeDocument/2006/relationships/image" Target="../media/image640.png"/><Relationship Id="rId30" Type="http://schemas.openxmlformats.org/officeDocument/2006/relationships/image" Target="../media/image6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png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6.png"/><Relationship Id="rId5" Type="http://schemas.openxmlformats.org/officeDocument/2006/relationships/image" Target="../media/image92.png"/><Relationship Id="rId10" Type="http://schemas.openxmlformats.org/officeDocument/2006/relationships/image" Target="../media/image105.png"/><Relationship Id="rId14" Type="http://schemas.openxmlformats.org/officeDocument/2006/relationships/image" Target="../media/image13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Relationship Id="rId9" Type="http://schemas.openxmlformats.org/officeDocument/2006/relationships/image" Target="../media/image9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3" Type="http://schemas.openxmlformats.org/officeDocument/2006/relationships/image" Target="../media/image110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0.png"/><Relationship Id="rId21" Type="http://schemas.openxmlformats.org/officeDocument/2006/relationships/image" Target="../media/image118.png"/><Relationship Id="rId7" Type="http://schemas.openxmlformats.org/officeDocument/2006/relationships/image" Target="../media/image1040.png"/><Relationship Id="rId12" Type="http://schemas.openxmlformats.org/officeDocument/2006/relationships/image" Target="../media/image1090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0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0.png"/><Relationship Id="rId11" Type="http://schemas.openxmlformats.org/officeDocument/2006/relationships/image" Target="../media/image1080.png"/><Relationship Id="rId24" Type="http://schemas.openxmlformats.org/officeDocument/2006/relationships/image" Target="../media/image121.png"/><Relationship Id="rId5" Type="http://schemas.openxmlformats.org/officeDocument/2006/relationships/image" Target="../media/image1020.png"/><Relationship Id="rId15" Type="http://schemas.openxmlformats.org/officeDocument/2006/relationships/image" Target="../media/image1120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0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0.png"/><Relationship Id="rId9" Type="http://schemas.openxmlformats.org/officeDocument/2006/relationships/image" Target="../media/image1060.png"/><Relationship Id="rId14" Type="http://schemas.openxmlformats.org/officeDocument/2006/relationships/image" Target="../media/image1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2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2.png"/><Relationship Id="rId13" Type="http://schemas.openxmlformats.org/officeDocument/2006/relationships/image" Target="../media/image1012.png"/><Relationship Id="rId18" Type="http://schemas.openxmlformats.org/officeDocument/2006/relationships/image" Target="../media/image1041.png"/><Relationship Id="rId26" Type="http://schemas.openxmlformats.org/officeDocument/2006/relationships/image" Target="../media/image1112.png"/><Relationship Id="rId3" Type="http://schemas.openxmlformats.org/officeDocument/2006/relationships/image" Target="../media/image931.png"/><Relationship Id="rId21" Type="http://schemas.openxmlformats.org/officeDocument/2006/relationships/image" Target="../media/image1072.png"/><Relationship Id="rId7" Type="http://schemas.openxmlformats.org/officeDocument/2006/relationships/image" Target="../media/image962.png"/><Relationship Id="rId12" Type="http://schemas.openxmlformats.org/officeDocument/2006/relationships/image" Target="../media/image100.png"/><Relationship Id="rId17" Type="http://schemas.openxmlformats.org/officeDocument/2006/relationships/image" Target="../media/image1031.png"/><Relationship Id="rId25" Type="http://schemas.openxmlformats.org/officeDocument/2006/relationships/image" Target="../media/image1101.png"/><Relationship Id="rId2" Type="http://schemas.openxmlformats.org/officeDocument/2006/relationships/image" Target="../media/image9200.png"/><Relationship Id="rId16" Type="http://schemas.openxmlformats.org/officeDocument/2006/relationships/image" Target="../media/image1021.png"/><Relationship Id="rId20" Type="http://schemas.openxmlformats.org/officeDocument/2006/relationships/image" Target="../media/image10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2.png"/><Relationship Id="rId11" Type="http://schemas.openxmlformats.org/officeDocument/2006/relationships/image" Target="../media/image312.png"/><Relationship Id="rId24" Type="http://schemas.openxmlformats.org/officeDocument/2006/relationships/image" Target="../media/image1092.png"/><Relationship Id="rId5" Type="http://schemas.openxmlformats.org/officeDocument/2006/relationships/image" Target="../media/image942.png"/><Relationship Id="rId15" Type="http://schemas.openxmlformats.org/officeDocument/2006/relationships/image" Target="../media/image350.png"/><Relationship Id="rId23" Type="http://schemas.openxmlformats.org/officeDocument/2006/relationships/image" Target="../media/image440.png"/><Relationship Id="rId10" Type="http://schemas.openxmlformats.org/officeDocument/2006/relationships/image" Target="../media/image992.png"/><Relationship Id="rId19" Type="http://schemas.openxmlformats.org/officeDocument/2006/relationships/image" Target="../media/image1051.png"/><Relationship Id="rId4" Type="http://schemas.openxmlformats.org/officeDocument/2006/relationships/image" Target="../media/image230.png"/><Relationship Id="rId9" Type="http://schemas.openxmlformats.org/officeDocument/2006/relationships/image" Target="../media/image980.png"/><Relationship Id="rId14" Type="http://schemas.openxmlformats.org/officeDocument/2006/relationships/image" Target="../media/image330.png"/><Relationship Id="rId22" Type="http://schemas.openxmlformats.org/officeDocument/2006/relationships/image" Target="../media/image108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2.png"/><Relationship Id="rId13" Type="http://schemas.openxmlformats.org/officeDocument/2006/relationships/image" Target="../media/image350.png"/><Relationship Id="rId18" Type="http://schemas.openxmlformats.org/officeDocument/2006/relationships/image" Target="../media/image1062.png"/><Relationship Id="rId26" Type="http://schemas.openxmlformats.org/officeDocument/2006/relationships/image" Target="../media/image1160.png"/><Relationship Id="rId3" Type="http://schemas.openxmlformats.org/officeDocument/2006/relationships/image" Target="../media/image1122.png"/><Relationship Id="rId21" Type="http://schemas.openxmlformats.org/officeDocument/2006/relationships/image" Target="../media/image1092.png"/><Relationship Id="rId7" Type="http://schemas.openxmlformats.org/officeDocument/2006/relationships/image" Target="../media/image980.png"/><Relationship Id="rId12" Type="http://schemas.openxmlformats.org/officeDocument/2006/relationships/image" Target="../media/image330.png"/><Relationship Id="rId17" Type="http://schemas.openxmlformats.org/officeDocument/2006/relationships/image" Target="../media/image1051.png"/><Relationship Id="rId25" Type="http://schemas.openxmlformats.org/officeDocument/2006/relationships/image" Target="../media/image1151.png"/><Relationship Id="rId2" Type="http://schemas.openxmlformats.org/officeDocument/2006/relationships/image" Target="../media/image230.png"/><Relationship Id="rId16" Type="http://schemas.openxmlformats.org/officeDocument/2006/relationships/image" Target="../media/image1041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2.png"/><Relationship Id="rId11" Type="http://schemas.openxmlformats.org/officeDocument/2006/relationships/image" Target="../media/image1012.png"/><Relationship Id="rId24" Type="http://schemas.openxmlformats.org/officeDocument/2006/relationships/image" Target="../media/image1141.png"/><Relationship Id="rId5" Type="http://schemas.openxmlformats.org/officeDocument/2006/relationships/image" Target="../media/image962.png"/><Relationship Id="rId15" Type="http://schemas.openxmlformats.org/officeDocument/2006/relationships/image" Target="../media/image1031.png"/><Relationship Id="rId23" Type="http://schemas.openxmlformats.org/officeDocument/2006/relationships/image" Target="../media/image1131.png"/><Relationship Id="rId10" Type="http://schemas.openxmlformats.org/officeDocument/2006/relationships/image" Target="../media/image100.png"/><Relationship Id="rId19" Type="http://schemas.openxmlformats.org/officeDocument/2006/relationships/image" Target="../media/image1082.png"/><Relationship Id="rId4" Type="http://schemas.openxmlformats.org/officeDocument/2006/relationships/image" Target="../media/image952.png"/><Relationship Id="rId9" Type="http://schemas.openxmlformats.org/officeDocument/2006/relationships/image" Target="../media/image312.png"/><Relationship Id="rId14" Type="http://schemas.openxmlformats.org/officeDocument/2006/relationships/image" Target="../media/image1021.png"/><Relationship Id="rId22" Type="http://schemas.openxmlformats.org/officeDocument/2006/relationships/image" Target="../media/image110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721B0E-AA99-7248-8F1F-5B862888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4000" b="1" u="sng" dirty="0"/>
                  <a:t>Warm up</a:t>
                </a:r>
                <a:r>
                  <a:rPr lang="en-US" sz="4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4000" dirty="0"/>
                  <a:t>Compare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/>
                          </a:rPr>
                          <m:t>𝑛</m:t>
                        </m:r>
                        <m:r>
                          <a:rPr lang="en-US" sz="4000" i="1" dirty="0">
                            <a:latin typeface="Cambria Math"/>
                          </a:rPr>
                          <m:t>+</m:t>
                        </m:r>
                        <m:r>
                          <a:rPr lang="en-US" sz="4000" i="1" dirty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000" dirty="0"/>
                  <a:t> with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4000" i="1" dirty="0">
                        <a:latin typeface="Cambria Math"/>
                      </a:rPr>
                      <m:t>+</m:t>
                    </m:r>
                    <m:r>
                      <a:rPr lang="en-US" sz="4000" i="1" dirty="0">
                        <a:latin typeface="Cambria Math"/>
                      </a:rPr>
                      <m:t>𝑓</m:t>
                    </m:r>
                    <m:r>
                      <a:rPr lang="en-US" sz="4000" i="1" dirty="0">
                        <a:latin typeface="Cambria Math"/>
                      </a:rPr>
                      <m:t>(</m:t>
                    </m:r>
                    <m:r>
                      <a:rPr lang="en-US" sz="4000" i="1" dirty="0">
                        <a:latin typeface="Cambria Math"/>
                      </a:rPr>
                      <m:t>𝑚</m:t>
                    </m:r>
                    <m:r>
                      <a:rPr lang="en-US" sz="4000" i="1" dirty="0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  <a:p>
                <a:pPr marL="0" indent="0" algn="ctr">
                  <a:buNone/>
                </a:pPr>
                <a:r>
                  <a:rPr lang="en-US" sz="4000" dirty="0"/>
                  <a:t>When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𝑂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𝑛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  <a:p>
                <a:pPr marL="0" indent="0" algn="ctr">
                  <a:buNone/>
                </a:pPr>
                <a:r>
                  <a:rPr lang="en-US" sz="4000" dirty="0"/>
                  <a:t>When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Ω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𝑛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924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5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9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5" t="-2801" r="-810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8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9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9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3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9" y="1700214"/>
            <a:ext cx="64103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10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48087" y="3352801"/>
            <a:ext cx="0" cy="1542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916506" y="1429048"/>
            <a:ext cx="0" cy="194140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32216" y="5024736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6" y="5024736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72200" y="5029201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29201"/>
                <a:ext cx="5169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84214" y="5029201"/>
                <a:ext cx="106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14" y="5029201"/>
                <a:ext cx="10645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41417" y="4006334"/>
                <a:ext cx="7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17" y="4006334"/>
                <a:ext cx="700320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77000" y="3897926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97926"/>
                <a:ext cx="76123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29097" y="4026593"/>
                <a:ext cx="7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097" y="4026593"/>
                <a:ext cx="70032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68183" y="2590800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183" y="2590800"/>
                <a:ext cx="761234" cy="369332"/>
              </a:xfrm>
              <a:prstGeom prst="rect">
                <a:avLst/>
              </a:prstGeom>
              <a:blipFill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108794">
                <a:off x="3383191" y="3502513"/>
                <a:ext cx="1890069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0.75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8794">
                <a:off x="3383191" y="3502513"/>
                <a:ext cx="1890069" cy="465833"/>
              </a:xfrm>
              <a:prstGeom prst="rect">
                <a:avLst/>
              </a:prstGeom>
              <a:blipFill>
                <a:blip r:embed="rId11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29434" y="5914353"/>
                <a:ext cx="5275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≤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34" y="5914353"/>
                <a:ext cx="5275931" cy="646331"/>
              </a:xfrm>
              <a:prstGeom prst="rect">
                <a:avLst/>
              </a:prstGeom>
              <a:blipFill>
                <a:blip r:embed="rId12"/>
                <a:stretch>
                  <a:fillRect l="-480" r="-48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8916506" y="3370451"/>
            <a:ext cx="0" cy="1542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55107" y="2971801"/>
            <a:ext cx="0" cy="194140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6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the pivot?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D20B9-00BE-894E-ABE6-12C9CEC24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Can we find median in linear time?</a:t>
            </a:r>
          </a:p>
          <a:p>
            <a:pPr lvl="1"/>
            <a:r>
              <a:rPr lang="en-US" dirty="0"/>
              <a:t>Yes!</a:t>
            </a:r>
          </a:p>
          <a:p>
            <a:pPr lvl="1"/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smallest element in the list</a:t>
                </a:r>
              </a:p>
              <a:p>
                <a:pPr lvl="1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order statistic: minimum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order statistic: maximum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statistic: median</a:t>
                </a:r>
              </a:p>
              <a:p>
                <a:r>
                  <a:rPr lang="en-US" dirty="0"/>
                  <a:t>CLRS, Section 9.1</a:t>
                </a:r>
              </a:p>
              <a:p>
                <a:pPr lvl="1"/>
                <a:r>
                  <a:rPr lang="en-US" b="1" dirty="0"/>
                  <a:t>Selection problem</a:t>
                </a:r>
                <a:r>
                  <a:rPr lang="en-US" dirty="0"/>
                  <a:t>: Given a list of distinct numbers and value </a:t>
                </a:r>
                <a:r>
                  <a:rPr lang="en-US" i="1" dirty="0" err="1"/>
                  <a:t>i</a:t>
                </a:r>
                <a:r>
                  <a:rPr lang="en-US" dirty="0"/>
                  <a:t>, find value </a:t>
                </a:r>
                <a:r>
                  <a:rPr lang="en-US" i="1" dirty="0"/>
                  <a:t>x</a:t>
                </a:r>
                <a:r>
                  <a:rPr lang="en-US" dirty="0"/>
                  <a:t> in list that is larger than exactly </a:t>
                </a:r>
                <a:r>
                  <a:rPr lang="en-US" i="1" dirty="0"/>
                  <a:t>i-1</a:t>
                </a:r>
                <a:r>
                  <a:rPr lang="en-US" dirty="0"/>
                  <a:t> list elements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</a:t>
                </a:r>
              </a:p>
              <a:p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partition, then recurse on </a:t>
                </a:r>
                <a:r>
                  <a:rPr lang="en-US" dirty="0" err="1"/>
                  <a:t>sublist</a:t>
                </a:r>
                <a:r>
                  <a:rPr lang="en-US" dirty="0"/>
                  <a:t> containing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done!</a:t>
                </a:r>
              </a:p>
              <a:p>
                <a:pPr lvl="1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recurse</a:t>
                </a:r>
                <a:r>
                  <a:rPr lang="en-US" dirty="0"/>
                  <a:t> left. Else </a:t>
                </a:r>
                <a:r>
                  <a:rPr lang="en-US" dirty="0" err="1"/>
                  <a:t>recurse</a:t>
                </a:r>
                <a:r>
                  <a:rPr lang="en-US" dirty="0"/>
                  <a:t> right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6019800" cy="685800"/>
              </a:xfrm>
              <a:blipFill>
                <a:blip r:embed="rId2"/>
                <a:stretch>
                  <a:fillRect l="-2532" t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8956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2057400" y="4038599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38599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656" t="-9091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2057400" y="22098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47244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2076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1531" y="4267200"/>
                <a:ext cx="8229600" cy="175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Recurse on </a:t>
                </a:r>
                <a:r>
                  <a:rPr lang="en-US" dirty="0" err="1"/>
                  <a:t>sublist</a:t>
                </a:r>
                <a:r>
                  <a:rPr lang="en-US" dirty="0"/>
                  <a:t> that contains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(adjust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accordingly if </a:t>
                </a:r>
                <a:r>
                  <a:rPr lang="en-US" dirty="0" err="1"/>
                  <a:t>recursing</a:t>
                </a:r>
                <a:r>
                  <a:rPr lang="en-US" dirty="0"/>
                  <a:t> right)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1531" y="4267200"/>
                <a:ext cx="8229600" cy="1752600"/>
              </a:xfrm>
              <a:blipFill>
                <a:blip r:embed="rId4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84793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526363" y="339632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56499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99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8000766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5460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60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80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022798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886431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C00A-56C8-624E-A850-FF584D86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Pseudocode for </a:t>
            </a:r>
            <a:r>
              <a:rPr lang="en-US" dirty="0" err="1"/>
              <a:t>Quickselect</a:t>
            </a:r>
            <a:endParaRPr lang="en-US" dirty="0"/>
          </a:p>
        </p:txBody>
      </p:sp>
      <p:pic>
        <p:nvPicPr>
          <p:cNvPr id="6" name="Content Placeholder 5" descr="A picture containing bird&#10;&#10;Description automatically generated">
            <a:extLst>
              <a:ext uri="{FF2B5EF4-FFF2-40B4-BE49-F238E27FC236}">
                <a16:creationId xmlns:a16="http://schemas.microsoft.com/office/drawing/2014/main" id="{2A944143-6C65-7E4A-8536-DFA677B1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8717"/>
            <a:ext cx="7515943" cy="39005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5929-D474-CE4B-849F-C94DAD16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D45BC-457A-8442-A75D-668C3F788C6A}"/>
              </a:ext>
            </a:extLst>
          </p:cNvPr>
          <p:cNvSpPr txBox="1"/>
          <p:nvPr/>
        </p:nvSpPr>
        <p:spPr>
          <a:xfrm>
            <a:off x="4191000" y="301328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" pitchFamily="2" charset="0"/>
              </a:rPr>
              <a:t>//</a:t>
            </a:r>
            <a:r>
              <a:rPr lang="en-US" sz="2400" dirty="0">
                <a:latin typeface="Times" pitchFamily="2" charset="0"/>
              </a:rPr>
              <a:t> number of elements in left sub-list + 1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DFB82-57C0-D745-A4D2-DEAC3EFE7E2A}"/>
              </a:ext>
            </a:extLst>
          </p:cNvPr>
          <p:cNvSpPr txBox="1"/>
          <p:nvPr/>
        </p:nvSpPr>
        <p:spPr>
          <a:xfrm>
            <a:off x="424220" y="5726263"/>
            <a:ext cx="870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In CLRS, they’re using a partition that randomly chooses the pivot element.</a:t>
            </a:r>
          </a:p>
          <a:p>
            <a:r>
              <a:rPr lang="en-US" sz="2000" dirty="0"/>
              <a:t>That’s why you see “Randomized” in the names here. Ignore that for the moment.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1A9CE-2721-F443-B546-3CE989679280}"/>
              </a:ext>
            </a:extLst>
          </p:cNvPr>
          <p:cNvSpPr txBox="1"/>
          <p:nvPr/>
        </p:nvSpPr>
        <p:spPr>
          <a:xfrm>
            <a:off x="7924800" y="4876800"/>
            <a:ext cx="685800" cy="43786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B4FF3-E32F-E448-8DE7-CDFB572C7993}"/>
              </a:ext>
            </a:extLst>
          </p:cNvPr>
          <p:cNvSpPr txBox="1"/>
          <p:nvPr/>
        </p:nvSpPr>
        <p:spPr>
          <a:xfrm>
            <a:off x="8572500" y="1240188"/>
            <a:ext cx="2971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– the list</a:t>
            </a:r>
          </a:p>
          <a:p>
            <a:r>
              <a:rPr lang="en-US" dirty="0"/>
              <a:t>p – index of first item</a:t>
            </a:r>
            <a:br>
              <a:rPr lang="en-US" dirty="0"/>
            </a:br>
            <a:r>
              <a:rPr lang="en-US" dirty="0"/>
              <a:t>r – index of last item</a:t>
            </a:r>
          </a:p>
          <a:p>
            <a:r>
              <a:rPr lang="en-US" dirty="0" err="1"/>
              <a:t>i</a:t>
            </a:r>
            <a:r>
              <a:rPr lang="en-US" dirty="0"/>
              <a:t> – find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smallest item</a:t>
            </a:r>
          </a:p>
          <a:p>
            <a:r>
              <a:rPr lang="en-US" dirty="0"/>
              <a:t>q – pivot location</a:t>
            </a:r>
          </a:p>
          <a:p>
            <a:r>
              <a:rPr lang="en-US" dirty="0"/>
              <a:t>k – number on left + 1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BD08FEC-0A4C-F24B-BED6-D0BDE487CD19}"/>
              </a:ext>
            </a:extLst>
          </p:cNvPr>
          <p:cNvSpPr/>
          <p:nvPr/>
        </p:nvSpPr>
        <p:spPr>
          <a:xfrm>
            <a:off x="9296400" y="4506402"/>
            <a:ext cx="2471380" cy="1513398"/>
          </a:xfrm>
          <a:prstGeom prst="wedgeRoundRectCallout">
            <a:avLst>
              <a:gd name="adj1" fmla="val -70997"/>
              <a:gd name="adj2" fmla="val -10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" pitchFamily="2" charset="0"/>
              </a:rPr>
              <a:t>note adjustment to </a:t>
            </a:r>
            <a:r>
              <a:rPr lang="en-US" sz="2400" i="1" dirty="0" err="1">
                <a:latin typeface="Times" pitchFamily="2" charset="0"/>
              </a:rPr>
              <a:t>i</a:t>
            </a:r>
            <a:r>
              <a:rPr lang="en-US" sz="2400" i="1" dirty="0">
                <a:latin typeface="Times" pitchFamily="2" charset="0"/>
              </a:rPr>
              <a:t> </a:t>
            </a:r>
            <a:r>
              <a:rPr lang="en-US" sz="2400" dirty="0">
                <a:latin typeface="Times" pitchFamily="2" charset="0"/>
              </a:rPr>
              <a:t>parameter when recursing on right side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68303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3DF-8731-D344-BB8C-CDB31130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These Examples!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ADE0-18A7-1042-B878-1EA7F1EE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calls, show</a:t>
            </a:r>
          </a:p>
          <a:p>
            <a:pPr lvl="1"/>
            <a:r>
              <a:rPr lang="en-US" dirty="0"/>
              <a:t>The value of </a:t>
            </a:r>
            <a:r>
              <a:rPr lang="en-US" i="1" dirty="0"/>
              <a:t>q</a:t>
            </a:r>
            <a:r>
              <a:rPr lang="en-US" dirty="0"/>
              <a:t> after each partition,</a:t>
            </a:r>
          </a:p>
          <a:p>
            <a:pPr lvl="1"/>
            <a:r>
              <a:rPr lang="en-US" dirty="0"/>
              <a:t>Which recursive calls made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Select( [3, 2, 9, 0, 7, 5, 6, 1], p=0, r=7, </a:t>
            </a:r>
            <a:r>
              <a:rPr lang="en-US" dirty="0" err="1"/>
              <a:t>i</a:t>
            </a:r>
            <a:r>
              <a:rPr lang="en-US" dirty="0"/>
              <a:t>=2)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Select( [3, 2, 9, 0, 7, 5, 6, 1], p=0, r=7, </a:t>
            </a:r>
            <a:r>
              <a:rPr lang="en-US" dirty="0" err="1"/>
              <a:t>i</a:t>
            </a:r>
            <a:r>
              <a:rPr lang="en-US" dirty="0"/>
              <a:t>=5)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Select( [3, 2, 9, 0, 7, 5, 6, 1], p=0, r=7, </a:t>
            </a:r>
            <a:r>
              <a:rPr lang="en-US" dirty="0" err="1"/>
              <a:t>i</a:t>
            </a:r>
            <a:r>
              <a:rPr lang="en-US" dirty="0"/>
              <a:t>=7)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DA9F-5A41-E148-9794-3621704E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r>
              <a:rPr lang="en-US" dirty="0"/>
              <a:t> Run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762000" y="1219200"/>
            <a:ext cx="6210300" cy="5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467100" y="4567534"/>
            <a:ext cx="0" cy="1905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05300" y="3729334"/>
            <a:ext cx="0" cy="2743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43700" y="4567534"/>
            <a:ext cx="0" cy="1905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43700" y="1824334"/>
            <a:ext cx="0" cy="2743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9344755">
                <a:off x="1071720" y="5049086"/>
                <a:ext cx="2170018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1.25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44755">
                <a:off x="1071720" y="5049086"/>
                <a:ext cx="2170018" cy="528093"/>
              </a:xfrm>
              <a:prstGeom prst="rect">
                <a:avLst/>
              </a:prstGeom>
              <a:blipFill>
                <a:blip r:embed="rId4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60516" y="6472535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16" y="6472535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3164" y="6472535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64" y="6472535"/>
                <a:ext cx="5169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12514" y="6472535"/>
                <a:ext cx="106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14" y="6472535"/>
                <a:ext cx="10645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6478" y="5545842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78" y="5545842"/>
                <a:ext cx="870623" cy="461665"/>
              </a:xfrm>
              <a:prstGeom prst="rect">
                <a:avLst/>
              </a:prstGeom>
              <a:blipFill>
                <a:blip r:embed="rId8"/>
                <a:stretch>
                  <a:fillRect l="-1449" r="-144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1789" y="5315009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89" y="5315009"/>
                <a:ext cx="870623" cy="461665"/>
              </a:xfrm>
              <a:prstGeom prst="rect">
                <a:avLst/>
              </a:prstGeom>
              <a:blipFill>
                <a:blip r:embed="rId9"/>
                <a:stretch>
                  <a:fillRect l="-1449" r="-144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724" y="3105448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724" y="3105448"/>
                <a:ext cx="952377" cy="461665"/>
              </a:xfrm>
              <a:prstGeom prst="rect">
                <a:avLst/>
              </a:prstGeom>
              <a:blipFill>
                <a:blip r:embed="rId10"/>
                <a:stretch>
                  <a:fillRect l="-13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52695" y="1136947"/>
                <a:ext cx="5275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≥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95" y="1136947"/>
                <a:ext cx="5275931" cy="646331"/>
              </a:xfrm>
              <a:prstGeom prst="rect">
                <a:avLst/>
              </a:prstGeom>
              <a:blipFill>
                <a:blip r:embed="rId11"/>
                <a:stretch>
                  <a:fillRect l="-719" r="-719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6707" y="5042604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707" y="5042604"/>
                <a:ext cx="952377" cy="461665"/>
              </a:xfrm>
              <a:prstGeom prst="rect">
                <a:avLst/>
              </a:prstGeom>
              <a:blipFill>
                <a:blip r:embed="rId12"/>
                <a:stretch>
                  <a:fillRect l="-13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r>
              <a:rPr lang="en-US" dirty="0"/>
              <a:t> Run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partition is always unbalanced: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9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 for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What makes a good Pivot for </a:t>
                </a:r>
                <a:r>
                  <a:rPr lang="en-US" dirty="0" err="1"/>
                  <a:t>Quickselect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Roughly even split between left and right</a:t>
                </a:r>
              </a:p>
              <a:p>
                <a:pPr lvl="1"/>
                <a:r>
                  <a:rPr lang="en-US" dirty="0"/>
                  <a:t>Ideally: median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Here’s what’s next:</a:t>
                </a:r>
              </a:p>
              <a:p>
                <a:pPr lvl="1"/>
                <a:r>
                  <a:rPr lang="en-US" dirty="0"/>
                  <a:t>First, </a:t>
                </a:r>
                <a:r>
                  <a:rPr lang="en-US" b="1" dirty="0"/>
                  <a:t>median of medians </a:t>
                </a:r>
                <a:r>
                  <a:rPr lang="en-US" dirty="0"/>
                  <a:t>algorithm</a:t>
                </a:r>
              </a:p>
              <a:p>
                <a:pPr lvl="2"/>
                <a:r>
                  <a:rPr lang="en-US" dirty="0"/>
                  <a:t>Finds something close to the median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Second, we can prove that when its result used with </a:t>
                </a:r>
                <a:r>
                  <a:rPr lang="en-US" dirty="0" err="1"/>
                  <a:t>Quickselect’s</a:t>
                </a:r>
                <a:r>
                  <a:rPr lang="en-US" dirty="0"/>
                  <a:t> partition, then </a:t>
                </a:r>
                <a:r>
                  <a:rPr lang="en-US" dirty="0" err="1"/>
                  <a:t>Quickselect</a:t>
                </a:r>
                <a:r>
                  <a:rPr lang="en-US" dirty="0"/>
                  <a:t> is guaranteed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Because we now have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way to find the median, this guarantees Quicksort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Notes:</a:t>
                </a:r>
              </a:p>
              <a:p>
                <a:pPr lvl="2"/>
                <a:r>
                  <a:rPr lang="en-US" dirty="0"/>
                  <a:t>We have to do all this for every call to Partition in Quicksort</a:t>
                </a:r>
              </a:p>
              <a:p>
                <a:pPr lvl="2"/>
                <a:r>
                  <a:rPr lang="en-US" dirty="0"/>
                  <a:t>We could just use the value returned by median of medians for Quicksort’s Partition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648200"/>
              </a:xfrm>
              <a:blipFill>
                <a:blip r:embed="rId2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395729">
            <a:off x="6791245" y="1625897"/>
            <a:ext cx="2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Déjà vu?</a:t>
            </a:r>
          </a:p>
        </p:txBody>
      </p:sp>
    </p:spTree>
    <p:extLst>
      <p:ext uri="{BB962C8B-B14F-4D97-AF65-F5344CB8AC3E}">
        <p14:creationId xmlns:p14="http://schemas.microsoft.com/office/powerpoint/2010/main" val="1774446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pPr lvl="1"/>
            <a:endParaRPr lang="en-US" dirty="0"/>
          </a:p>
          <a:p>
            <a:r>
              <a:rPr lang="en-US" dirty="0"/>
              <a:t>Here’s what’s next:</a:t>
            </a:r>
          </a:p>
          <a:p>
            <a:pPr lvl="1"/>
            <a:r>
              <a:rPr lang="en-US" dirty="0"/>
              <a:t>An algorithm for finding a “rough” split (Median of Medians)</a:t>
            </a:r>
          </a:p>
          <a:p>
            <a:pPr lvl="1"/>
            <a:r>
              <a:rPr lang="en-US" dirty="0"/>
              <a:t>This algorithm uses </a:t>
            </a:r>
            <a:r>
              <a:rPr lang="en-US" dirty="0" err="1"/>
              <a:t>Quickselect</a:t>
            </a:r>
            <a:r>
              <a:rPr lang="en-US" dirty="0"/>
              <a:t> as a subroutine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395729">
            <a:off x="6909954" y="1955957"/>
            <a:ext cx="302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Déjà vu?</a:t>
            </a:r>
          </a:p>
        </p:txBody>
      </p:sp>
    </p:spTree>
    <p:extLst>
      <p:ext uri="{BB962C8B-B14F-4D97-AF65-F5344CB8AC3E}">
        <p14:creationId xmlns:p14="http://schemas.microsoft.com/office/powerpoint/2010/main" val="4595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Pretty 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0" y="1314924"/>
            <a:ext cx="8229600" cy="1447800"/>
          </a:xfrm>
        </p:spPr>
        <p:txBody>
          <a:bodyPr/>
          <a:lstStyle/>
          <a:p>
            <a:r>
              <a:rPr lang="en-US" dirty="0"/>
              <a:t>What makes a “pretty good” Pivot?</a:t>
            </a:r>
          </a:p>
          <a:p>
            <a:pPr lvl="1"/>
            <a:r>
              <a:rPr lang="en-US" dirty="0"/>
              <a:t>Both sides of Pivot &gt;30%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64724" y="3581400"/>
            <a:ext cx="6403076" cy="533400"/>
            <a:chOff x="1445524" y="2895600"/>
            <a:chExt cx="6403076" cy="533400"/>
          </a:xfrm>
        </p:grpSpPr>
        <p:sp>
          <p:nvSpPr>
            <p:cNvPr id="7" name="Rectangle 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64724" y="5181600"/>
            <a:ext cx="6403076" cy="533400"/>
            <a:chOff x="1445524" y="2895600"/>
            <a:chExt cx="6403076" cy="533400"/>
          </a:xfrm>
        </p:grpSpPr>
        <p:sp>
          <p:nvSpPr>
            <p:cNvPr id="20" name="Rectangle 19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52601" y="426720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Or</a:t>
            </a:r>
          </a:p>
        </p:txBody>
      </p:sp>
      <p:sp>
        <p:nvSpPr>
          <p:cNvPr id="34" name="Right Brace 33"/>
          <p:cNvSpPr/>
          <p:nvPr/>
        </p:nvSpPr>
        <p:spPr>
          <a:xfrm rot="16200000">
            <a:off x="3505911" y="2288416"/>
            <a:ext cx="451798" cy="2134171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7780697" y="48796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09276" y="2702452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&gt;30%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56979" y="6166798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&gt;30%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98893" y="2944936"/>
            <a:ext cx="2146496" cy="3406529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Pivot from this range</a:t>
            </a:r>
          </a:p>
        </p:txBody>
      </p:sp>
    </p:spTree>
    <p:extLst>
      <p:ext uri="{BB962C8B-B14F-4D97-AF65-F5344CB8AC3E}">
        <p14:creationId xmlns:p14="http://schemas.microsoft.com/office/powerpoint/2010/main" val="12648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Medians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Fast way to select a “pretty good” pivot</a:t>
            </a:r>
          </a:p>
          <a:p>
            <a:r>
              <a:rPr lang="en-US" dirty="0"/>
              <a:t>Guarantees pivot is greater than 30% of elements and less than 30% of the elements</a:t>
            </a:r>
          </a:p>
          <a:p>
            <a:pPr lvl="1"/>
            <a:r>
              <a:rPr lang="en-US" dirty="0"/>
              <a:t>I.e. it’s in the middle 40% (±20% of the true median)</a:t>
            </a:r>
          </a:p>
          <a:p>
            <a:r>
              <a:rPr lang="en-US" dirty="0">
                <a:solidFill>
                  <a:srgbClr val="0070C0"/>
                </a:solidFill>
              </a:rPr>
              <a:t>Idea</a:t>
            </a:r>
            <a:r>
              <a:rPr lang="en-US" dirty="0"/>
              <a:t>: break list into chunks, find the median of each chunk, use the median of those medians</a:t>
            </a:r>
          </a:p>
          <a:p>
            <a:endParaRPr lang="en-US" dirty="0"/>
          </a:p>
          <a:p>
            <a:r>
              <a:rPr lang="en-US" dirty="0"/>
              <a:t>CLRS, pp. 220-221</a:t>
            </a:r>
          </a:p>
          <a:p>
            <a:r>
              <a:rPr lang="en-US" dirty="0">
                <a:hlinkClick r:id="rId2"/>
              </a:rPr>
              <a:t>https://en.wikipedia.org/wiki/Median_of_medians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6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Medians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way to select a “good” pivot</a:t>
            </a:r>
          </a:p>
          <a:p>
            <a:r>
              <a:rPr lang="en-US" dirty="0"/>
              <a:t>Guarantees pivot is greater than 30% of elements and less than 30% of the elements</a:t>
            </a:r>
          </a:p>
          <a:p>
            <a:r>
              <a:rPr lang="en-US" dirty="0">
                <a:solidFill>
                  <a:srgbClr val="0070C0"/>
                </a:solidFill>
              </a:rPr>
              <a:t>Idea</a:t>
            </a:r>
            <a:r>
              <a:rPr lang="en-US" dirty="0"/>
              <a:t>: break list into chunks, find the median of each chunk, use the median of those medians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Medians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791325" y="142875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Break list into chunks of size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439025" y="2419350"/>
            <a:ext cx="6403076" cy="266700"/>
            <a:chOff x="1371600" y="1524000"/>
            <a:chExt cx="12806152" cy="533400"/>
          </a:xfrm>
        </p:grpSpPr>
        <p:sp>
          <p:nvSpPr>
            <p:cNvPr id="6" name="Rectangle 5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791324" y="3149599"/>
            <a:ext cx="8724275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Find the </a:t>
            </a:r>
            <a:r>
              <a:rPr lang="en-US" dirty="0">
                <a:solidFill>
                  <a:srgbClr val="7030A0"/>
                </a:solidFill>
              </a:rPr>
              <a:t>median</a:t>
            </a:r>
            <a:r>
              <a:rPr lang="en-US" dirty="0"/>
              <a:t> of each chunk</a:t>
            </a:r>
            <a:br>
              <a:rPr lang="en-US" dirty="0"/>
            </a:br>
            <a:r>
              <a:rPr lang="en-US" dirty="0"/>
              <a:t>     (using insertion sort: n=5, max 20 comparisons per chunk)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439025" y="4025899"/>
            <a:ext cx="6403076" cy="266700"/>
            <a:chOff x="1371600" y="1524000"/>
            <a:chExt cx="12806152" cy="533400"/>
          </a:xfrm>
        </p:grpSpPr>
        <p:sp>
          <p:nvSpPr>
            <p:cNvPr id="35" name="Rectangle 34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>
          <a:xfrm>
            <a:off x="1797176" y="47815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3. Return </a:t>
            </a:r>
            <a:r>
              <a:rPr lang="en-US" dirty="0">
                <a:solidFill>
                  <a:srgbClr val="FF33CC"/>
                </a:solidFill>
              </a:rPr>
              <a:t>median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medians </a:t>
            </a:r>
            <a:r>
              <a:rPr lang="en-US" dirty="0"/>
              <a:t>(using </a:t>
            </a:r>
            <a:r>
              <a:rPr lang="en-US" dirty="0" err="1"/>
              <a:t>Quickselect</a:t>
            </a:r>
            <a:r>
              <a:rPr lang="en-US" dirty="0"/>
              <a:t>, this</a:t>
            </a:r>
            <a:br>
              <a:rPr lang="en-US" dirty="0"/>
            </a:br>
            <a:r>
              <a:rPr lang="en-US" dirty="0"/>
              <a:t>     algorithm, called recursively, on list of medians)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498578" y="5657850"/>
            <a:ext cx="1336061" cy="266700"/>
            <a:chOff x="2057685" y="4838700"/>
            <a:chExt cx="1336061" cy="266700"/>
          </a:xfrm>
        </p:grpSpPr>
        <p:sp>
          <p:nvSpPr>
            <p:cNvPr id="60" name="Rectangle 59"/>
            <p:cNvSpPr/>
            <p:nvPr/>
          </p:nvSpPr>
          <p:spPr>
            <a:xfrm>
              <a:off x="20576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43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910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7785" y="4838700"/>
              <a:ext cx="266700" cy="2667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27046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6F6CA18-D9A8-D14E-87BD-0363072B51F1}"/>
              </a:ext>
            </a:extLst>
          </p:cNvPr>
          <p:cNvSpPr txBox="1"/>
          <p:nvPr/>
        </p:nvSpPr>
        <p:spPr>
          <a:xfrm>
            <a:off x="9391507" y="1544419"/>
            <a:ext cx="2552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could be long, many more than 5 chunks!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89E5573-90B0-CE48-A15E-32368346590B}"/>
              </a:ext>
            </a:extLst>
          </p:cNvPr>
          <p:cNvCxnSpPr>
            <a:cxnSpLocks/>
          </p:cNvCxnSpPr>
          <p:nvPr/>
        </p:nvCxnSpPr>
        <p:spPr>
          <a:xfrm flipH="1">
            <a:off x="8842101" y="1916874"/>
            <a:ext cx="549407" cy="50247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3A48464-A2A5-BA4A-81C1-09E8A20A7CC0}"/>
              </a:ext>
            </a:extLst>
          </p:cNvPr>
          <p:cNvSpPr txBox="1"/>
          <p:nvPr/>
        </p:nvSpPr>
        <p:spPr>
          <a:xfrm>
            <a:off x="7736007" y="5876988"/>
            <a:ext cx="2627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could be long, many more than 5 medians!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D07B73-F221-4D40-834C-49B6E4A94BA2}"/>
              </a:ext>
            </a:extLst>
          </p:cNvPr>
          <p:cNvCxnSpPr>
            <a:cxnSpLocks/>
          </p:cNvCxnSpPr>
          <p:nvPr/>
        </p:nvCxnSpPr>
        <p:spPr>
          <a:xfrm flipH="1" flipV="1">
            <a:off x="5907263" y="5876988"/>
            <a:ext cx="1828886" cy="3231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9" grpId="0"/>
      <p:bldP spid="66" grpId="0" animBg="1"/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good?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8763000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Each chunk sorted, chunks ordered by their medians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28900" y="1371600"/>
            <a:ext cx="6403076" cy="266700"/>
            <a:chOff x="1371600" y="1524000"/>
            <a:chExt cx="12806152" cy="533400"/>
          </a:xfrm>
        </p:grpSpPr>
        <p:sp>
          <p:nvSpPr>
            <p:cNvPr id="6" name="Rectangle 5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371754" y="2629040"/>
            <a:ext cx="3476846" cy="2857360"/>
            <a:chOff x="2695353" y="2147359"/>
            <a:chExt cx="3476846" cy="2857360"/>
          </a:xfrm>
        </p:grpSpPr>
        <p:grpSp>
          <p:nvGrpSpPr>
            <p:cNvPr id="40" name="Group 39"/>
            <p:cNvGrpSpPr/>
            <p:nvPr/>
          </p:nvGrpSpPr>
          <p:grpSpPr>
            <a:xfrm rot="5400000">
              <a:off x="2237600" y="3342217"/>
              <a:ext cx="2857216" cy="467783"/>
              <a:chOff x="1638584" y="3342217"/>
              <a:chExt cx="2857216" cy="46778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/>
            <p:cNvGrpSpPr/>
            <p:nvPr/>
          </p:nvGrpSpPr>
          <p:grpSpPr>
            <a:xfrm rot="5400000">
              <a:off x="2990012" y="3342218"/>
              <a:ext cx="2857216" cy="467783"/>
              <a:chOff x="1638584" y="3342217"/>
              <a:chExt cx="2857216" cy="46778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rgbClr val="FF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 rot="5400000">
              <a:off x="3747700" y="3342075"/>
              <a:ext cx="2857216" cy="467783"/>
              <a:chOff x="1638584" y="3342217"/>
              <a:chExt cx="2857216" cy="46778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 rot="5400000">
              <a:off x="4509700" y="3342219"/>
              <a:ext cx="2857216" cy="467783"/>
              <a:chOff x="1638584" y="3342217"/>
              <a:chExt cx="2857216" cy="46778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/>
            <p:cNvGrpSpPr/>
            <p:nvPr/>
          </p:nvGrpSpPr>
          <p:grpSpPr>
            <a:xfrm rot="5400000">
              <a:off x="1852406" y="3670084"/>
              <a:ext cx="2174692" cy="488798"/>
              <a:chOff x="2286000" y="3315084"/>
              <a:chExt cx="2174692" cy="488798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286000" y="3429000"/>
                <a:ext cx="2174692" cy="266700"/>
                <a:chOff x="2286000" y="3429000"/>
                <a:chExt cx="2174692" cy="26670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4193992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Rectangle 90"/>
          <p:cNvSpPr/>
          <p:nvPr/>
        </p:nvSpPr>
        <p:spPr>
          <a:xfrm>
            <a:off x="4363020" y="2438401"/>
            <a:ext cx="2000819" cy="18497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1524001" y="2470614"/>
            <a:ext cx="2839019" cy="124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 err="1">
                <a:solidFill>
                  <a:srgbClr val="FF33CC"/>
                </a:solidFill>
              </a:rPr>
              <a:t>MedianofMedians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/>
              <a:t>is Greater than all of these</a:t>
            </a:r>
          </a:p>
        </p:txBody>
      </p:sp>
      <p:sp>
        <p:nvSpPr>
          <p:cNvPr id="94" name="Right Brace 93"/>
          <p:cNvSpPr/>
          <p:nvPr/>
        </p:nvSpPr>
        <p:spPr>
          <a:xfrm rot="5400000">
            <a:off x="5909876" y="4072893"/>
            <a:ext cx="438434" cy="32654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817012" y="5867400"/>
                <a:ext cx="659989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12" y="5867400"/>
                <a:ext cx="659989" cy="724814"/>
              </a:xfrm>
              <a:prstGeom prst="rect">
                <a:avLst/>
              </a:prstGeom>
              <a:blipFill>
                <a:blip r:embed="rId2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Brace 95"/>
          <p:cNvSpPr/>
          <p:nvPr/>
        </p:nvSpPr>
        <p:spPr>
          <a:xfrm>
            <a:off x="7793158" y="2590490"/>
            <a:ext cx="438434" cy="28957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8231592" y="38055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92" y="3805536"/>
                <a:ext cx="42351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38316DEF-F7EE-C942-A690-39A3BC944542}"/>
              </a:ext>
            </a:extLst>
          </p:cNvPr>
          <p:cNvSpPr txBox="1"/>
          <p:nvPr/>
        </p:nvSpPr>
        <p:spPr>
          <a:xfrm>
            <a:off x="8955207" y="5695964"/>
            <a:ext cx="2627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could be long, so not a small number!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3AF4F6B-09BC-C146-86D7-914AA11E45B2}"/>
              </a:ext>
            </a:extLst>
          </p:cNvPr>
          <p:cNvCxnSpPr>
            <a:cxnSpLocks/>
          </p:cNvCxnSpPr>
          <p:nvPr/>
        </p:nvCxnSpPr>
        <p:spPr>
          <a:xfrm flipH="1">
            <a:off x="6897523" y="6019130"/>
            <a:ext cx="2057827" cy="278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317004" y="5993194"/>
            <a:ext cx="5044506" cy="636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28094" y="5222352"/>
            <a:ext cx="5044506" cy="6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363020" y="1219201"/>
            <a:ext cx="2000819" cy="18497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1524001" y="1251414"/>
            <a:ext cx="2839019" cy="124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 err="1">
                <a:solidFill>
                  <a:srgbClr val="FF33CC"/>
                </a:solidFill>
              </a:rPr>
              <a:t>MedianofMedians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/>
              <a:t>is larger than all of these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1774264" y="4191000"/>
            <a:ext cx="283901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Larger than 3 things in each (but one) list to the left </a:t>
            </a:r>
          </a:p>
        </p:txBody>
      </p:sp>
      <p:sp>
        <p:nvSpPr>
          <p:cNvPr id="94" name="Rectangle 93"/>
          <p:cNvSpPr/>
          <p:nvPr/>
        </p:nvSpPr>
        <p:spPr>
          <a:xfrm rot="5400000">
            <a:off x="9029699" y="5411526"/>
            <a:ext cx="266700" cy="2667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569041" y="5314045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41" y="5314045"/>
                <a:ext cx="4844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78291" y="5222352"/>
                <a:ext cx="4412105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2400" dirty="0"/>
                  <a:t> elements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91" y="5222352"/>
                <a:ext cx="4412105" cy="645048"/>
              </a:xfrm>
              <a:prstGeom prst="rect">
                <a:avLst/>
              </a:prstGeom>
              <a:blipFill>
                <a:blip r:embed="rId3"/>
                <a:stretch>
                  <a:fillRect r="-1149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Content Placeholder 2"/>
          <p:cNvSpPr txBox="1">
            <a:spLocks/>
          </p:cNvSpPr>
          <p:nvPr/>
        </p:nvSpPr>
        <p:spPr>
          <a:xfrm>
            <a:off x="1809181" y="6019800"/>
            <a:ext cx="2839019" cy="591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Similarly:</a:t>
            </a:r>
          </a:p>
        </p:txBody>
      </p:sp>
      <p:sp>
        <p:nvSpPr>
          <p:cNvPr id="97" name="Rectangle 96"/>
          <p:cNvSpPr/>
          <p:nvPr/>
        </p:nvSpPr>
        <p:spPr>
          <a:xfrm rot="5400000">
            <a:off x="9018609" y="6173526"/>
            <a:ext cx="266700" cy="2667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557951" y="6076045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951" y="6076045"/>
                <a:ext cx="4844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267201" y="5984352"/>
                <a:ext cx="4412105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2400" dirty="0"/>
                  <a:t> elements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5984352"/>
                <a:ext cx="4412105" cy="645048"/>
              </a:xfrm>
              <a:prstGeom prst="rect">
                <a:avLst/>
              </a:prstGeom>
              <a:blipFill>
                <a:blip r:embed="rId5"/>
                <a:stretch>
                  <a:fillRect l="-288" r="-115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Brace 99"/>
          <p:cNvSpPr/>
          <p:nvPr/>
        </p:nvSpPr>
        <p:spPr>
          <a:xfrm rot="5400000">
            <a:off x="5909876" y="2777493"/>
            <a:ext cx="438434" cy="32654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899188" y="4591350"/>
                <a:ext cx="501612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88" y="4591350"/>
                <a:ext cx="501612" cy="514051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4371754" y="1409840"/>
            <a:ext cx="3476846" cy="2857360"/>
            <a:chOff x="2695353" y="2147359"/>
            <a:chExt cx="3476846" cy="2857360"/>
          </a:xfrm>
        </p:grpSpPr>
        <p:grpSp>
          <p:nvGrpSpPr>
            <p:cNvPr id="90" name="Group 89"/>
            <p:cNvGrpSpPr/>
            <p:nvPr/>
          </p:nvGrpSpPr>
          <p:grpSpPr>
            <a:xfrm rot="5400000">
              <a:off x="2237600" y="3342217"/>
              <a:ext cx="2857216" cy="467783"/>
              <a:chOff x="1638584" y="3342217"/>
              <a:chExt cx="2857216" cy="467783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/>
            <p:cNvGrpSpPr/>
            <p:nvPr/>
          </p:nvGrpSpPr>
          <p:grpSpPr>
            <a:xfrm rot="5400000">
              <a:off x="2990012" y="3342218"/>
              <a:ext cx="2857216" cy="467783"/>
              <a:chOff x="1638584" y="3342217"/>
              <a:chExt cx="2857216" cy="467783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rgbClr val="FF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/>
            <p:cNvGrpSpPr/>
            <p:nvPr/>
          </p:nvGrpSpPr>
          <p:grpSpPr>
            <a:xfrm rot="5400000">
              <a:off x="3747700" y="3342075"/>
              <a:ext cx="2857216" cy="467783"/>
              <a:chOff x="1638584" y="3342217"/>
              <a:chExt cx="2857216" cy="467783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6" name="Group 105"/>
            <p:cNvGrpSpPr/>
            <p:nvPr/>
          </p:nvGrpSpPr>
          <p:grpSpPr>
            <a:xfrm rot="5400000">
              <a:off x="4509700" y="3342219"/>
              <a:ext cx="2857216" cy="467783"/>
              <a:chOff x="1638584" y="3342217"/>
              <a:chExt cx="2857216" cy="467783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8" name="Group 107"/>
            <p:cNvGrpSpPr/>
            <p:nvPr/>
          </p:nvGrpSpPr>
          <p:grpSpPr>
            <a:xfrm rot="5400000">
              <a:off x="1852406" y="3670084"/>
              <a:ext cx="2174692" cy="488798"/>
              <a:chOff x="2286000" y="3315084"/>
              <a:chExt cx="2174692" cy="488798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2286000" y="3429000"/>
                <a:ext cx="2174692" cy="266700"/>
                <a:chOff x="2286000" y="3429000"/>
                <a:chExt cx="2174692" cy="266700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4193992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2AECEEF-D7FC-DD49-B7C4-D2222B970AA2}"/>
              </a:ext>
            </a:extLst>
          </p:cNvPr>
          <p:cNvSpPr/>
          <p:nvPr/>
        </p:nvSpPr>
        <p:spPr>
          <a:xfrm>
            <a:off x="5867400" y="2569803"/>
            <a:ext cx="2000819" cy="18497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3639BC-980D-744F-BE41-9C70D76F7DC4}"/>
              </a:ext>
            </a:extLst>
          </p:cNvPr>
          <p:cNvSpPr txBox="1"/>
          <p:nvPr/>
        </p:nvSpPr>
        <p:spPr>
          <a:xfrm>
            <a:off x="8866323" y="4264310"/>
            <a:ext cx="3210848" cy="707886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Worried about the details of this math?  See CLRS p. 221</a:t>
            </a:r>
          </a:p>
        </p:txBody>
      </p:sp>
    </p:spTree>
    <p:extLst>
      <p:ext uri="{BB962C8B-B14F-4D97-AF65-F5344CB8AC3E}">
        <p14:creationId xmlns:p14="http://schemas.microsoft.com/office/powerpoint/2010/main" val="19774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94" grpId="0" animBg="1"/>
      <p:bldP spid="95" grpId="0"/>
      <p:bldP spid="82" grpId="0"/>
      <p:bldP spid="96" grpId="0"/>
      <p:bldP spid="97" grpId="0" animBg="1"/>
      <p:bldP spid="98" grpId="0"/>
      <p:bldP spid="99" grpId="0"/>
      <p:bldP spid="76" grpId="0" animBg="1"/>
      <p:bldP spid="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Run-time of </a:t>
            </a:r>
            <a:r>
              <a:rPr lang="en-US" dirty="0" err="1"/>
              <a:t>Quickselect</a:t>
            </a:r>
            <a:r>
              <a:rPr lang="en-US" dirty="0"/>
              <a:t> with Median of Medians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using Median of Medians,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endParaRPr lang="en-US" dirty="0">
                  <a:solidFill>
                    <a:srgbClr val="FF33CC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done,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recurse</a:t>
                </a:r>
                <a:r>
                  <a:rPr lang="en-US" dirty="0"/>
                  <a:t> left. Else </a:t>
                </a:r>
                <a:r>
                  <a:rPr lang="en-US" dirty="0" err="1"/>
                  <a:t>recurse</a:t>
                </a:r>
                <a:r>
                  <a:rPr lang="en-US" dirty="0"/>
                  <a:t> right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69343" y="2446950"/>
                <a:ext cx="2559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43" y="2446950"/>
                <a:ext cx="2559034" cy="584775"/>
              </a:xfrm>
              <a:prstGeom prst="rect">
                <a:avLst/>
              </a:prstGeom>
              <a:blipFill>
                <a:blip r:embed="rId3"/>
                <a:stretch>
                  <a:fillRect r="-98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3269" y="4068307"/>
                <a:ext cx="2446247" cy="1189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69" y="4068307"/>
                <a:ext cx="2446247" cy="1189493"/>
              </a:xfrm>
              <a:prstGeom prst="rect">
                <a:avLst/>
              </a:prstGeom>
              <a:blipFill>
                <a:blip r:embed="rId4"/>
                <a:stretch>
                  <a:fillRect l="-103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9800" y="5439908"/>
                <a:ext cx="7339060" cy="1189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39908"/>
                <a:ext cx="7339060" cy="1189493"/>
              </a:xfrm>
              <a:prstGeom prst="rect">
                <a:avLst/>
              </a:prstGeom>
              <a:blipFill>
                <a:blip r:embed="rId5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1910"/>
            <a:ext cx="8534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495800" y="5100935"/>
            <a:ext cx="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0" y="4796136"/>
            <a:ext cx="0" cy="114366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72400" y="3957936"/>
            <a:ext cx="0" cy="114366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772400" y="5101596"/>
            <a:ext cx="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363926">
                <a:off x="2362732" y="4987273"/>
                <a:ext cx="1642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63926">
                <a:off x="2362732" y="4987273"/>
                <a:ext cx="1642694" cy="523220"/>
              </a:xfrm>
              <a:prstGeom prst="rect">
                <a:avLst/>
              </a:prstGeom>
              <a:blipFill>
                <a:blip r:embed="rId4"/>
                <a:stretch>
                  <a:fillRect l="-735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78208" y="6015336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08" y="6015336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9830" y="6015336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30" y="6015336"/>
                <a:ext cx="5169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87332" y="6091535"/>
                <a:ext cx="106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332" y="6091535"/>
                <a:ext cx="10645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1401" y="5382708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382708"/>
                <a:ext cx="870623" cy="461665"/>
              </a:xfrm>
              <a:prstGeom prst="rect">
                <a:avLst/>
              </a:prstGeom>
              <a:blipFill>
                <a:blip r:embed="rId8"/>
                <a:stretch>
                  <a:fillRect l="-142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96024" y="5324381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024" y="5324381"/>
                <a:ext cx="952377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19625" y="5289203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25" y="5289203"/>
                <a:ext cx="870623" cy="461665"/>
              </a:xfrm>
              <a:prstGeom prst="rect">
                <a:avLst/>
              </a:prstGeom>
              <a:blipFill>
                <a:blip r:embed="rId10"/>
                <a:stretch>
                  <a:fillRect l="-1449" r="-144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8601" y="4334471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1" y="4334471"/>
                <a:ext cx="952377" cy="461665"/>
              </a:xfrm>
              <a:prstGeom prst="rect">
                <a:avLst/>
              </a:prstGeom>
              <a:blipFill>
                <a:blip r:embed="rId11"/>
                <a:stretch>
                  <a:fillRect l="-1316" r="-131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4614" y="1511167"/>
                <a:ext cx="5274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14" y="1511167"/>
                <a:ext cx="5274329" cy="646331"/>
              </a:xfrm>
              <a:prstGeom prst="rect">
                <a:avLst/>
              </a:prstGeom>
              <a:blipFill>
                <a:blip r:embed="rId12"/>
                <a:stretch>
                  <a:fillRect l="-721" r="-721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1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Medians, Run Time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Break list into chunks of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628900" y="2209800"/>
            <a:ext cx="6403076" cy="266700"/>
            <a:chOff x="1371600" y="1524000"/>
            <a:chExt cx="12806152" cy="533400"/>
          </a:xfrm>
        </p:grpSpPr>
        <p:sp>
          <p:nvSpPr>
            <p:cNvPr id="6" name="Rectangle 5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982338" y="2819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Find the </a:t>
            </a:r>
            <a:r>
              <a:rPr lang="en-US" dirty="0">
                <a:solidFill>
                  <a:srgbClr val="7030A0"/>
                </a:solidFill>
              </a:rPr>
              <a:t>median</a:t>
            </a:r>
            <a:r>
              <a:rPr lang="en-US" dirty="0"/>
              <a:t> of each chunk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28900" y="3581400"/>
            <a:ext cx="6403076" cy="266700"/>
            <a:chOff x="1371600" y="1524000"/>
            <a:chExt cx="12806152" cy="533400"/>
          </a:xfrm>
        </p:grpSpPr>
        <p:sp>
          <p:nvSpPr>
            <p:cNvPr id="35" name="Rectangle 34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>
          <a:xfrm>
            <a:off x="1981200" y="434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3. Return </a:t>
            </a:r>
            <a:r>
              <a:rPr lang="en-US" dirty="0">
                <a:solidFill>
                  <a:srgbClr val="FF33CC"/>
                </a:solidFill>
              </a:rPr>
              <a:t>median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medians </a:t>
            </a:r>
            <a:r>
              <a:rPr lang="en-US" dirty="0"/>
              <a:t>(using </a:t>
            </a:r>
            <a:r>
              <a:rPr lang="en-US" dirty="0" err="1"/>
              <a:t>Quickselect</a:t>
            </a:r>
            <a:r>
              <a:rPr lang="en-US" dirty="0"/>
              <a:t>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683740" y="5067300"/>
            <a:ext cx="1336061" cy="266700"/>
            <a:chOff x="2057685" y="4838700"/>
            <a:chExt cx="1336061" cy="266700"/>
          </a:xfrm>
        </p:grpSpPr>
        <p:sp>
          <p:nvSpPr>
            <p:cNvPr id="60" name="Rectangle 59"/>
            <p:cNvSpPr/>
            <p:nvPr/>
          </p:nvSpPr>
          <p:spPr>
            <a:xfrm>
              <a:off x="20576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43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910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7785" y="4838700"/>
              <a:ext cx="266700" cy="2667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27046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17177" y="1219201"/>
                <a:ext cx="1127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177" y="1219201"/>
                <a:ext cx="1127808" cy="584775"/>
              </a:xfrm>
              <a:prstGeom prst="rect">
                <a:avLst/>
              </a:prstGeom>
              <a:blipFill>
                <a:blip r:embed="rId2"/>
                <a:stretch>
                  <a:fillRect r="-33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97907" y="2819401"/>
                <a:ext cx="1127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07" y="2819401"/>
                <a:ext cx="1127808" cy="584775"/>
              </a:xfrm>
              <a:prstGeom prst="rect">
                <a:avLst/>
              </a:prstGeom>
              <a:blipFill>
                <a:blip r:embed="rId3"/>
                <a:stretch>
                  <a:fillRect r="-333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057927" y="4774913"/>
                <a:ext cx="1217128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27" y="4774913"/>
                <a:ext cx="1217128" cy="935769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839887" y="5742415"/>
                <a:ext cx="4032707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87" y="5742415"/>
                <a:ext cx="4032707" cy="935769"/>
              </a:xfrm>
              <a:prstGeom prst="rect">
                <a:avLst/>
              </a:prstGeom>
              <a:blipFill>
                <a:blip r:embed="rId5"/>
                <a:stretch>
                  <a:fillRect r="-62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/>
      <p:bldP spid="67" grpId="0"/>
      <p:bldP spid="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000" y="1264693"/>
                <a:ext cx="3068276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264693"/>
                <a:ext cx="3068276" cy="724814"/>
              </a:xfrm>
              <a:prstGeom prst="rect">
                <a:avLst/>
              </a:prstGeom>
              <a:blipFill>
                <a:blip r:embed="rId2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1295401"/>
                <a:ext cx="4366132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95401"/>
                <a:ext cx="4366132" cy="79162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8848" y="2209801"/>
                <a:ext cx="3519553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48" y="2209801"/>
                <a:ext cx="3519553" cy="79162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0664" y="5710536"/>
                <a:ext cx="18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664" y="5710536"/>
                <a:ext cx="1898790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3124200"/>
                <a:ext cx="3691908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124200"/>
                <a:ext cx="3691908" cy="794064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3201" y="4219176"/>
                <a:ext cx="2450927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219176"/>
                <a:ext cx="2450927" cy="794064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13649" y="5168816"/>
            <a:ext cx="276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Master theorem Case 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3115" y="4480209"/>
                <a:ext cx="24832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15" y="4480209"/>
                <a:ext cx="2483244" cy="400110"/>
              </a:xfrm>
              <a:prstGeom prst="rect">
                <a:avLst/>
              </a:prstGeom>
              <a:blipFill>
                <a:blip r:embed="rId8"/>
                <a:stretch>
                  <a:fillRect l="-204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38FA4-EAA2-CC49-BCED-FD824194384F}"/>
                  </a:ext>
                </a:extLst>
              </p:cNvPr>
              <p:cNvSpPr txBox="1"/>
              <p:nvPr/>
            </p:nvSpPr>
            <p:spPr>
              <a:xfrm>
                <a:off x="7378124" y="5754168"/>
                <a:ext cx="36130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38FA4-EAA2-CC49-BCED-FD8241943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124" y="5754168"/>
                <a:ext cx="3613040" cy="830997"/>
              </a:xfrm>
              <a:prstGeom prst="rect">
                <a:avLst/>
              </a:prstGeom>
              <a:blipFill>
                <a:blip r:embed="rId9"/>
                <a:stretch>
                  <a:fillRect l="-702" r="-3158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538023-12F9-8F42-B21D-73893D8FB024}"/>
              </a:ext>
            </a:extLst>
          </p:cNvPr>
          <p:cNvSpPr txBox="1"/>
          <p:nvPr/>
        </p:nvSpPr>
        <p:spPr>
          <a:xfrm>
            <a:off x="8491754" y="4357098"/>
            <a:ext cx="33364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CLRS gives a more rigorous proof!</a:t>
            </a:r>
          </a:p>
          <a:p>
            <a:pPr algn="ctr"/>
            <a:r>
              <a:rPr lang="en-US" dirty="0"/>
              <a:t>See p. 222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0950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6334-D2C8-7C4A-A5DD-9C13C9FF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‘Obvious’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E7EFD-7B02-8F40-B036-833B41590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“obvious” approach to Selection Problem:</a:t>
                </a:r>
              </a:p>
              <a:p>
                <a:pPr lvl="1"/>
                <a:r>
                  <a:rPr lang="en-US" dirty="0"/>
                  <a:t>Given list and value </a:t>
                </a:r>
                <a:r>
                  <a:rPr lang="en-US" i="1" dirty="0" err="1"/>
                  <a:t>i</a:t>
                </a:r>
                <a:r>
                  <a:rPr lang="en-US" dirty="0"/>
                  <a:t>:  Sort list, then choose </a:t>
                </a:r>
                <a:r>
                  <a:rPr lang="en-US" i="1" dirty="0" err="1"/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item</a:t>
                </a:r>
              </a:p>
              <a:p>
                <a:pPr lvl="1"/>
                <a:r>
                  <a:rPr lang="en-US" dirty="0"/>
                  <a:t>We’ve only seen sorting algorithms that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Later we’ll show this really is a lower-bound</a:t>
                </a:r>
              </a:p>
              <a:p>
                <a:pPr lvl="1"/>
                <a:r>
                  <a:rPr lang="en-US" dirty="0"/>
                  <a:t>So this approach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:r>
                  <a:rPr lang="en-US" dirty="0" err="1"/>
                  <a:t>Quickselect</a:t>
                </a:r>
                <a:r>
                  <a:rPr lang="en-US" dirty="0"/>
                  <a:t> is asymptotically better than this sorting-based solution for Selection Problem!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E7EFD-7B02-8F40-B036-833B41590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6E665-151A-1842-9BFE-86316B5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9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Phew! Back to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590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1676400" y="18288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 err="1"/>
              <a:t>Quickselect</a:t>
            </a:r>
            <a:r>
              <a:rPr lang="en-US" dirty="0"/>
              <a:t>, with a median-of-medians partition: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720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worth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</a:t>
                </a:r>
                <a:r>
                  <a:rPr lang="en-US" dirty="0" err="1"/>
                  <a:t>Quickselect</a:t>
                </a:r>
                <a:r>
                  <a:rPr lang="en-US" dirty="0"/>
                  <a:t> to pick median </a:t>
                </a:r>
                <a:r>
                  <a:rPr lang="en-US" u="sng" dirty="0"/>
                  <a:t>guarantees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</a:t>
                </a:r>
              </a:p>
              <a:p>
                <a:r>
                  <a:rPr lang="en-US" dirty="0"/>
                  <a:t>But, this approach has very large constants</a:t>
                </a:r>
              </a:p>
              <a:p>
                <a:pPr lvl="1"/>
                <a:r>
                  <a:rPr lang="en-US" dirty="0"/>
                  <a:t>If you really 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better off using </a:t>
                </a:r>
                <a:r>
                  <a:rPr lang="en-US" dirty="0" err="1"/>
                  <a:t>MergeSort</a:t>
                </a:r>
                <a:endParaRPr lang="en-US" dirty="0"/>
              </a:p>
              <a:p>
                <a:r>
                  <a:rPr lang="en-US" dirty="0"/>
                  <a:t>Better approach: Choose random pivot for Quicksort</a:t>
                </a:r>
              </a:p>
              <a:p>
                <a:pPr lvl="1"/>
                <a:r>
                  <a:rPr lang="en-US" dirty="0"/>
                  <a:t>Very small constant (random() is a fast algorithm)</a:t>
                </a:r>
              </a:p>
              <a:p>
                <a:pPr lvl="1"/>
                <a:r>
                  <a:rPr lang="en-US" dirty="0"/>
                  <a:t>Can prove the </a:t>
                </a:r>
                <a:r>
                  <a:rPr lang="en-US" i="1" dirty="0"/>
                  <a:t>expected runtime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Why? Unbalanced partitions are very unlikely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5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38862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38862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2133600" y="1752601"/>
                <a:ext cx="82296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the 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statistic:</a:t>
                </a: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752601"/>
                <a:ext cx="8229600" cy="838200"/>
              </a:xfrm>
              <a:prstGeom prst="rect">
                <a:avLst/>
              </a:prstGeom>
              <a:blipFill>
                <a:blip r:embed="rId3"/>
                <a:stretch>
                  <a:fillRect l="-1852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2619228" y="2656491"/>
            <a:ext cx="6403076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19228" y="2656491"/>
            <a:ext cx="640308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11345" y="3342291"/>
            <a:ext cx="6403076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611345" y="3342291"/>
            <a:ext cx="640308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3259536" y="2656491"/>
            <a:ext cx="0" cy="5334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683260" y="3331782"/>
            <a:ext cx="0" cy="5334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28718" y="3331782"/>
            <a:ext cx="0" cy="5334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250404" y="3331782"/>
            <a:ext cx="0" cy="53340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14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39601" y="533400"/>
                <a:ext cx="4501810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601" y="533400"/>
                <a:ext cx="4501810" cy="794064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 l="-14953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9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083662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083662" cy="457200"/>
              </a:xfrm>
              <a:prstGeom prst="rect">
                <a:avLst/>
              </a:prstGeom>
              <a:blipFill>
                <a:blip r:embed="rId6"/>
                <a:stretch>
                  <a:fillRect l="-37931" t="-147368" r="-2299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139728" y="3834326"/>
                <a:ext cx="119361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9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9728" y="3834326"/>
                <a:ext cx="1193610" cy="457200"/>
              </a:xfrm>
              <a:prstGeom prst="rect">
                <a:avLst/>
              </a:prstGeom>
              <a:blipFill>
                <a:blip r:embed="rId7"/>
                <a:stretch>
                  <a:fillRect l="-21875" t="-147368" r="-520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029200" y="3832376"/>
                <a:ext cx="1215678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9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832376"/>
                <a:ext cx="1215678" cy="457200"/>
              </a:xfrm>
              <a:prstGeom prst="rect">
                <a:avLst/>
              </a:prstGeom>
              <a:blipFill>
                <a:blip r:embed="rId8"/>
                <a:stretch>
                  <a:fillRect l="-21649" t="-147368" r="-4124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516402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81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516402" cy="457200"/>
              </a:xfrm>
              <a:prstGeom prst="rect">
                <a:avLst/>
              </a:prstGeom>
              <a:blipFill>
                <a:blip r:embed="rId9"/>
                <a:stretch>
                  <a:fillRect l="-5785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620798" y="5562600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798" y="5562600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261322" y="5874192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1322" y="5874192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360570" y="6324600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0570" y="6324600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115712" y="3485452"/>
            <a:ext cx="1241643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5" y="3485452"/>
            <a:ext cx="379179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637040" y="3485452"/>
            <a:ext cx="1011411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1" y="3485452"/>
            <a:ext cx="853451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3" y="4291526"/>
            <a:ext cx="358468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637039" y="4289576"/>
            <a:ext cx="558456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428933" y="4289576"/>
            <a:ext cx="208106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736534" y="4291526"/>
            <a:ext cx="596805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566777" y="4291526"/>
            <a:ext cx="169756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115711" y="4291527"/>
            <a:ext cx="599882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3" y="4291527"/>
            <a:ext cx="166678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83109" y="196566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09" y="1965660"/>
                <a:ext cx="37459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81450" y="2887520"/>
                <a:ext cx="74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/10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2887520"/>
                <a:ext cx="744884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76940" y="2887520"/>
                <a:ext cx="873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9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/10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40" y="2887520"/>
                <a:ext cx="873124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56104" y="3601232"/>
                <a:ext cx="873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/100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04" y="3601232"/>
                <a:ext cx="873124" cy="369332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247344" y="3558174"/>
                <a:ext cx="914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9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100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44" y="3558174"/>
                <a:ext cx="914802" cy="369332"/>
              </a:xfrm>
              <a:prstGeom prst="rect">
                <a:avLst/>
              </a:prstGeom>
              <a:blipFill>
                <a:blip r:embed="rId18"/>
                <a:stretch>
                  <a:fillRect t="-6667" r="-411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19800" y="3505200"/>
                <a:ext cx="1001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9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/100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505200"/>
                <a:ext cx="1001364" cy="369332"/>
              </a:xfrm>
              <a:prstGeom prst="rect">
                <a:avLst/>
              </a:prstGeom>
              <a:blipFill>
                <a:blip r:embed="rId1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543801" y="3505200"/>
                <a:ext cx="1129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81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/100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3505200"/>
                <a:ext cx="1129605" cy="369332"/>
              </a:xfrm>
              <a:prstGeom prst="rect">
                <a:avLst/>
              </a:prstGeom>
              <a:blipFill>
                <a:blip r:embed="rId20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33601" y="506746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067464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89773" y="54500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73" y="545009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33444" y="5715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444" y="5715000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77201" y="621164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621164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686800" y="1852559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852559"/>
                <a:ext cx="435184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697114" y="2975811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14" y="2975811"/>
                <a:ext cx="43518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686800" y="3822091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822091"/>
                <a:ext cx="435184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30658" y="302602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58" y="3026020"/>
                <a:ext cx="48282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79939" y="3856876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939" y="3856876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19600" y="38407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40790"/>
                <a:ext cx="48282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311788" y="38407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88" y="3840790"/>
                <a:ext cx="48282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717576" y="525556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576" y="5255568"/>
                <a:ext cx="48282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26032" y="582464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032" y="5824648"/>
                <a:ext cx="48282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520482" y="628631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82" y="6286313"/>
                <a:ext cx="48282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Left Brace 102"/>
          <p:cNvSpPr/>
          <p:nvPr/>
        </p:nvSpPr>
        <p:spPr>
          <a:xfrm flipH="1" flipV="1">
            <a:off x="9155712" y="1981200"/>
            <a:ext cx="125186" cy="47667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8889012" y="4115952"/>
                <a:ext cx="2312388" cy="760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log</m:t>
                          </m:r>
                        </m:e>
                        <m:sub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r>
                        <a:rPr lang="en-US" sz="2800" i="1" dirty="0">
                          <a:solidFill>
                            <a:srgbClr val="FF00FF"/>
                          </a:solidFill>
                          <a:latin typeface="Cambria Math"/>
                        </a:rPr>
                        <m:t>⁡</m:t>
                      </m:r>
                      <m:r>
                        <a:rPr lang="en-US" sz="2800" i="1" dirty="0">
                          <a:solidFill>
                            <a:srgbClr val="FF00FF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9012" y="4115952"/>
                <a:ext cx="2312388" cy="760849"/>
              </a:xfrm>
              <a:prstGeom prst="rect">
                <a:avLst/>
              </a:prstGeom>
              <a:blipFill>
                <a:blip r:embed="rId31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36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38862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38862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2133600" y="1752601"/>
                <a:ext cx="82296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the 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statistic:</a:t>
                </a: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752601"/>
                <a:ext cx="8229600" cy="838200"/>
              </a:xfrm>
              <a:prstGeom prst="rect">
                <a:avLst/>
              </a:prstGeom>
              <a:blipFill>
                <a:blip r:embed="rId3"/>
                <a:stretch>
                  <a:fillRect l="-1852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2619228" y="2656491"/>
            <a:ext cx="6403076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19228" y="2656491"/>
            <a:ext cx="640308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11345" y="3342291"/>
            <a:ext cx="6403076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611345" y="3342291"/>
            <a:ext cx="640308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3259536" y="2656491"/>
            <a:ext cx="0" cy="5334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683260" y="3331782"/>
            <a:ext cx="0" cy="5334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28718" y="3331782"/>
            <a:ext cx="0" cy="5334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250404" y="3331782"/>
            <a:ext cx="0" cy="533400"/>
          </a:xfrm>
          <a:prstGeom prst="line">
            <a:avLst/>
          </a:prstGeom>
          <a:ln w="762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121303" y="50292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03" y="5029200"/>
                <a:ext cx="82296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292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33600" y="4267200"/>
                <a:ext cx="8229600" cy="83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Then we shorten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each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4267200"/>
                <a:ext cx="8229600" cy="838200"/>
              </a:xfrm>
              <a:blipFill>
                <a:blip r:embed="rId2"/>
                <a:stretch>
                  <a:fillRect l="-1852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49530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49530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2133600" y="1752601"/>
                <a:ext cx="82296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the 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statistic:</a:t>
                </a: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752601"/>
                <a:ext cx="8229600" cy="838200"/>
              </a:xfrm>
              <a:prstGeom prst="rect">
                <a:avLst/>
              </a:prstGeom>
              <a:blipFill>
                <a:blip r:embed="rId4"/>
                <a:stretch>
                  <a:fillRect l="-1852" t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486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486400"/>
                <a:ext cx="82296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885928" y="5943600"/>
            <a:ext cx="604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What’s the probability of this occurring?</a:t>
            </a:r>
          </a:p>
        </p:txBody>
      </p:sp>
    </p:spTree>
    <p:extLst>
      <p:ext uri="{BB962C8B-B14F-4D97-AF65-F5344CB8AC3E}">
        <p14:creationId xmlns:p14="http://schemas.microsoft.com/office/powerpoint/2010/main" val="38601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run time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must consistently 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 from within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terms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1"/>
                <a:ext cx="10972800" cy="1143000"/>
              </a:xfrm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868513"/>
                <a:ext cx="6552948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Probability first </a:t>
                </a:r>
                <a:r>
                  <a:rPr lang="en-US" sz="2800" dirty="0">
                    <a:solidFill>
                      <a:srgbClr val="FF33CC"/>
                    </a:solidFill>
                  </a:rPr>
                  <a:t>pivot</a:t>
                </a:r>
                <a:r>
                  <a:rPr lang="en-US" sz="2800" dirty="0"/>
                  <a:t> is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smallest: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68513"/>
                <a:ext cx="6552948" cy="712887"/>
              </a:xfrm>
              <a:prstGeom prst="rect">
                <a:avLst/>
              </a:prstGeom>
              <a:blipFill>
                <a:blip r:embed="rId4"/>
                <a:stretch>
                  <a:fillRect l="-1741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3962401"/>
                <a:ext cx="7387022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Probability second </a:t>
                </a:r>
                <a:r>
                  <a:rPr lang="en-US" sz="2800" dirty="0">
                    <a:solidFill>
                      <a:srgbClr val="FF33CC"/>
                    </a:solidFill>
                  </a:rPr>
                  <a:t>pivot </a:t>
                </a:r>
                <a:r>
                  <a:rPr lang="en-US" sz="2800" dirty="0"/>
                  <a:t>is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smallest: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62401"/>
                <a:ext cx="7387022" cy="712887"/>
              </a:xfrm>
              <a:prstGeom prst="rect">
                <a:avLst/>
              </a:prstGeom>
              <a:blipFill>
                <a:blip r:embed="rId5"/>
                <a:stretch>
                  <a:fillRect l="-154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5105400"/>
                <a:ext cx="6450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Probability all </a:t>
                </a:r>
                <a:r>
                  <a:rPr lang="en-US" sz="2800" dirty="0">
                    <a:solidFill>
                      <a:srgbClr val="FF33CC"/>
                    </a:solidFill>
                  </a:rPr>
                  <a:t>pivots </a:t>
                </a:r>
                <a:r>
                  <a:rPr lang="en-US" sz="2800" dirty="0"/>
                  <a:t>are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smallest: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05400"/>
                <a:ext cx="6450740" cy="523220"/>
              </a:xfrm>
              <a:prstGeom prst="rect">
                <a:avLst/>
              </a:prstGeom>
              <a:blipFill>
                <a:blip r:embed="rId6"/>
                <a:stretch>
                  <a:fillRect l="-1768" t="-11905" r="-7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2252" y="5643693"/>
                <a:ext cx="5775748" cy="1214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⋅…⋅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⋅1=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252" y="5643693"/>
                <a:ext cx="5775748" cy="1214307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88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schedule posted on course website</a:t>
            </a:r>
          </a:p>
          <a:p>
            <a:pPr lvl="1"/>
            <a:r>
              <a:rPr lang="en-US" dirty="0"/>
              <a:t>Unit A Basic HW2 now available</a:t>
            </a:r>
          </a:p>
          <a:p>
            <a:pPr lvl="1"/>
            <a:r>
              <a:rPr lang="en-US" dirty="0"/>
              <a:t>Unit A Advanced and Programming HW coming soon</a:t>
            </a:r>
          </a:p>
          <a:p>
            <a:r>
              <a:rPr lang="en-US" dirty="0"/>
              <a:t>TA Office Hours</a:t>
            </a:r>
          </a:p>
          <a:p>
            <a:pPr lvl="1"/>
            <a:r>
              <a:rPr lang="en-US" dirty="0"/>
              <a:t>7-10pm Sun-Thurs in </a:t>
            </a:r>
            <a:r>
              <a:rPr lang="en-US" dirty="0" err="1"/>
              <a:t>Ols</a:t>
            </a:r>
            <a:r>
              <a:rPr lang="en-US" dirty="0"/>
              <a:t> 011</a:t>
            </a:r>
          </a:p>
          <a:p>
            <a:pPr lvl="1"/>
            <a:r>
              <a:rPr lang="en-US" dirty="0"/>
              <a:t>Online hours also available </a:t>
            </a:r>
          </a:p>
          <a:p>
            <a:r>
              <a:rPr lang="en-US" dirty="0"/>
              <a:t>Unit A Exam: Tuesday, February 22,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7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Sorting,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algorithms we have discussed:</a:t>
            </a:r>
          </a:p>
          <a:p>
            <a:pPr lvl="1"/>
            <a:r>
              <a:rPr lang="en-US" dirty="0" err="1"/>
              <a:t>Mergesort</a:t>
            </a:r>
            <a:endParaRPr lang="en-US" dirty="0"/>
          </a:p>
          <a:p>
            <a:pPr lvl="1"/>
            <a:r>
              <a:rPr lang="en-US" dirty="0"/>
              <a:t>Quicksort</a:t>
            </a:r>
          </a:p>
          <a:p>
            <a:r>
              <a:rPr lang="en-US" dirty="0"/>
              <a:t>Other sorting algorithms (will discuss):</a:t>
            </a:r>
          </a:p>
          <a:p>
            <a:pPr lvl="1"/>
            <a:r>
              <a:rPr lang="en-US" dirty="0" err="1"/>
              <a:t>Bubblesort</a:t>
            </a:r>
            <a:endParaRPr lang="en-US" dirty="0"/>
          </a:p>
          <a:p>
            <a:pPr lvl="1"/>
            <a:r>
              <a:rPr lang="en-US" dirty="0" err="1"/>
              <a:t>Insertionsort</a:t>
            </a:r>
            <a:endParaRPr lang="en-US" dirty="0"/>
          </a:p>
          <a:p>
            <a:pPr lvl="1"/>
            <a:r>
              <a:rPr lang="en-US" dirty="0"/>
              <a:t>Heapsort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1400" y="2589514"/>
                <a:ext cx="1590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589514"/>
                <a:ext cx="1590885" cy="461665"/>
              </a:xfrm>
              <a:prstGeom prst="rect">
                <a:avLst/>
              </a:prstGeom>
              <a:blipFill>
                <a:blip r:embed="rId2"/>
                <a:stretch>
                  <a:fillRect r="-79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399" y="3124200"/>
                <a:ext cx="1590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3124200"/>
                <a:ext cx="1590885" cy="461665"/>
              </a:xfrm>
              <a:prstGeom prst="rect">
                <a:avLst/>
              </a:prstGeom>
              <a:blipFill>
                <a:blip r:embed="rId3"/>
                <a:stretch>
                  <a:fillRect r="-794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682" y="5241139"/>
                <a:ext cx="1590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82" y="5241139"/>
                <a:ext cx="159088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1399" y="4195465"/>
                <a:ext cx="1050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4195465"/>
                <a:ext cx="1050159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398" y="4719936"/>
                <a:ext cx="1050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8" y="4719936"/>
                <a:ext cx="1050159" cy="461665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3800" y="5932870"/>
                <a:ext cx="74156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7030A0"/>
                    </a:solidFill>
                  </a:rPr>
                  <a:t>Can we do better than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40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932870"/>
                <a:ext cx="7415684" cy="707886"/>
              </a:xfrm>
              <a:prstGeom prst="rect">
                <a:avLst/>
              </a:prstGeom>
              <a:blipFill>
                <a:blip r:embed="rId7"/>
                <a:stretch>
                  <a:fillRect l="-3082" t="-14286" r="-205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1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0300" y="2819400"/>
                <a:ext cx="7391400" cy="3124200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3600" b="1" u="sng" dirty="0"/>
                  <a:t>Mental Stretch</a:t>
                </a: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!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</a:rPr>
                      <m:t>Θ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Hint: show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𝑛</m:t>
                    </m:r>
                    <m:r>
                      <a:rPr lang="en-US" sz="3600" i="1">
                        <a:latin typeface="Cambria Math"/>
                      </a:rPr>
                      <m:t>!≤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Hint 2: show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𝑛</m:t>
                    </m:r>
                    <m:r>
                      <a:rPr lang="en-US" sz="3600" i="1">
                        <a:latin typeface="Cambria Math"/>
                      </a:rPr>
                      <m:t>!≥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0300" y="2819400"/>
                <a:ext cx="7391400" cy="3124200"/>
              </a:xfrm>
              <a:blipFill>
                <a:blip r:embed="rId2"/>
                <a:stretch>
                  <a:fillRect t="-25506" b="-44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2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3962400" y="200025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!</m:t>
                          </m:r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2359278" y="199735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600" y="1828800"/>
                <a:ext cx="708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!=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⋅…⋅2⋅1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828800"/>
                <a:ext cx="70866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38400" y="2753380"/>
                <a:ext cx="708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⋅      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      ⋅      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     ⋅…⋅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⋅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53380"/>
                <a:ext cx="7086600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rot="5400000">
                <a:off x="3236254" y="2321311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236254" y="2321311"/>
                <a:ext cx="4515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 rot="5400000">
                <a:off x="4226854" y="2316167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26854" y="2316167"/>
                <a:ext cx="4515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rot="5400000">
                <a:off x="5580826" y="2321312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80826" y="2321312"/>
                <a:ext cx="451513" cy="523220"/>
              </a:xfrm>
              <a:prstGeom prst="rect">
                <a:avLst/>
              </a:prstGeom>
              <a:blipFill>
                <a:blip r:embed="rId7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 rot="5400000">
                <a:off x="6970054" y="2316167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70054" y="2316167"/>
                <a:ext cx="4515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rot="5400000">
                <a:off x="7448975" y="2321313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448975" y="2321313"/>
                <a:ext cx="451513" cy="523220"/>
              </a:xfrm>
              <a:prstGeom prst="rect">
                <a:avLst/>
              </a:prstGeom>
              <a:blipFill>
                <a:blip r:embed="rId7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69107" y="3581400"/>
                <a:ext cx="7086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!≤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07" y="3581400"/>
                <a:ext cx="7086600" cy="954107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752600" y="34290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1EFA4-20EA-4549-A7E1-DE024ED424E6}"/>
                  </a:ext>
                </a:extLst>
              </p:cNvPr>
              <p:cNvSpPr txBox="1"/>
              <p:nvPr/>
            </p:nvSpPr>
            <p:spPr>
              <a:xfrm>
                <a:off x="2476500" y="4495800"/>
                <a:ext cx="7086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≤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1EFA4-20EA-4549-A7E1-DE024ED42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4495800"/>
                <a:ext cx="7086600" cy="138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8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14288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!</m:t>
                          </m:r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981200" y="14733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3600" y="1143001"/>
                <a:ext cx="8610600" cy="827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!=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⋅…⋅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 dirty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⋅…⋅2⋅1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43001"/>
                <a:ext cx="8610600" cy="827471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6400" y="2322006"/>
                <a:ext cx="8686800" cy="1030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⋅     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      ⋅     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        ⋅…⋅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⋅     1        ⋅…⋅1⋅1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22006"/>
                <a:ext cx="8686800" cy="1030795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rot="5400000">
                <a:off x="2855255" y="1869147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55255" y="1869147"/>
                <a:ext cx="451513" cy="523220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 rot="5400000">
                <a:off x="3693455" y="1869147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93455" y="1869147"/>
                <a:ext cx="451513" cy="523220"/>
              </a:xfrm>
              <a:prstGeom prst="rect">
                <a:avLst/>
              </a:prstGeom>
              <a:blipFill>
                <a:blip r:embed="rId6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rot="5400000">
                <a:off x="5065055" y="1869147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65055" y="1869147"/>
                <a:ext cx="451513" cy="523220"/>
              </a:xfrm>
              <a:prstGeom prst="rect">
                <a:avLst/>
              </a:prstGeom>
              <a:blipFill>
                <a:blip r:embed="rId6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 rot="5400000">
                <a:off x="7503454" y="1934618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503454" y="1934618"/>
                <a:ext cx="45151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rot="5400000">
                <a:off x="6589054" y="1869148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89054" y="1869148"/>
                <a:ext cx="4515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62200" y="3429000"/>
                <a:ext cx="7086600" cy="3310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latin typeface="Cambria Math"/>
                        </a:rPr>
                        <m:t>!≥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 dirty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Ω</m:t>
                      </m:r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429000"/>
                <a:ext cx="7086600" cy="3310458"/>
              </a:xfrm>
              <a:prstGeom prst="rect">
                <a:avLst/>
              </a:prstGeom>
              <a:blipFill>
                <a:blip r:embed="rId9"/>
                <a:stretch>
                  <a:fillRect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5400000">
                <a:off x="9052474" y="1934618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052474" y="1934618"/>
                <a:ext cx="4515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 rot="5400000">
                <a:off x="9484655" y="1934619"/>
                <a:ext cx="451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484655" y="1934619"/>
                <a:ext cx="4515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1752600" y="34290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that there is no algorithm which can sort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Non-existence proof!</a:t>
                </a:r>
              </a:p>
              <a:p>
                <a:pPr lvl="1"/>
                <a:r>
                  <a:rPr lang="en-US" dirty="0"/>
                  <a:t>Very hard to do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Decision Tree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139371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Sorting algorithms use comparisons to figure out the order of input elements</a:t>
            </a:r>
          </a:p>
          <a:p>
            <a:r>
              <a:rPr lang="en-US" sz="2800" dirty="0"/>
              <a:t>Draw tree to illustrate all possible execution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804159" y="3130296"/>
            <a:ext cx="6492240" cy="2813304"/>
            <a:chOff x="0" y="1371600"/>
            <a:chExt cx="9144000" cy="3962400"/>
          </a:xfrm>
        </p:grpSpPr>
        <p:sp>
          <p:nvSpPr>
            <p:cNvPr id="5" name="Rounded Rectangle 4"/>
            <p:cNvSpPr/>
            <p:nvPr/>
          </p:nvSpPr>
          <p:spPr>
            <a:xfrm>
              <a:off x="3877670" y="1371600"/>
              <a:ext cx="99913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76400" y="2057400"/>
              <a:ext cx="10668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82034" y="2057400"/>
              <a:ext cx="1009366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" y="27432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5600" y="2743200"/>
              <a:ext cx="9906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23" name="Straight Arrow Connector 22"/>
            <p:cNvCxnSpPr>
              <a:stCxn id="5" idx="1"/>
              <a:endCxn id="8" idx="0"/>
            </p:cNvCxnSpPr>
            <p:nvPr/>
          </p:nvCxnSpPr>
          <p:spPr>
            <a:xfrm flipH="1">
              <a:off x="2209800" y="1600200"/>
              <a:ext cx="166787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3"/>
              <a:endCxn id="9" idx="0"/>
            </p:cNvCxnSpPr>
            <p:nvPr/>
          </p:nvCxnSpPr>
          <p:spPr>
            <a:xfrm>
              <a:off x="4876800" y="1600200"/>
              <a:ext cx="2009917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1"/>
              <a:endCxn id="10" idx="0"/>
            </p:cNvCxnSpPr>
            <p:nvPr/>
          </p:nvCxnSpPr>
          <p:spPr>
            <a:xfrm flipH="1">
              <a:off x="1133475" y="2286000"/>
              <a:ext cx="5429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1" idx="0"/>
            </p:cNvCxnSpPr>
            <p:nvPr/>
          </p:nvCxnSpPr>
          <p:spPr>
            <a:xfrm>
              <a:off x="2743200" y="2286000"/>
              <a:ext cx="6477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5181600" y="2743200"/>
              <a:ext cx="1038367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67600" y="2743200"/>
              <a:ext cx="10668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35" name="Straight Arrow Connector 34"/>
            <p:cNvCxnSpPr>
              <a:stCxn id="9" idx="1"/>
              <a:endCxn id="33" idx="0"/>
            </p:cNvCxnSpPr>
            <p:nvPr/>
          </p:nvCxnSpPr>
          <p:spPr>
            <a:xfrm flipH="1">
              <a:off x="5700784" y="2286000"/>
              <a:ext cx="68125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3"/>
              <a:endCxn id="34" idx="0"/>
            </p:cNvCxnSpPr>
            <p:nvPr/>
          </p:nvCxnSpPr>
          <p:spPr>
            <a:xfrm>
              <a:off x="7391400" y="2286000"/>
              <a:ext cx="6096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8096250" y="344719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87705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1500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57200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429000" y="343468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286000" y="343468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16205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77" name="Straight Arrow Connector 76"/>
            <p:cNvCxnSpPr>
              <a:stCxn id="10" idx="1"/>
              <a:endCxn id="76" idx="0"/>
            </p:cNvCxnSpPr>
            <p:nvPr/>
          </p:nvCxnSpPr>
          <p:spPr>
            <a:xfrm flipH="1">
              <a:off x="523875" y="2971800"/>
              <a:ext cx="857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0" idx="3"/>
              <a:endCxn id="75" idx="0"/>
            </p:cNvCxnSpPr>
            <p:nvPr/>
          </p:nvCxnSpPr>
          <p:spPr>
            <a:xfrm>
              <a:off x="1657350" y="2971800"/>
              <a:ext cx="2857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" idx="1"/>
              <a:endCxn id="74" idx="0"/>
            </p:cNvCxnSpPr>
            <p:nvPr/>
          </p:nvCxnSpPr>
          <p:spPr>
            <a:xfrm flipH="1">
              <a:off x="2809875" y="2971800"/>
              <a:ext cx="85725" cy="462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" idx="3"/>
              <a:endCxn id="73" idx="0"/>
            </p:cNvCxnSpPr>
            <p:nvPr/>
          </p:nvCxnSpPr>
          <p:spPr>
            <a:xfrm>
              <a:off x="3886200" y="2971800"/>
              <a:ext cx="66675" cy="462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3" idx="1"/>
              <a:endCxn id="72" idx="0"/>
            </p:cNvCxnSpPr>
            <p:nvPr/>
          </p:nvCxnSpPr>
          <p:spPr>
            <a:xfrm flipH="1">
              <a:off x="5095875" y="2971800"/>
              <a:ext cx="857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3" idx="3"/>
              <a:endCxn id="71" idx="0"/>
            </p:cNvCxnSpPr>
            <p:nvPr/>
          </p:nvCxnSpPr>
          <p:spPr>
            <a:xfrm>
              <a:off x="6219967" y="2971800"/>
              <a:ext cx="18908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34" idx="1"/>
              <a:endCxn id="70" idx="0"/>
            </p:cNvCxnSpPr>
            <p:nvPr/>
          </p:nvCxnSpPr>
          <p:spPr>
            <a:xfrm flipH="1">
              <a:off x="7400925" y="2971800"/>
              <a:ext cx="6667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4" idx="3"/>
              <a:endCxn id="69" idx="0"/>
            </p:cNvCxnSpPr>
            <p:nvPr/>
          </p:nvCxnSpPr>
          <p:spPr>
            <a:xfrm>
              <a:off x="8534400" y="2971800"/>
              <a:ext cx="85725" cy="475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76200" y="487680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[1,2,3,4,5]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204967" y="487680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[2,1,3,4,5]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719566" y="486429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[5,2,4,1,3]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274683" y="486429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[5,4,3,2,1]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114800" y="472440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53468" y="472440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9234" y="420118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74334" y="420118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78170" y="4121541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096249" y="4121541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794182" y="3130296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71040" y="311790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53965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28549" y="365890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9615" y="422171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58874" y="423463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4674" y="419971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51598" y="425053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42215" y="4214213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716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3013" y="4161364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2403" y="421608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61864" y="4161364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19074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51604" y="2286001"/>
            <a:ext cx="1286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One comparison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42757" y="2590801"/>
            <a:ext cx="1286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 of comparison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96400" y="5449247"/>
            <a:ext cx="1371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Permutation of sorted list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5767605" y="2631213"/>
            <a:ext cx="288782" cy="709382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7036" y="3164680"/>
            <a:ext cx="264320" cy="26432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35704" y="3314700"/>
            <a:ext cx="1630753" cy="2419350"/>
          </a:xfrm>
          <a:custGeom>
            <a:avLst/>
            <a:gdLst>
              <a:gd name="connsiteX0" fmla="*/ 1630753 w 1630753"/>
              <a:gd name="connsiteY0" fmla="*/ 0 h 2419350"/>
              <a:gd name="connsiteX1" fmla="*/ 11503 w 1630753"/>
              <a:gd name="connsiteY1" fmla="*/ 457200 h 2419350"/>
              <a:gd name="connsiteX2" fmla="*/ 925903 w 1630753"/>
              <a:gd name="connsiteY2" fmla="*/ 952500 h 2419350"/>
              <a:gd name="connsiteX3" fmla="*/ 1306903 w 1630753"/>
              <a:gd name="connsiteY3" fmla="*/ 1485900 h 2419350"/>
              <a:gd name="connsiteX4" fmla="*/ 773503 w 1630753"/>
              <a:gd name="connsiteY4" fmla="*/ 1819275 h 2419350"/>
              <a:gd name="connsiteX5" fmla="*/ 1516453 w 1630753"/>
              <a:gd name="connsiteY5" fmla="*/ 1885950 h 2419350"/>
              <a:gd name="connsiteX6" fmla="*/ 1249753 w 1630753"/>
              <a:gd name="connsiteY6" fmla="*/ 2066925 h 2419350"/>
              <a:gd name="connsiteX7" fmla="*/ 697303 w 1630753"/>
              <a:gd name="connsiteY7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753" h="2419350">
                <a:moveTo>
                  <a:pt x="1630753" y="0"/>
                </a:moveTo>
                <a:cubicBezTo>
                  <a:pt x="879865" y="149225"/>
                  <a:pt x="128978" y="298450"/>
                  <a:pt x="11503" y="457200"/>
                </a:cubicBezTo>
                <a:cubicBezTo>
                  <a:pt x="-105972" y="615950"/>
                  <a:pt x="710003" y="781050"/>
                  <a:pt x="925903" y="952500"/>
                </a:cubicBezTo>
                <a:cubicBezTo>
                  <a:pt x="1141803" y="1123950"/>
                  <a:pt x="1332303" y="1341437"/>
                  <a:pt x="1306903" y="1485900"/>
                </a:cubicBezTo>
                <a:cubicBezTo>
                  <a:pt x="1281503" y="1630363"/>
                  <a:pt x="738578" y="1752600"/>
                  <a:pt x="773503" y="1819275"/>
                </a:cubicBezTo>
                <a:cubicBezTo>
                  <a:pt x="808428" y="1885950"/>
                  <a:pt x="1437078" y="1844675"/>
                  <a:pt x="1516453" y="1885950"/>
                </a:cubicBezTo>
                <a:cubicBezTo>
                  <a:pt x="1595828" y="1927225"/>
                  <a:pt x="1386278" y="1978025"/>
                  <a:pt x="1249753" y="2066925"/>
                </a:cubicBezTo>
                <a:cubicBezTo>
                  <a:pt x="1113228" y="2155825"/>
                  <a:pt x="228990" y="2316163"/>
                  <a:pt x="697303" y="24193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305222" y="2656236"/>
            <a:ext cx="177336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Possible execution path</a:t>
            </a:r>
          </a:p>
        </p:txBody>
      </p:sp>
    </p:spTree>
    <p:extLst>
      <p:ext uri="{BB962C8B-B14F-4D97-AF65-F5344CB8AC3E}">
        <p14:creationId xmlns:p14="http://schemas.microsoft.com/office/powerpoint/2010/main" val="3053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Decision Tree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1393714"/>
          </a:xfrm>
        </p:spPr>
        <p:txBody>
          <a:bodyPr>
            <a:normAutofit/>
          </a:bodyPr>
          <a:lstStyle/>
          <a:p>
            <a:r>
              <a:rPr lang="en-US" sz="2800" dirty="0"/>
              <a:t>Worst case run time is the longest execution path</a:t>
            </a:r>
          </a:p>
          <a:p>
            <a:r>
              <a:rPr lang="en-US" sz="2800" dirty="0"/>
              <a:t>i.e., “height” of the decision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804159" y="3130296"/>
            <a:ext cx="6492240" cy="2813304"/>
            <a:chOff x="0" y="1371600"/>
            <a:chExt cx="9144000" cy="3962400"/>
          </a:xfrm>
        </p:grpSpPr>
        <p:sp>
          <p:nvSpPr>
            <p:cNvPr id="5" name="Rounded Rectangle 4"/>
            <p:cNvSpPr/>
            <p:nvPr/>
          </p:nvSpPr>
          <p:spPr>
            <a:xfrm>
              <a:off x="3877670" y="1371600"/>
              <a:ext cx="99913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76400" y="2057400"/>
              <a:ext cx="10668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82034" y="2057400"/>
              <a:ext cx="1009366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" y="27432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5600" y="2743200"/>
              <a:ext cx="9906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23" name="Straight Arrow Connector 22"/>
            <p:cNvCxnSpPr>
              <a:stCxn id="5" idx="1"/>
              <a:endCxn id="8" idx="0"/>
            </p:cNvCxnSpPr>
            <p:nvPr/>
          </p:nvCxnSpPr>
          <p:spPr>
            <a:xfrm flipH="1">
              <a:off x="2209800" y="1600200"/>
              <a:ext cx="166787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3"/>
              <a:endCxn id="9" idx="0"/>
            </p:cNvCxnSpPr>
            <p:nvPr/>
          </p:nvCxnSpPr>
          <p:spPr>
            <a:xfrm>
              <a:off x="4876800" y="1600200"/>
              <a:ext cx="2009917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1"/>
              <a:endCxn id="10" idx="0"/>
            </p:cNvCxnSpPr>
            <p:nvPr/>
          </p:nvCxnSpPr>
          <p:spPr>
            <a:xfrm flipH="1">
              <a:off x="1133475" y="2286000"/>
              <a:ext cx="5429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1" idx="0"/>
            </p:cNvCxnSpPr>
            <p:nvPr/>
          </p:nvCxnSpPr>
          <p:spPr>
            <a:xfrm>
              <a:off x="2743200" y="2286000"/>
              <a:ext cx="6477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5181600" y="2743200"/>
              <a:ext cx="1038367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67600" y="2743200"/>
              <a:ext cx="10668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35" name="Straight Arrow Connector 34"/>
            <p:cNvCxnSpPr>
              <a:stCxn id="9" idx="1"/>
              <a:endCxn id="33" idx="0"/>
            </p:cNvCxnSpPr>
            <p:nvPr/>
          </p:nvCxnSpPr>
          <p:spPr>
            <a:xfrm flipH="1">
              <a:off x="5700784" y="2286000"/>
              <a:ext cx="68125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3"/>
              <a:endCxn id="34" idx="0"/>
            </p:cNvCxnSpPr>
            <p:nvPr/>
          </p:nvCxnSpPr>
          <p:spPr>
            <a:xfrm>
              <a:off x="7391400" y="2286000"/>
              <a:ext cx="6096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8096250" y="344719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87705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1500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57200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429000" y="343468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286000" y="343468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16205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77" name="Straight Arrow Connector 76"/>
            <p:cNvCxnSpPr>
              <a:stCxn id="10" idx="1"/>
              <a:endCxn id="76" idx="0"/>
            </p:cNvCxnSpPr>
            <p:nvPr/>
          </p:nvCxnSpPr>
          <p:spPr>
            <a:xfrm flipH="1">
              <a:off x="523875" y="2971800"/>
              <a:ext cx="857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0" idx="3"/>
              <a:endCxn id="75" idx="0"/>
            </p:cNvCxnSpPr>
            <p:nvPr/>
          </p:nvCxnSpPr>
          <p:spPr>
            <a:xfrm>
              <a:off x="1657350" y="2971800"/>
              <a:ext cx="2857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" idx="1"/>
              <a:endCxn id="74" idx="0"/>
            </p:cNvCxnSpPr>
            <p:nvPr/>
          </p:nvCxnSpPr>
          <p:spPr>
            <a:xfrm flipH="1">
              <a:off x="2809875" y="2971800"/>
              <a:ext cx="85725" cy="462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" idx="3"/>
              <a:endCxn id="73" idx="0"/>
            </p:cNvCxnSpPr>
            <p:nvPr/>
          </p:nvCxnSpPr>
          <p:spPr>
            <a:xfrm>
              <a:off x="3886200" y="2971800"/>
              <a:ext cx="66675" cy="462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3" idx="1"/>
              <a:endCxn id="72" idx="0"/>
            </p:cNvCxnSpPr>
            <p:nvPr/>
          </p:nvCxnSpPr>
          <p:spPr>
            <a:xfrm flipH="1">
              <a:off x="5095875" y="2971800"/>
              <a:ext cx="857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3" idx="3"/>
              <a:endCxn id="71" idx="0"/>
            </p:cNvCxnSpPr>
            <p:nvPr/>
          </p:nvCxnSpPr>
          <p:spPr>
            <a:xfrm>
              <a:off x="6219967" y="2971800"/>
              <a:ext cx="18908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34" idx="1"/>
              <a:endCxn id="70" idx="0"/>
            </p:cNvCxnSpPr>
            <p:nvPr/>
          </p:nvCxnSpPr>
          <p:spPr>
            <a:xfrm flipH="1">
              <a:off x="7400925" y="2971800"/>
              <a:ext cx="6667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4" idx="3"/>
              <a:endCxn id="69" idx="0"/>
            </p:cNvCxnSpPr>
            <p:nvPr/>
          </p:nvCxnSpPr>
          <p:spPr>
            <a:xfrm>
              <a:off x="8534400" y="2971800"/>
              <a:ext cx="85725" cy="475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76200" y="487680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[1,2,3,4,5]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204967" y="487680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[2,1,3,4,5]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719566" y="486429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[5,2,4,1,3]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274683" y="486429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[5,4,3,2,1]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114800" y="472440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53468" y="472440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9234" y="420118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74334" y="420118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78170" y="4121541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096249" y="4121541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794182" y="3130296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71040" y="311790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53965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28549" y="365890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9615" y="422171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58874" y="423463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4674" y="419971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51598" y="425053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42215" y="4214213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716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3013" y="4161364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2403" y="421608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61864" y="4161364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19074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66847" y="2286001"/>
            <a:ext cx="1286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One comparison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42757" y="2590801"/>
            <a:ext cx="1286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 of comparison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96400" y="5449247"/>
            <a:ext cx="1371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Permutation of sorted list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5767605" y="2631213"/>
            <a:ext cx="288782" cy="709382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7036" y="3164680"/>
            <a:ext cx="264320" cy="26432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35704" y="3314700"/>
            <a:ext cx="1630753" cy="2419350"/>
          </a:xfrm>
          <a:custGeom>
            <a:avLst/>
            <a:gdLst>
              <a:gd name="connsiteX0" fmla="*/ 1630753 w 1630753"/>
              <a:gd name="connsiteY0" fmla="*/ 0 h 2419350"/>
              <a:gd name="connsiteX1" fmla="*/ 11503 w 1630753"/>
              <a:gd name="connsiteY1" fmla="*/ 457200 h 2419350"/>
              <a:gd name="connsiteX2" fmla="*/ 925903 w 1630753"/>
              <a:gd name="connsiteY2" fmla="*/ 952500 h 2419350"/>
              <a:gd name="connsiteX3" fmla="*/ 1306903 w 1630753"/>
              <a:gd name="connsiteY3" fmla="*/ 1485900 h 2419350"/>
              <a:gd name="connsiteX4" fmla="*/ 773503 w 1630753"/>
              <a:gd name="connsiteY4" fmla="*/ 1819275 h 2419350"/>
              <a:gd name="connsiteX5" fmla="*/ 1516453 w 1630753"/>
              <a:gd name="connsiteY5" fmla="*/ 1885950 h 2419350"/>
              <a:gd name="connsiteX6" fmla="*/ 1249753 w 1630753"/>
              <a:gd name="connsiteY6" fmla="*/ 2066925 h 2419350"/>
              <a:gd name="connsiteX7" fmla="*/ 697303 w 1630753"/>
              <a:gd name="connsiteY7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753" h="2419350">
                <a:moveTo>
                  <a:pt x="1630753" y="0"/>
                </a:moveTo>
                <a:cubicBezTo>
                  <a:pt x="879865" y="149225"/>
                  <a:pt x="128978" y="298450"/>
                  <a:pt x="11503" y="457200"/>
                </a:cubicBezTo>
                <a:cubicBezTo>
                  <a:pt x="-105972" y="615950"/>
                  <a:pt x="710003" y="781050"/>
                  <a:pt x="925903" y="952500"/>
                </a:cubicBezTo>
                <a:cubicBezTo>
                  <a:pt x="1141803" y="1123950"/>
                  <a:pt x="1332303" y="1341437"/>
                  <a:pt x="1306903" y="1485900"/>
                </a:cubicBezTo>
                <a:cubicBezTo>
                  <a:pt x="1281503" y="1630363"/>
                  <a:pt x="738578" y="1752600"/>
                  <a:pt x="773503" y="1819275"/>
                </a:cubicBezTo>
                <a:cubicBezTo>
                  <a:pt x="808428" y="1885950"/>
                  <a:pt x="1437078" y="1844675"/>
                  <a:pt x="1516453" y="1885950"/>
                </a:cubicBezTo>
                <a:cubicBezTo>
                  <a:pt x="1595828" y="1927225"/>
                  <a:pt x="1386278" y="1978025"/>
                  <a:pt x="1249753" y="2066925"/>
                </a:cubicBezTo>
                <a:cubicBezTo>
                  <a:pt x="1113228" y="2155825"/>
                  <a:pt x="228990" y="2316163"/>
                  <a:pt x="697303" y="24193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305222" y="2656236"/>
            <a:ext cx="177336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Possible execution path</a:t>
            </a:r>
          </a:p>
        </p:txBody>
      </p:sp>
      <p:sp>
        <p:nvSpPr>
          <p:cNvPr id="66" name="Right Brace 65"/>
          <p:cNvSpPr/>
          <p:nvPr/>
        </p:nvSpPr>
        <p:spPr>
          <a:xfrm rot="5400000">
            <a:off x="5897880" y="3002281"/>
            <a:ext cx="304799" cy="64922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604488" y="6400800"/>
                <a:ext cx="292406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! 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Possible permutations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88" y="6400800"/>
                <a:ext cx="2924068" cy="369332"/>
              </a:xfrm>
              <a:prstGeom prst="rect">
                <a:avLst/>
              </a:prstGeom>
              <a:blipFill>
                <a:blip r:embed="rId2"/>
                <a:stretch>
                  <a:fillRect t="-6897" b="-241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Brace 67"/>
          <p:cNvSpPr/>
          <p:nvPr/>
        </p:nvSpPr>
        <p:spPr>
          <a:xfrm rot="10800000">
            <a:off x="2575558" y="3096026"/>
            <a:ext cx="304799" cy="28693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676401" y="4355068"/>
                <a:ext cx="986031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4355068"/>
                <a:ext cx="986031" cy="400110"/>
              </a:xfrm>
              <a:prstGeom prst="rect">
                <a:avLst/>
              </a:prstGeom>
              <a:blipFill>
                <a:blip r:embed="rId3"/>
                <a:stretch>
                  <a:fillRect l="-3846" b="-1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680970" y="4800600"/>
                <a:ext cx="986031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33CC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70" y="4800600"/>
                <a:ext cx="986031" cy="400110"/>
              </a:xfrm>
              <a:prstGeom prst="rect">
                <a:avLst/>
              </a:prstGeom>
              <a:blipFill>
                <a:blip r:embed="rId4"/>
                <a:stretch>
                  <a:fillRect l="-17949" r="-14103" b="-151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 animBg="1"/>
      <p:bldP spid="79" grpId="0"/>
      <p:bldP spid="8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Decision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143000"/>
                <a:ext cx="8229600" cy="13937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Conclusion: Worst Case Optimal run time of sorting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Θ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There is no (comparison-based) sorting algorithm with run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𝑜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143000"/>
                <a:ext cx="8229600" cy="1393714"/>
              </a:xfrm>
              <a:blipFill>
                <a:blip r:embed="rId2"/>
                <a:stretch>
                  <a:fillRect l="-1079" t="-8108" r="-308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804159" y="3130296"/>
            <a:ext cx="6492240" cy="2813304"/>
            <a:chOff x="0" y="1371600"/>
            <a:chExt cx="9144000" cy="3962400"/>
          </a:xfrm>
        </p:grpSpPr>
        <p:sp>
          <p:nvSpPr>
            <p:cNvPr id="5" name="Rounded Rectangle 4"/>
            <p:cNvSpPr/>
            <p:nvPr/>
          </p:nvSpPr>
          <p:spPr>
            <a:xfrm>
              <a:off x="3877670" y="1371600"/>
              <a:ext cx="99913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76400" y="2057400"/>
              <a:ext cx="10668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82034" y="2057400"/>
              <a:ext cx="1009366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" y="27432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5600" y="2743200"/>
              <a:ext cx="9906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23" name="Straight Arrow Connector 22"/>
            <p:cNvCxnSpPr>
              <a:stCxn id="5" idx="1"/>
              <a:endCxn id="8" idx="0"/>
            </p:cNvCxnSpPr>
            <p:nvPr/>
          </p:nvCxnSpPr>
          <p:spPr>
            <a:xfrm flipH="1">
              <a:off x="2209800" y="1600200"/>
              <a:ext cx="166787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3"/>
              <a:endCxn id="9" idx="0"/>
            </p:cNvCxnSpPr>
            <p:nvPr/>
          </p:nvCxnSpPr>
          <p:spPr>
            <a:xfrm>
              <a:off x="4876800" y="1600200"/>
              <a:ext cx="2009917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1"/>
              <a:endCxn id="10" idx="0"/>
            </p:cNvCxnSpPr>
            <p:nvPr/>
          </p:nvCxnSpPr>
          <p:spPr>
            <a:xfrm flipH="1">
              <a:off x="1133475" y="2286000"/>
              <a:ext cx="5429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1" idx="0"/>
            </p:cNvCxnSpPr>
            <p:nvPr/>
          </p:nvCxnSpPr>
          <p:spPr>
            <a:xfrm>
              <a:off x="2743200" y="2286000"/>
              <a:ext cx="6477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5181600" y="2743200"/>
              <a:ext cx="1038367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67600" y="2743200"/>
              <a:ext cx="106680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35" name="Straight Arrow Connector 34"/>
            <p:cNvCxnSpPr>
              <a:stCxn id="9" idx="1"/>
              <a:endCxn id="33" idx="0"/>
            </p:cNvCxnSpPr>
            <p:nvPr/>
          </p:nvCxnSpPr>
          <p:spPr>
            <a:xfrm flipH="1">
              <a:off x="5700784" y="2286000"/>
              <a:ext cx="68125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3"/>
              <a:endCxn id="34" idx="0"/>
            </p:cNvCxnSpPr>
            <p:nvPr/>
          </p:nvCxnSpPr>
          <p:spPr>
            <a:xfrm>
              <a:off x="7391400" y="2286000"/>
              <a:ext cx="6096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8096250" y="344719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87705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1500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57200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429000" y="343468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286000" y="3434687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16205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0" y="3429000"/>
              <a:ext cx="1047750" cy="4572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&gt;or&lt;?</a:t>
              </a:r>
            </a:p>
          </p:txBody>
        </p:sp>
        <p:cxnSp>
          <p:nvCxnSpPr>
            <p:cNvPr id="77" name="Straight Arrow Connector 76"/>
            <p:cNvCxnSpPr>
              <a:stCxn id="10" idx="1"/>
              <a:endCxn id="76" idx="0"/>
            </p:cNvCxnSpPr>
            <p:nvPr/>
          </p:nvCxnSpPr>
          <p:spPr>
            <a:xfrm flipH="1">
              <a:off x="523875" y="2971800"/>
              <a:ext cx="857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0" idx="3"/>
              <a:endCxn id="75" idx="0"/>
            </p:cNvCxnSpPr>
            <p:nvPr/>
          </p:nvCxnSpPr>
          <p:spPr>
            <a:xfrm>
              <a:off x="1657350" y="2971800"/>
              <a:ext cx="2857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" idx="1"/>
              <a:endCxn id="74" idx="0"/>
            </p:cNvCxnSpPr>
            <p:nvPr/>
          </p:nvCxnSpPr>
          <p:spPr>
            <a:xfrm flipH="1">
              <a:off x="2809875" y="2971800"/>
              <a:ext cx="85725" cy="462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" idx="3"/>
              <a:endCxn id="73" idx="0"/>
            </p:cNvCxnSpPr>
            <p:nvPr/>
          </p:nvCxnSpPr>
          <p:spPr>
            <a:xfrm>
              <a:off x="3886200" y="2971800"/>
              <a:ext cx="66675" cy="462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3" idx="1"/>
              <a:endCxn id="72" idx="0"/>
            </p:cNvCxnSpPr>
            <p:nvPr/>
          </p:nvCxnSpPr>
          <p:spPr>
            <a:xfrm flipH="1">
              <a:off x="5095875" y="2971800"/>
              <a:ext cx="8572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3" idx="3"/>
              <a:endCxn id="71" idx="0"/>
            </p:cNvCxnSpPr>
            <p:nvPr/>
          </p:nvCxnSpPr>
          <p:spPr>
            <a:xfrm>
              <a:off x="6219967" y="2971800"/>
              <a:ext cx="18908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34" idx="1"/>
              <a:endCxn id="70" idx="0"/>
            </p:cNvCxnSpPr>
            <p:nvPr/>
          </p:nvCxnSpPr>
          <p:spPr>
            <a:xfrm flipH="1">
              <a:off x="7400925" y="2971800"/>
              <a:ext cx="66675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4" idx="3"/>
              <a:endCxn id="69" idx="0"/>
            </p:cNvCxnSpPr>
            <p:nvPr/>
          </p:nvCxnSpPr>
          <p:spPr>
            <a:xfrm>
              <a:off x="8534400" y="2971800"/>
              <a:ext cx="85725" cy="475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76200" y="487680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[1,2,3,4,5]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204967" y="487680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[2,1,3,4,5]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719566" y="486429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[5,2,4,1,3]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274683" y="4864290"/>
              <a:ext cx="1793117" cy="457200"/>
            </a:xfrm>
            <a:prstGeom prst="roundRect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[5,4,3,2,1]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114800" y="472440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53468" y="472440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9234" y="420118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74334" y="4201180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78170" y="4121541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096249" y="4121541"/>
              <a:ext cx="483611" cy="520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794182" y="3130296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71040" y="311790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53965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28549" y="365890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9615" y="422171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58874" y="423463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4674" y="419971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51598" y="4250538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42215" y="4214213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716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3013" y="4161364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2403" y="421608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61864" y="4161364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19074" y="3639632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66847" y="2286001"/>
            <a:ext cx="1286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One comparison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42757" y="2590801"/>
            <a:ext cx="1286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 of comparison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96400" y="5449247"/>
            <a:ext cx="1371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Permutation of sorted list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5767605" y="2631213"/>
            <a:ext cx="288782" cy="709382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7036" y="3164680"/>
            <a:ext cx="264320" cy="26432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35704" y="3314700"/>
            <a:ext cx="1630753" cy="2419350"/>
          </a:xfrm>
          <a:custGeom>
            <a:avLst/>
            <a:gdLst>
              <a:gd name="connsiteX0" fmla="*/ 1630753 w 1630753"/>
              <a:gd name="connsiteY0" fmla="*/ 0 h 2419350"/>
              <a:gd name="connsiteX1" fmla="*/ 11503 w 1630753"/>
              <a:gd name="connsiteY1" fmla="*/ 457200 h 2419350"/>
              <a:gd name="connsiteX2" fmla="*/ 925903 w 1630753"/>
              <a:gd name="connsiteY2" fmla="*/ 952500 h 2419350"/>
              <a:gd name="connsiteX3" fmla="*/ 1306903 w 1630753"/>
              <a:gd name="connsiteY3" fmla="*/ 1485900 h 2419350"/>
              <a:gd name="connsiteX4" fmla="*/ 773503 w 1630753"/>
              <a:gd name="connsiteY4" fmla="*/ 1819275 h 2419350"/>
              <a:gd name="connsiteX5" fmla="*/ 1516453 w 1630753"/>
              <a:gd name="connsiteY5" fmla="*/ 1885950 h 2419350"/>
              <a:gd name="connsiteX6" fmla="*/ 1249753 w 1630753"/>
              <a:gd name="connsiteY6" fmla="*/ 2066925 h 2419350"/>
              <a:gd name="connsiteX7" fmla="*/ 697303 w 1630753"/>
              <a:gd name="connsiteY7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753" h="2419350">
                <a:moveTo>
                  <a:pt x="1630753" y="0"/>
                </a:moveTo>
                <a:cubicBezTo>
                  <a:pt x="879865" y="149225"/>
                  <a:pt x="128978" y="298450"/>
                  <a:pt x="11503" y="457200"/>
                </a:cubicBezTo>
                <a:cubicBezTo>
                  <a:pt x="-105972" y="615950"/>
                  <a:pt x="710003" y="781050"/>
                  <a:pt x="925903" y="952500"/>
                </a:cubicBezTo>
                <a:cubicBezTo>
                  <a:pt x="1141803" y="1123950"/>
                  <a:pt x="1332303" y="1341437"/>
                  <a:pt x="1306903" y="1485900"/>
                </a:cubicBezTo>
                <a:cubicBezTo>
                  <a:pt x="1281503" y="1630363"/>
                  <a:pt x="738578" y="1752600"/>
                  <a:pt x="773503" y="1819275"/>
                </a:cubicBezTo>
                <a:cubicBezTo>
                  <a:pt x="808428" y="1885950"/>
                  <a:pt x="1437078" y="1844675"/>
                  <a:pt x="1516453" y="1885950"/>
                </a:cubicBezTo>
                <a:cubicBezTo>
                  <a:pt x="1595828" y="1927225"/>
                  <a:pt x="1386278" y="1978025"/>
                  <a:pt x="1249753" y="2066925"/>
                </a:cubicBezTo>
                <a:cubicBezTo>
                  <a:pt x="1113228" y="2155825"/>
                  <a:pt x="228990" y="2316163"/>
                  <a:pt x="697303" y="24193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305222" y="2656236"/>
            <a:ext cx="177336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Possible execution path</a:t>
            </a:r>
          </a:p>
        </p:txBody>
      </p:sp>
      <p:sp>
        <p:nvSpPr>
          <p:cNvPr id="66" name="Right Brace 65"/>
          <p:cNvSpPr/>
          <p:nvPr/>
        </p:nvSpPr>
        <p:spPr>
          <a:xfrm rot="5400000">
            <a:off x="5897880" y="3002281"/>
            <a:ext cx="304799" cy="64922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604488" y="6400800"/>
                <a:ext cx="292406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! 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Possible permutations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88" y="6400800"/>
                <a:ext cx="2924068" cy="369332"/>
              </a:xfrm>
              <a:prstGeom prst="rect">
                <a:avLst/>
              </a:prstGeom>
              <a:blipFill>
                <a:blip r:embed="rId3"/>
                <a:stretch>
                  <a:fillRect t="-6897" b="-241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Brace 67"/>
          <p:cNvSpPr/>
          <p:nvPr/>
        </p:nvSpPr>
        <p:spPr>
          <a:xfrm rot="10800000">
            <a:off x="2575558" y="3096026"/>
            <a:ext cx="304799" cy="28693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676401" y="4355068"/>
                <a:ext cx="986031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!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4355068"/>
                <a:ext cx="986031" cy="400110"/>
              </a:xfrm>
              <a:prstGeom prst="rect">
                <a:avLst/>
              </a:prstGeom>
              <a:blipFill>
                <a:blip r:embed="rId4"/>
                <a:stretch>
                  <a:fillRect l="-3846" b="-1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680970" y="4800600"/>
                <a:ext cx="986031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33CC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70" y="4800600"/>
                <a:ext cx="986031" cy="400110"/>
              </a:xfrm>
              <a:prstGeom prst="rect">
                <a:avLst/>
              </a:prstGeom>
              <a:blipFill>
                <a:blip r:embed="rId5"/>
                <a:stretch>
                  <a:fillRect l="-17949" r="-14103" b="-151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486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Sorting,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algorithms we have discussed:</a:t>
            </a:r>
          </a:p>
          <a:p>
            <a:pPr lvl="1"/>
            <a:r>
              <a:rPr lang="en-US" dirty="0" err="1"/>
              <a:t>Mergesort</a:t>
            </a:r>
            <a:endParaRPr lang="en-US" dirty="0"/>
          </a:p>
          <a:p>
            <a:pPr lvl="1"/>
            <a:r>
              <a:rPr lang="en-US" dirty="0"/>
              <a:t>Quicksort</a:t>
            </a:r>
          </a:p>
          <a:p>
            <a:r>
              <a:rPr lang="en-US" dirty="0"/>
              <a:t>Other sorting algorithms (will discuss):</a:t>
            </a:r>
          </a:p>
          <a:p>
            <a:pPr lvl="1"/>
            <a:r>
              <a:rPr lang="en-US" dirty="0" err="1"/>
              <a:t>Bubblesort</a:t>
            </a:r>
            <a:endParaRPr lang="en-US" dirty="0"/>
          </a:p>
          <a:p>
            <a:pPr lvl="1"/>
            <a:r>
              <a:rPr lang="en-US" dirty="0" err="1"/>
              <a:t>Insertionsort</a:t>
            </a:r>
            <a:endParaRPr lang="en-US" dirty="0"/>
          </a:p>
          <a:p>
            <a:pPr lvl="1"/>
            <a:r>
              <a:rPr lang="en-US" dirty="0"/>
              <a:t>Heapsort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1400" y="2589514"/>
                <a:ext cx="1590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589514"/>
                <a:ext cx="1590885" cy="461665"/>
              </a:xfrm>
              <a:prstGeom prst="rect">
                <a:avLst/>
              </a:prstGeom>
              <a:blipFill>
                <a:blip r:embed="rId2"/>
                <a:stretch>
                  <a:fillRect r="-79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399" y="3124200"/>
                <a:ext cx="1590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3124200"/>
                <a:ext cx="1590885" cy="461665"/>
              </a:xfrm>
              <a:prstGeom prst="rect">
                <a:avLst/>
              </a:prstGeom>
              <a:blipFill>
                <a:blip r:embed="rId3"/>
                <a:stretch>
                  <a:fillRect r="-794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682" y="5241139"/>
                <a:ext cx="1590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82" y="5241139"/>
                <a:ext cx="159088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1399" y="4195465"/>
                <a:ext cx="1050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4195465"/>
                <a:ext cx="1050159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398" y="4719936"/>
                <a:ext cx="1050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8" y="4719936"/>
                <a:ext cx="1050159" cy="461665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99AB09B-F3E9-BC47-8252-0EEEC18C1141}"/>
              </a:ext>
            </a:extLst>
          </p:cNvPr>
          <p:cNvSpPr txBox="1"/>
          <p:nvPr/>
        </p:nvSpPr>
        <p:spPr>
          <a:xfrm>
            <a:off x="5334000" y="2622171"/>
            <a:ext cx="128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Optimal!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CBDC5-72FC-C74A-A238-E41CE0E8856B}"/>
              </a:ext>
            </a:extLst>
          </p:cNvPr>
          <p:cNvSpPr txBox="1"/>
          <p:nvPr/>
        </p:nvSpPr>
        <p:spPr>
          <a:xfrm>
            <a:off x="5334000" y="3127829"/>
            <a:ext cx="128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Optimal!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3D81C-92B7-E646-BC38-E2E80B30FB06}"/>
              </a:ext>
            </a:extLst>
          </p:cNvPr>
          <p:cNvSpPr txBox="1"/>
          <p:nvPr/>
        </p:nvSpPr>
        <p:spPr>
          <a:xfrm>
            <a:off x="5334000" y="5257800"/>
            <a:ext cx="128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Optimal!</a:t>
            </a:r>
          </a:p>
        </p:txBody>
      </p:sp>
    </p:spTree>
    <p:extLst>
      <p:ext uri="{BB962C8B-B14F-4D97-AF65-F5344CB8AC3E}">
        <p14:creationId xmlns:p14="http://schemas.microsoft.com/office/powerpoint/2010/main" val="3806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Isn’t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10515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Important properties of sorting algorithms:</a:t>
            </a:r>
          </a:p>
          <a:p>
            <a:r>
              <a:rPr lang="en-US" dirty="0">
                <a:solidFill>
                  <a:srgbClr val="FF0000"/>
                </a:solidFill>
              </a:rPr>
              <a:t>Run Time</a:t>
            </a:r>
          </a:p>
          <a:p>
            <a:pPr lvl="1"/>
            <a:r>
              <a:rPr lang="en-US" dirty="0"/>
              <a:t>Asymptotic Complexity</a:t>
            </a:r>
          </a:p>
          <a:p>
            <a:pPr lvl="1"/>
            <a:r>
              <a:rPr lang="en-US" dirty="0"/>
              <a:t>Constants</a:t>
            </a:r>
          </a:p>
          <a:p>
            <a:r>
              <a:rPr lang="en-US" dirty="0">
                <a:solidFill>
                  <a:srgbClr val="0070C0"/>
                </a:solidFill>
              </a:rPr>
              <a:t>In Place (or In-Situ)</a:t>
            </a:r>
          </a:p>
          <a:p>
            <a:pPr lvl="1"/>
            <a:r>
              <a:rPr lang="en-US" dirty="0"/>
              <a:t>Done with only constant additional space</a:t>
            </a:r>
          </a:p>
          <a:p>
            <a:r>
              <a:rPr lang="en-US" dirty="0">
                <a:solidFill>
                  <a:srgbClr val="0070C0"/>
                </a:solidFill>
              </a:rPr>
              <a:t>Adaptive</a:t>
            </a:r>
          </a:p>
          <a:p>
            <a:pPr lvl="1"/>
            <a:r>
              <a:rPr lang="en-US" dirty="0"/>
              <a:t>Faster if list is nearly sorted</a:t>
            </a:r>
          </a:p>
          <a:p>
            <a:r>
              <a:rPr lang="en-US" dirty="0">
                <a:solidFill>
                  <a:srgbClr val="0070C0"/>
                </a:solidFill>
              </a:rPr>
              <a:t>Stable</a:t>
            </a:r>
          </a:p>
          <a:p>
            <a:pPr lvl="1"/>
            <a:r>
              <a:rPr lang="en-US" dirty="0"/>
              <a:t>Equal elements remain in original order</a:t>
            </a:r>
          </a:p>
          <a:p>
            <a:r>
              <a:rPr lang="en-US" dirty="0">
                <a:solidFill>
                  <a:srgbClr val="0070C0"/>
                </a:solidFill>
              </a:rPr>
              <a:t>Parallelizable</a:t>
            </a:r>
          </a:p>
          <a:p>
            <a:pPr lvl="1"/>
            <a:r>
              <a:rPr lang="en-US" dirty="0"/>
              <a:t>Runs faster with many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9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and Conquer</a:t>
            </a:r>
          </a:p>
          <a:p>
            <a:r>
              <a:rPr lang="en-US" dirty="0"/>
              <a:t>Strassen’s Algorithm</a:t>
            </a:r>
          </a:p>
          <a:p>
            <a:r>
              <a:rPr lang="en-US" dirty="0"/>
              <a:t>Sorting</a:t>
            </a:r>
          </a:p>
          <a:p>
            <a:r>
              <a:rPr lang="en-US" dirty="0"/>
              <a:t>Quicksort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84AD6-8835-5B45-B564-F1764C995CDA}"/>
              </a:ext>
            </a:extLst>
          </p:cNvPr>
          <p:cNvSpPr txBox="1"/>
          <p:nvPr/>
        </p:nvSpPr>
        <p:spPr>
          <a:xfrm>
            <a:off x="9178770" y="6094741"/>
            <a:ext cx="196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CLRS Ch 4, 7</a:t>
            </a:r>
          </a:p>
        </p:txBody>
      </p:sp>
    </p:spTree>
    <p:extLst>
      <p:ext uri="{BB962C8B-B14F-4D97-AF65-F5344CB8AC3E}">
        <p14:creationId xmlns:p14="http://schemas.microsoft.com/office/powerpoint/2010/main" val="4184842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5715000" cy="251460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sz="2000" b="1" dirty="0"/>
                  <a:t>: </a:t>
                </a:r>
              </a:p>
              <a:p>
                <a:pPr lvl="1"/>
                <a:r>
                  <a:rPr lang="en-US" sz="1800" dirty="0"/>
                  <a:t>Break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/>
                  <a:t>-element list into two lists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elements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sz="2000" b="1" dirty="0"/>
                  <a:t>:</a:t>
                </a:r>
              </a:p>
              <a:p>
                <a:pPr lvl="1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1800" dirty="0"/>
                  <a:t>: Sort each </a:t>
                </a:r>
                <a:r>
                  <a:rPr lang="en-US" sz="1800" dirty="0" err="1"/>
                  <a:t>sublist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FF33CC"/>
                    </a:solidFill>
                  </a:rPr>
                  <a:t>recursively</a:t>
                </a:r>
              </a:p>
              <a:p>
                <a:pPr lvl="1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𝑛</m:t>
                    </m:r>
                    <m:r>
                      <a:rPr lang="en-US" sz="18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1800" dirty="0"/>
                  <a:t>: List is already sorted (</a:t>
                </a:r>
                <a:r>
                  <a:rPr lang="en-US" sz="1800" dirty="0">
                    <a:solidFill>
                      <a:srgbClr val="FF33CC"/>
                    </a:solidFill>
                  </a:rPr>
                  <a:t>base case</a:t>
                </a:r>
                <a:r>
                  <a:rPr lang="en-US" sz="1800" dirty="0"/>
                  <a:t>)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sz="2000" b="1" dirty="0"/>
                  <a:t>:</a:t>
                </a:r>
              </a:p>
              <a:p>
                <a:pPr lvl="1"/>
                <a:r>
                  <a:rPr lang="en-US" sz="1800" dirty="0"/>
                  <a:t>Merge together sorted </a:t>
                </a:r>
                <a:r>
                  <a:rPr lang="en-US" sz="1800" dirty="0" err="1"/>
                  <a:t>sublists</a:t>
                </a:r>
                <a:r>
                  <a:rPr lang="en-US" sz="1800" dirty="0"/>
                  <a:t> into one sorted list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5715000" cy="2514600"/>
              </a:xfrm>
              <a:blipFill>
                <a:blip r:embed="rId2"/>
                <a:stretch>
                  <a:fillRect l="-887" t="-2000" b="-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12201" y="107721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53400" y="1661993"/>
                <a:ext cx="20410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Optimal!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661993"/>
                <a:ext cx="2041072" cy="1077218"/>
              </a:xfrm>
              <a:prstGeom prst="rect">
                <a:avLst/>
              </a:prstGeom>
              <a:blipFill>
                <a:blip r:embed="rId3"/>
                <a:stretch>
                  <a:fillRect r="-1852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5000" y="3962400"/>
            <a:ext cx="1669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In Place?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7538" y="3962400"/>
            <a:ext cx="185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Adaptive?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3523" y="3962400"/>
            <a:ext cx="140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Stable?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6742" y="4547175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4143" y="4547175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8050" y="4547173"/>
            <a:ext cx="1600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Yes!</a:t>
            </a:r>
          </a:p>
          <a:p>
            <a:pPr algn="ctr"/>
            <a:r>
              <a:rPr lang="en-US" sz="3200" dirty="0"/>
              <a:t>(usually)</a:t>
            </a:r>
          </a:p>
        </p:txBody>
      </p:sp>
    </p:spTree>
    <p:extLst>
      <p:ext uri="{BB962C8B-B14F-4D97-AF65-F5344CB8AC3E}">
        <p14:creationId xmlns:p14="http://schemas.microsoft.com/office/powerpoint/2010/main" val="32652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0"/>
                <a:ext cx="8229600" cy="5410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:r>
                  <a:rPr lang="en-US" dirty="0"/>
                  <a:t>Merge sorted </a:t>
                </a:r>
                <a:r>
                  <a:rPr lang="en-US" dirty="0" err="1"/>
                  <a:t>sublists</a:t>
                </a:r>
                <a:r>
                  <a:rPr lang="en-US" dirty="0"/>
                  <a:t> into one sorted list</a:t>
                </a:r>
              </a:p>
              <a:p>
                <a:r>
                  <a:rPr lang="en-US" dirty="0"/>
                  <a:t>We have: </a:t>
                </a:r>
              </a:p>
              <a:p>
                <a:pPr lvl="1"/>
                <a:r>
                  <a:rPr lang="en-US" dirty="0"/>
                  <a:t>2 sorted lists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1 output list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not empty):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[0]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.pop())</a:t>
                </a:r>
              </a:p>
              <a:p>
                <a:pPr marL="0" indent="0">
                  <a:buNone/>
                </a:pPr>
                <a:r>
                  <a:rPr lang="en-US" dirty="0"/>
                  <a:t>	Else: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.pop())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0"/>
                <a:ext cx="8229600" cy="5410200"/>
              </a:xfrm>
              <a:blipFill>
                <a:blip r:embed="rId2"/>
                <a:stretch>
                  <a:fillRect l="-1543" t="-1639" b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3657600"/>
            <a:ext cx="4800600" cy="9906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330714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33CC"/>
                </a:solidFill>
              </a:rPr>
              <a:t>Adaptive</a:t>
            </a:r>
            <a:r>
              <a:rPr lang="en-US" sz="2400" dirty="0">
                <a:solidFill>
                  <a:srgbClr val="FF33CC"/>
                </a:solidFill>
              </a:rPr>
              <a:t>:</a:t>
            </a:r>
          </a:p>
          <a:p>
            <a:r>
              <a:rPr lang="en-US" sz="2400" dirty="0">
                <a:solidFill>
                  <a:srgbClr val="FF33CC"/>
                </a:solidFill>
              </a:rPr>
              <a:t>If elements are equal, leftmost comes first</a:t>
            </a:r>
          </a:p>
        </p:txBody>
      </p:sp>
    </p:spTree>
    <p:extLst>
      <p:ext uri="{BB962C8B-B14F-4D97-AF65-F5344CB8AC3E}">
        <p14:creationId xmlns:p14="http://schemas.microsoft.com/office/powerpoint/2010/main" val="1779301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5715000" cy="251460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sz="2000" b="1" dirty="0"/>
                  <a:t>: </a:t>
                </a:r>
              </a:p>
              <a:p>
                <a:pPr lvl="1"/>
                <a:r>
                  <a:rPr lang="en-US" sz="1800" dirty="0"/>
                  <a:t>Break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/>
                  <a:t>-element list into two lists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elements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sz="2000" b="1" dirty="0"/>
                  <a:t>:</a:t>
                </a:r>
              </a:p>
              <a:p>
                <a:pPr lvl="1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1800" dirty="0"/>
                  <a:t>: Sort each </a:t>
                </a:r>
                <a:r>
                  <a:rPr lang="en-US" sz="1800" dirty="0" err="1"/>
                  <a:t>sublist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FF33CC"/>
                    </a:solidFill>
                  </a:rPr>
                  <a:t>recursively</a:t>
                </a:r>
              </a:p>
              <a:p>
                <a:pPr lvl="1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𝑛</m:t>
                    </m:r>
                    <m:r>
                      <a:rPr lang="en-US" sz="18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1800" dirty="0"/>
                  <a:t>: List is already sorted (</a:t>
                </a:r>
                <a:r>
                  <a:rPr lang="en-US" sz="1800" dirty="0">
                    <a:solidFill>
                      <a:srgbClr val="FF33CC"/>
                    </a:solidFill>
                  </a:rPr>
                  <a:t>base case</a:t>
                </a:r>
                <a:r>
                  <a:rPr lang="en-US" sz="1800" dirty="0"/>
                  <a:t>)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sz="2000" b="1" dirty="0"/>
                  <a:t>:</a:t>
                </a:r>
              </a:p>
              <a:p>
                <a:pPr lvl="1"/>
                <a:r>
                  <a:rPr lang="en-US" sz="1800" dirty="0"/>
                  <a:t>Merge together sorted </a:t>
                </a:r>
                <a:r>
                  <a:rPr lang="en-US" sz="1800" dirty="0" err="1"/>
                  <a:t>sublists</a:t>
                </a:r>
                <a:r>
                  <a:rPr lang="en-US" sz="1800" dirty="0"/>
                  <a:t> into one sorted list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5715000" cy="2514600"/>
              </a:xfrm>
              <a:blipFill>
                <a:blip r:embed="rId2"/>
                <a:stretch>
                  <a:fillRect l="-887" t="-2000" b="-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12201" y="107721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53400" y="1661993"/>
                <a:ext cx="20410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Optimal!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661993"/>
                <a:ext cx="2041072" cy="1077218"/>
              </a:xfrm>
              <a:prstGeom prst="rect">
                <a:avLst/>
              </a:prstGeom>
              <a:blipFill>
                <a:blip r:embed="rId3"/>
                <a:stretch>
                  <a:fillRect r="-1852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5000" y="3962400"/>
            <a:ext cx="1669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In Place?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7538" y="3962400"/>
            <a:ext cx="185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Adaptive?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3523" y="3962400"/>
            <a:ext cx="140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Stable?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6292" y="39624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Parallelizable?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6742" y="4547175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4143" y="4547175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8050" y="4547173"/>
            <a:ext cx="1600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Yes!</a:t>
            </a:r>
          </a:p>
          <a:p>
            <a:pPr algn="ctr"/>
            <a:r>
              <a:rPr lang="en-US" sz="3200" dirty="0"/>
              <a:t>(usually)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7776" y="4547174"/>
            <a:ext cx="85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9868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-element list into two lists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Sort each </a:t>
                </a:r>
                <a:r>
                  <a:rPr lang="en-US" dirty="0" err="1"/>
                  <a:t>sublist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33CC"/>
                    </a:solidFill>
                  </a:rPr>
                  <a:t>recursively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List is already sorted (</a:t>
                </a:r>
                <a:r>
                  <a:rPr lang="en-US" dirty="0">
                    <a:solidFill>
                      <a:srgbClr val="FF33CC"/>
                    </a:solidFill>
                  </a:rPr>
                  <a:t>base case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Merge together sorted </a:t>
                </a:r>
                <a:r>
                  <a:rPr lang="en-US" dirty="0" err="1"/>
                  <a:t>sublists</a:t>
                </a:r>
                <a:r>
                  <a:rPr lang="en-US" dirty="0"/>
                  <a:t> into one sorted list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4421" y="1600200"/>
            <a:ext cx="8153400" cy="10668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7682" y="124974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33CC"/>
                </a:solidFill>
              </a:rPr>
              <a:t>Parallelizable</a:t>
            </a:r>
            <a:r>
              <a:rPr lang="en-US" sz="2400" dirty="0">
                <a:solidFill>
                  <a:srgbClr val="FF33CC"/>
                </a:solidFill>
              </a:rPr>
              <a:t>:</a:t>
            </a:r>
          </a:p>
          <a:p>
            <a:r>
              <a:rPr lang="en-US" sz="2400" dirty="0">
                <a:solidFill>
                  <a:srgbClr val="FF33CC"/>
                </a:solidFill>
              </a:rPr>
              <a:t>Allow different machines to work on each </a:t>
            </a:r>
            <a:r>
              <a:rPr lang="en-US" sz="2400" dirty="0" err="1">
                <a:solidFill>
                  <a:srgbClr val="FF33CC"/>
                </a:solidFill>
              </a:rPr>
              <a:t>sublist</a:t>
            </a:r>
            <a:endParaRPr lang="en-US" sz="2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2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 (Sequential)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722816" y="2505032"/>
                <a:ext cx="26309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total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816" y="2505032"/>
                <a:ext cx="2630984" cy="523220"/>
              </a:xfrm>
              <a:prstGeom prst="rect">
                <a:avLst/>
              </a:prstGeom>
              <a:blipFill>
                <a:blip r:embed="rId2"/>
                <a:stretch>
                  <a:fillRect t="-9524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722816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760916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916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83628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83628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6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2578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83237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8961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33228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289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02572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572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924550" y="3485452"/>
            <a:ext cx="7239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9144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2" idx="2"/>
          </p:cNvCxnSpPr>
          <p:nvPr/>
        </p:nvCxnSpPr>
        <p:spPr>
          <a:xfrm>
            <a:off x="7562850" y="4291526"/>
            <a:ext cx="4233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2958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9245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6575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83670" y="1918313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70" y="1918313"/>
                <a:ext cx="37459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37506" y="2809526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06" y="2809526"/>
                <a:ext cx="374590" cy="564898"/>
              </a:xfrm>
              <a:prstGeom prst="rect">
                <a:avLst/>
              </a:prstGeom>
              <a:blipFill>
                <a:blip r:embed="rId1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312951" y="276664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51" y="276664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61624" y="358884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624" y="3588842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78410" y="353696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10" y="353696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83410" y="3505200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410" y="3505200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159810" y="339423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10" y="3394238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041477" y="493272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7" y="493272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907381" y="493272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1" y="493272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77768" y="494099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68" y="4940994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82139" y="490534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39" y="4905340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739846" y="494926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846" y="4949264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37809" y="49582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809" y="4958253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15200" y="6248400"/>
                <a:ext cx="3283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48400"/>
                <a:ext cx="3283784" cy="523220"/>
              </a:xfrm>
              <a:prstGeom prst="rect">
                <a:avLst/>
              </a:prstGeom>
              <a:blipFill>
                <a:blip r:embed="rId26"/>
                <a:stretch>
                  <a:fillRect l="-4247" t="-14634" r="-1158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73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 (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Parallel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1" y="1182558"/>
                <a:ext cx="3081036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1" y="1182558"/>
                <a:ext cx="3081036" cy="72244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6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2578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832376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8961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3834326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5226656"/>
                <a:ext cx="71663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33228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289" y="5229577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699" y="5229577"/>
                <a:ext cx="71663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02572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5729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924550" y="3485452"/>
            <a:ext cx="7239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9144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2" idx="2"/>
          </p:cNvCxnSpPr>
          <p:nvPr/>
        </p:nvCxnSpPr>
        <p:spPr>
          <a:xfrm>
            <a:off x="7562850" y="4291526"/>
            <a:ext cx="4233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2958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9245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6575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83670" y="1918313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70" y="1918313"/>
                <a:ext cx="3745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37506" y="2809526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06" y="2809526"/>
                <a:ext cx="374590" cy="564898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312951" y="276664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51" y="2766642"/>
                <a:ext cx="374590" cy="564898"/>
              </a:xfrm>
              <a:prstGeom prst="rect">
                <a:avLst/>
              </a:prstGeom>
              <a:blipFill>
                <a:blip r:embed="rId1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61624" y="358884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624" y="3588842"/>
                <a:ext cx="374590" cy="564898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78410" y="353696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10" y="3536968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83410" y="3505200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410" y="3505200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159810" y="35499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10" y="35499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041477" y="493272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7" y="4932724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907381" y="493272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1" y="4932724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77768" y="494099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68" y="4940994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82139" y="490534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39" y="4905340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739846" y="494926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846" y="4949264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37809" y="49582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809" y="4958253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15201" y="6248400"/>
                <a:ext cx="30110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6248400"/>
                <a:ext cx="3011017" cy="523220"/>
              </a:xfrm>
              <a:prstGeom prst="rect">
                <a:avLst/>
              </a:prstGeom>
              <a:blipFill>
                <a:blip r:embed="rId23"/>
                <a:stretch>
                  <a:fillRect l="-4641" t="-14634" r="-126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78111" y="2743200"/>
            <a:ext cx="5296412" cy="8493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1719420" y="2286000"/>
            <a:ext cx="2630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Done in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696200" y="2514600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374590" cy="564898"/>
              </a:xfrm>
              <a:prstGeom prst="rect">
                <a:avLst/>
              </a:prstGeom>
              <a:blipFill>
                <a:blip r:embed="rId2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1561588" y="3611772"/>
            <a:ext cx="6972812" cy="8493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534400" y="3352800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352800"/>
                <a:ext cx="374590" cy="564898"/>
              </a:xfrm>
              <a:prstGeom prst="rect">
                <a:avLst/>
              </a:prstGeom>
              <a:blipFill>
                <a:blip r:embed="rId2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/>
          <p:cNvSpPr/>
          <p:nvPr/>
        </p:nvSpPr>
        <p:spPr>
          <a:xfrm>
            <a:off x="1524000" y="4941812"/>
            <a:ext cx="6972812" cy="8493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464610" y="45720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10" y="4572000"/>
                <a:ext cx="365806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1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/>
      <p:bldP spid="3" grpId="0" animBg="1"/>
      <p:bldP spid="81" grpId="0"/>
      <p:bldP spid="84" grpId="0"/>
      <p:bldP spid="86" grpId="0" animBg="1"/>
      <p:bldP spid="87" grpId="0"/>
      <p:bldP spid="90" grpId="0" animBg="1"/>
      <p:bldP spid="9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2201" y="107721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88686" y="1661993"/>
                <a:ext cx="277050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Optimal!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(almost always)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86" y="1661993"/>
                <a:ext cx="2770502" cy="1569660"/>
              </a:xfrm>
              <a:prstGeom prst="rect">
                <a:avLst/>
              </a:prstGeom>
              <a:blipFill>
                <a:blip r:embed="rId2"/>
                <a:stretch>
                  <a:fillRect l="-4566" r="-502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5000" y="3962400"/>
            <a:ext cx="1669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In Place?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7538" y="3962400"/>
            <a:ext cx="185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Adaptive?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3523" y="3962400"/>
            <a:ext cx="140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Stable?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0449" y="4547175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7618" y="4547175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5325" y="454717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6292" y="39624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</a:rPr>
              <a:t>Parallelizable?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7776" y="4547174"/>
            <a:ext cx="85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133600" y="1369607"/>
                <a:ext cx="5655086" cy="1862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Idea: pick a </a:t>
                </a:r>
                <a:r>
                  <a:rPr lang="en-US" sz="2000" dirty="0">
                    <a:solidFill>
                      <a:srgbClr val="FF33CC"/>
                    </a:solidFill>
                  </a:rPr>
                  <a:t>partition</a:t>
                </a:r>
                <a:r>
                  <a:rPr lang="en-US" sz="2000" dirty="0"/>
                  <a:t> element, recursively sort two </a:t>
                </a:r>
                <a:r>
                  <a:rPr lang="en-US" sz="2000" dirty="0" err="1"/>
                  <a:t>sublists</a:t>
                </a:r>
                <a:r>
                  <a:rPr lang="en-US" sz="2000" dirty="0"/>
                  <a:t> around that element</a:t>
                </a: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Divide: </a:t>
                </a:r>
                <a:r>
                  <a:rPr lang="en-US" sz="2000" dirty="0"/>
                  <a:t>select an element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Conquer: </a:t>
                </a:r>
                <a:r>
                  <a:rPr lang="en-US" sz="2000" dirty="0"/>
                  <a:t>recursively sort left and right </a:t>
                </a:r>
                <a:r>
                  <a:rPr lang="en-US" sz="2000" dirty="0" err="1"/>
                  <a:t>sublists</a:t>
                </a:r>
                <a:endParaRPr lang="en-US" sz="20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Combine: </a:t>
                </a:r>
                <a:r>
                  <a:rPr lang="en-US" sz="2000" dirty="0"/>
                  <a:t>Nothing!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369607"/>
                <a:ext cx="5655086" cy="1862047"/>
              </a:xfrm>
              <a:prstGeom prst="rect">
                <a:avLst/>
              </a:prstGeom>
              <a:blipFill>
                <a:blip r:embed="rId3"/>
                <a:stretch>
                  <a:fillRect l="-897" t="-2041" b="-13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Conquer,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037"/>
            <a:ext cx="10972800" cy="4525963"/>
          </a:xfrm>
        </p:spPr>
        <p:txBody>
          <a:bodyPr/>
          <a:lstStyle/>
          <a:p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Naïve Multiplication</a:t>
            </a:r>
          </a:p>
          <a:p>
            <a:r>
              <a:rPr lang="en-US" dirty="0"/>
              <a:t>Karatsuba</a:t>
            </a:r>
          </a:p>
          <a:p>
            <a:r>
              <a:rPr lang="en-US" dirty="0"/>
              <a:t>Closest Pair of Points</a:t>
            </a:r>
          </a:p>
          <a:p>
            <a:r>
              <a:rPr lang="en-US" dirty="0"/>
              <a:t>Naïve Matrix-Matrix Multiplication</a:t>
            </a:r>
          </a:p>
          <a:p>
            <a:r>
              <a:rPr lang="en-US" dirty="0"/>
              <a:t>Strassen’s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68195" y="1498274"/>
                <a:ext cx="483452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do they have in common?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Divide</a:t>
                </a:r>
                <a:r>
                  <a:rPr lang="en-US" sz="2800" dirty="0"/>
                  <a:t>: Very easy (i.e.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(1))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Combine</a:t>
                </a:r>
                <a:r>
                  <a:rPr lang="en-US" sz="2800" dirty="0"/>
                  <a:t>: Hard work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Ω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))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95" y="1498274"/>
                <a:ext cx="4834529" cy="1384995"/>
              </a:xfrm>
              <a:prstGeom prst="rect">
                <a:avLst/>
              </a:prstGeom>
              <a:blipFill>
                <a:blip r:embed="rId2"/>
                <a:stretch>
                  <a:fillRect l="-2625" t="-4545" r="-157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6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hard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3666"/>
      </p:ext>
    </p:extLst>
  </p:cSld>
  <p:clrMapOvr>
    <a:masterClrMapping/>
  </p:clrMapOvr>
</p:sld>
</file>

<file path=ppt/theme/theme1.xml><?xml version="1.0" encoding="utf-8"?>
<a:theme xmlns:a="http://schemas.openxmlformats.org/drawingml/2006/main" name="CS4102-S22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b" id="{18A48F26-C2BC-3B43-9401-166A93552451}" vid="{9556EEB7-73AD-1246-95DB-A3D79EFE4B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CS4102-S22b</Template>
  <TotalTime>9956</TotalTime>
  <Words>4072</Words>
  <Application>Microsoft Macintosh PowerPoint</Application>
  <PresentationFormat>Widescreen</PresentationFormat>
  <Paragraphs>1240</Paragraphs>
  <Slides>66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Cambria Math</vt:lpstr>
      <vt:lpstr>Helvetica Neue</vt:lpstr>
      <vt:lpstr>Helvetica Neue Thin</vt:lpstr>
      <vt:lpstr>Times</vt:lpstr>
      <vt:lpstr>CS4102-S22b</vt:lpstr>
      <vt:lpstr>CS4102 Algorithms Spring 2022</vt:lpstr>
      <vt:lpstr>f(n)∈O(n)</vt:lpstr>
      <vt:lpstr>f(n)∈Ω(n)</vt:lpstr>
      <vt:lpstr>f(n)=Θ(n)</vt:lpstr>
      <vt:lpstr>Announcements</vt:lpstr>
      <vt:lpstr>Today’s Keywords</vt:lpstr>
      <vt:lpstr>Divide and Conquer, so far</vt:lpstr>
      <vt:lpstr>Quicksort</vt:lpstr>
      <vt:lpstr>Quicksort</vt:lpstr>
      <vt:lpstr>Partition (Divide step)</vt:lpstr>
      <vt:lpstr>Partition, Procedure</vt:lpstr>
      <vt:lpstr>Partition, Procedure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How to pick the pivot?</vt:lpstr>
      <vt:lpstr>Good Pivot</vt:lpstr>
      <vt:lpstr>Quickselect</vt:lpstr>
      <vt:lpstr>Quickselect</vt:lpstr>
      <vt:lpstr>Partition (Divide step)</vt:lpstr>
      <vt:lpstr>Conquer</vt:lpstr>
      <vt:lpstr>CLRS Pseudocode for Quickselect</vt:lpstr>
      <vt:lpstr>Work These Examples!</vt:lpstr>
      <vt:lpstr>Quickselect Run Time</vt:lpstr>
      <vt:lpstr>Quickselect Run Time</vt:lpstr>
      <vt:lpstr>Good Pivot for Quickselect</vt:lpstr>
      <vt:lpstr>Good Pivot</vt:lpstr>
      <vt:lpstr>Pretty Good Pivot</vt:lpstr>
      <vt:lpstr>Median of Medians</vt:lpstr>
      <vt:lpstr>Median of Medians</vt:lpstr>
      <vt:lpstr>Median of Medians</vt:lpstr>
      <vt:lpstr>Why is this good?</vt:lpstr>
      <vt:lpstr>Why is this good?</vt:lpstr>
      <vt:lpstr>Run-time of Quickselect with Median of Medians</vt:lpstr>
      <vt:lpstr>Median of Medians, Run Time</vt:lpstr>
      <vt:lpstr>Quickselect</vt:lpstr>
      <vt:lpstr>Compare to ‘Obvious’ Approach</vt:lpstr>
      <vt:lpstr>Phew! Back to Quicksort</vt:lpstr>
      <vt:lpstr>Is it worth it?</vt:lpstr>
      <vt:lpstr>Quicksort Run Time</vt:lpstr>
      <vt:lpstr>PowerPoint Presentation</vt:lpstr>
      <vt:lpstr>Quicksort Run Time</vt:lpstr>
      <vt:lpstr>Quicksort Run Time</vt:lpstr>
      <vt:lpstr>Probability of n^2 run time</vt:lpstr>
      <vt:lpstr>Sorting, so far</vt:lpstr>
      <vt:lpstr>PowerPoint Presentation</vt:lpstr>
      <vt:lpstr>log⁡n!=O(n log⁡n )</vt:lpstr>
      <vt:lpstr>log⁡n!=Ω(n log⁡n )</vt:lpstr>
      <vt:lpstr>Worst Case Lower Bounds</vt:lpstr>
      <vt:lpstr>Strategy: Decision Tree</vt:lpstr>
      <vt:lpstr>Strategy: Decision Tree</vt:lpstr>
      <vt:lpstr>Strategy: Decision Tree</vt:lpstr>
      <vt:lpstr>Sorting, so far</vt:lpstr>
      <vt:lpstr>Speed Isn’t Everything</vt:lpstr>
      <vt:lpstr>Mergesort</vt:lpstr>
      <vt:lpstr>Merge</vt:lpstr>
      <vt:lpstr>Mergesort</vt:lpstr>
      <vt:lpstr>Mergesort</vt:lpstr>
      <vt:lpstr>Mergesort (Sequential)</vt:lpstr>
      <vt:lpstr>Mergesort (Parallel)</vt:lpstr>
      <vt:lpstr>Quicksort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793</cp:revision>
  <dcterms:created xsi:type="dcterms:W3CDTF">2017-08-21T20:54:06Z</dcterms:created>
  <dcterms:modified xsi:type="dcterms:W3CDTF">2022-02-08T16:48:39Z</dcterms:modified>
</cp:coreProperties>
</file>