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46"/>
  </p:notesMasterIdLst>
  <p:sldIdLst>
    <p:sldId id="290" r:id="rId2"/>
    <p:sldId id="446" r:id="rId3"/>
    <p:sldId id="448" r:id="rId4"/>
    <p:sldId id="447" r:id="rId5"/>
    <p:sldId id="381" r:id="rId6"/>
    <p:sldId id="445" r:id="rId7"/>
    <p:sldId id="382" r:id="rId8"/>
    <p:sldId id="359" r:id="rId9"/>
    <p:sldId id="342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4" r:id="rId18"/>
    <p:sldId id="449" r:id="rId19"/>
    <p:sldId id="450" r:id="rId20"/>
    <p:sldId id="353" r:id="rId21"/>
    <p:sldId id="355" r:id="rId22"/>
    <p:sldId id="451" r:id="rId23"/>
    <p:sldId id="555" r:id="rId24"/>
    <p:sldId id="557" r:id="rId25"/>
    <p:sldId id="560" r:id="rId26"/>
    <p:sldId id="438" r:id="rId27"/>
    <p:sldId id="444" r:id="rId28"/>
    <p:sldId id="440" r:id="rId29"/>
    <p:sldId id="441" r:id="rId30"/>
    <p:sldId id="442" r:id="rId31"/>
    <p:sldId id="443" r:id="rId32"/>
    <p:sldId id="362" r:id="rId33"/>
    <p:sldId id="361" r:id="rId34"/>
    <p:sldId id="358" r:id="rId35"/>
    <p:sldId id="561" r:id="rId36"/>
    <p:sldId id="360" r:id="rId37"/>
    <p:sldId id="363" r:id="rId38"/>
    <p:sldId id="364" r:id="rId39"/>
    <p:sldId id="365" r:id="rId40"/>
    <p:sldId id="366" r:id="rId41"/>
    <p:sldId id="367" r:id="rId42"/>
    <p:sldId id="368" r:id="rId43"/>
    <p:sldId id="369" r:id="rId44"/>
    <p:sldId id="37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7B15"/>
    <a:srgbClr val="FFFF00"/>
    <a:srgbClr val="FFFF66"/>
    <a:srgbClr val="FFCC66"/>
    <a:srgbClr val="FF33CC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97"/>
    <p:restoredTop sz="90899" autoAdjust="0"/>
  </p:normalViewPr>
  <p:slideViewPr>
    <p:cSldViewPr>
      <p:cViewPr varScale="1">
        <p:scale>
          <a:sx n="113" d="100"/>
          <a:sy n="113" d="100"/>
        </p:scale>
        <p:origin x="18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F7FD5-2840-4607-A4CD-0A8A66D9D61D}" type="datetimeFigureOut">
              <a:rPr lang="en-US" smtClean="0"/>
              <a:t>2/3/22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E913D-325D-4B30-8E23-50203DB58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0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E913D-325D-4B30-8E23-50203DB584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7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E913D-325D-4B30-8E23-50203DB584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72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E913D-325D-4B30-8E23-50203DB584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E913D-325D-4B30-8E23-50203DB584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22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E913D-325D-4B30-8E23-50203DB584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50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E913D-325D-4B30-8E23-50203DB584F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6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5D8DCB-06E0-DB4B-A914-CADE4285D24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2421-D2CD-4522-A1BA-E4F59ED821B7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5AE73-A9DB-D743-8F11-A30BD35B3D8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2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928D-0C55-4D8D-9D16-4C05754E5356}" type="datetime1">
              <a:rPr lang="en-US" smtClean="0"/>
              <a:t>2/3/22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3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EDDD-253B-4C38-A621-35D8BA950C17}" type="datetime1">
              <a:rPr lang="en-US" smtClean="0"/>
              <a:t>2/3/22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41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67E4-28CB-45C9-B82C-D6B22AD4F0EB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21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C693-B405-44E1-A127-B7CE8B45C1E1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33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115C93-B2CE-D44F-83E3-23A7F22EA8D8}"/>
              </a:ext>
            </a:extLst>
          </p:cNvPr>
          <p:cNvSpPr/>
          <p:nvPr/>
        </p:nvSpPr>
        <p:spPr>
          <a:xfrm>
            <a:off x="0" y="-1"/>
            <a:ext cx="12192000" cy="731837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>
            <a:lvl1pPr>
              <a:defRPr b="0" i="0" spc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8102-2E91-4DD7-8E8B-98B790A12701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3709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115C93-B2CE-D44F-83E3-23A7F22EA8D8}"/>
              </a:ext>
            </a:extLst>
          </p:cNvPr>
          <p:cNvSpPr/>
          <p:nvPr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>
            <a:lvl1pPr>
              <a:defRPr b="1" i="0" spc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985-6D44-417A-9881-D208468CBA07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arm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59ABBA-0641-D142-A6E1-AAF21A858462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7612"/>
          </a:xfrm>
        </p:spPr>
        <p:txBody>
          <a:bodyPr/>
          <a:lstStyle>
            <a:lvl1pPr>
              <a:defRPr b="1" i="0" spc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10972800" cy="437356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985-6D44-417A-9881-D208468CBA07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66BDE4-B0FD-FF42-8D88-FA421CF0F7B2}"/>
              </a:ext>
            </a:extLst>
          </p:cNvPr>
          <p:cNvSpPr/>
          <p:nvPr userDrawn="1"/>
        </p:nvSpPr>
        <p:spPr>
          <a:xfrm>
            <a:off x="0" y="-1"/>
            <a:ext cx="12192000" cy="16002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86-E8D2-4E57-8D6D-61E2D175474B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8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AB17AF-8C4C-5845-B7DE-A4AC7A53117E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1DF3-1FB0-45DC-97EF-461960E13574}" type="datetime1">
              <a:rPr lang="en-US" smtClean="0"/>
              <a:t>2/3/22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3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82CF36-B83D-CA4E-A297-1A51EA28471C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88E-2809-46D8-B43F-738015D878CC}" type="datetime1">
              <a:rPr lang="en-US" smtClean="0"/>
              <a:t>2/3/22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0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2E7A9B-E4F1-7444-9561-2EEF0BD9300B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D42A-BC08-426E-9E11-483BA9D61AF6}" type="datetime1">
              <a:rPr lang="en-US" smtClean="0"/>
              <a:t>2/3/22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7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maller 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2E7A9B-E4F1-7444-9561-2EEF0BD9300B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8102-2E91-4DD7-8E8B-98B790A12701}" type="datetime1">
              <a:rPr lang="en-US" smtClean="0"/>
              <a:t>2/3/22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2640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C786-44E1-4BD5-AD14-75F3EA166B5A}" type="datetime1">
              <a:rPr lang="en-US" smtClean="0"/>
              <a:t>2/3/22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23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28102-2E91-4DD7-8E8B-98B790A12701}" type="datetime1">
              <a:rPr lang="en-US" smtClean="0"/>
              <a:t>2/3/22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5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image" Target="../media/image18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7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7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0.png"/><Relationship Id="rId2" Type="http://schemas.openxmlformats.org/officeDocument/2006/relationships/image" Target="../media/image23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.png"/><Relationship Id="rId4" Type="http://schemas.openxmlformats.org/officeDocument/2006/relationships/image" Target="../media/image25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3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.png"/><Relationship Id="rId4" Type="http://schemas.openxmlformats.org/officeDocument/2006/relationships/image" Target="../media/image28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3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7" Type="http://schemas.openxmlformats.org/officeDocument/2006/relationships/image" Target="../media/image371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1.png"/><Relationship Id="rId5" Type="http://schemas.openxmlformats.org/officeDocument/2006/relationships/image" Target="../media/image431.png"/><Relationship Id="rId4" Type="http://schemas.openxmlformats.org/officeDocument/2006/relationships/image" Target="../media/image3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13" Type="http://schemas.openxmlformats.org/officeDocument/2006/relationships/image" Target="../media/image30.png"/><Relationship Id="rId3" Type="http://schemas.openxmlformats.org/officeDocument/2006/relationships/image" Target="../media/image391.png"/><Relationship Id="rId7" Type="http://schemas.openxmlformats.org/officeDocument/2006/relationships/image" Target="../media/image461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1.png"/><Relationship Id="rId11" Type="http://schemas.openxmlformats.org/officeDocument/2006/relationships/image" Target="../media/image53.png"/><Relationship Id="rId5" Type="http://schemas.openxmlformats.org/officeDocument/2006/relationships/image" Target="../media/image421.png"/><Relationship Id="rId10" Type="http://schemas.openxmlformats.org/officeDocument/2006/relationships/image" Target="../media/image491.png"/><Relationship Id="rId4" Type="http://schemas.openxmlformats.org/officeDocument/2006/relationships/image" Target="../media/image402.png"/><Relationship Id="rId9" Type="http://schemas.openxmlformats.org/officeDocument/2006/relationships/image" Target="../media/image4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0.png"/><Relationship Id="rId3" Type="http://schemas.openxmlformats.org/officeDocument/2006/relationships/image" Target="../media/image3100.png"/><Relationship Id="rId7" Type="http://schemas.openxmlformats.org/officeDocument/2006/relationships/image" Target="../media/image3500.png"/><Relationship Id="rId2" Type="http://schemas.openxmlformats.org/officeDocument/2006/relationships/image" Target="../media/image30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0.png"/><Relationship Id="rId5" Type="http://schemas.openxmlformats.org/officeDocument/2006/relationships/image" Target="../media/image3300.png"/><Relationship Id="rId4" Type="http://schemas.openxmlformats.org/officeDocument/2006/relationships/image" Target="../media/image56.png"/><Relationship Id="rId9" Type="http://schemas.openxmlformats.org/officeDocument/2006/relationships/image" Target="../media/image370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0.png"/><Relationship Id="rId7" Type="http://schemas.openxmlformats.org/officeDocument/2006/relationships/image" Target="../media/image430.png"/><Relationship Id="rId2" Type="http://schemas.openxmlformats.org/officeDocument/2006/relationships/image" Target="../media/image38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0.png"/><Relationship Id="rId5" Type="http://schemas.openxmlformats.org/officeDocument/2006/relationships/image" Target="../media/image57.png"/><Relationship Id="rId4" Type="http://schemas.openxmlformats.org/officeDocument/2006/relationships/image" Target="../media/image4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550.png"/><Relationship Id="rId3" Type="http://schemas.openxmlformats.org/officeDocument/2006/relationships/image" Target="../media/image450.png"/><Relationship Id="rId7" Type="http://schemas.openxmlformats.org/officeDocument/2006/relationships/image" Target="../media/image500.png"/><Relationship Id="rId12" Type="http://schemas.openxmlformats.org/officeDocument/2006/relationships/image" Target="../media/image54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530.png"/><Relationship Id="rId5" Type="http://schemas.openxmlformats.org/officeDocument/2006/relationships/image" Target="../media/image480.png"/><Relationship Id="rId10" Type="http://schemas.openxmlformats.org/officeDocument/2006/relationships/image" Target="../media/image520.png"/><Relationship Id="rId4" Type="http://schemas.openxmlformats.org/officeDocument/2006/relationships/image" Target="../media/image470.png"/><Relationship Id="rId9" Type="http://schemas.openxmlformats.org/officeDocument/2006/relationships/image" Target="../media/image460.png"/><Relationship Id="rId14" Type="http://schemas.openxmlformats.org/officeDocument/2006/relationships/image" Target="../media/image5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550.png"/><Relationship Id="rId3" Type="http://schemas.openxmlformats.org/officeDocument/2006/relationships/image" Target="../media/image450.png"/><Relationship Id="rId7" Type="http://schemas.openxmlformats.org/officeDocument/2006/relationships/image" Target="../media/image500.png"/><Relationship Id="rId12" Type="http://schemas.openxmlformats.org/officeDocument/2006/relationships/image" Target="../media/image54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530.png"/><Relationship Id="rId5" Type="http://schemas.openxmlformats.org/officeDocument/2006/relationships/image" Target="../media/image480.png"/><Relationship Id="rId10" Type="http://schemas.openxmlformats.org/officeDocument/2006/relationships/image" Target="../media/image520.png"/><Relationship Id="rId4" Type="http://schemas.openxmlformats.org/officeDocument/2006/relationships/image" Target="../media/image470.png"/><Relationship Id="rId9" Type="http://schemas.openxmlformats.org/officeDocument/2006/relationships/image" Target="../media/image46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63.png"/><Relationship Id="rId21" Type="http://schemas.openxmlformats.org/officeDocument/2006/relationships/image" Target="../media/image77.png"/><Relationship Id="rId7" Type="http://schemas.openxmlformats.org/officeDocument/2006/relationships/image" Target="../media/image500.png"/><Relationship Id="rId12" Type="http://schemas.openxmlformats.org/officeDocument/2006/relationships/image" Target="../media/image550.png"/><Relationship Id="rId17" Type="http://schemas.openxmlformats.org/officeDocument/2006/relationships/image" Target="../media/image73.png"/><Relationship Id="rId2" Type="http://schemas.openxmlformats.org/officeDocument/2006/relationships/image" Target="../media/image62.png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540.png"/><Relationship Id="rId24" Type="http://schemas.openxmlformats.org/officeDocument/2006/relationships/image" Target="../media/image9.jpeg"/><Relationship Id="rId5" Type="http://schemas.openxmlformats.org/officeDocument/2006/relationships/image" Target="../media/image65.png"/><Relationship Id="rId15" Type="http://schemas.openxmlformats.org/officeDocument/2006/relationships/image" Target="../media/image710.png"/><Relationship Id="rId23" Type="http://schemas.openxmlformats.org/officeDocument/2006/relationships/image" Target="../media/image79.png"/><Relationship Id="rId10" Type="http://schemas.openxmlformats.org/officeDocument/2006/relationships/image" Target="../media/image68.png"/><Relationship Id="rId19" Type="http://schemas.openxmlformats.org/officeDocument/2006/relationships/image" Target="../media/image75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2405699-C234-8741-A54E-AE3ACA901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5400" dirty="0">
                <a:ln w="3175">
                  <a:noFill/>
                </a:ln>
                <a:effectLst/>
                <a:latin typeface="Helvetica Neue" panose="02000503000000020004" pitchFamily="2" charset="0"/>
                <a:ea typeface="Helvetica Neue" panose="02000503000000020004" pitchFamily="2" charset="0"/>
              </a:rPr>
              <a:t>CS4102 Algorithms</a:t>
            </a:r>
            <a:br>
              <a:rPr lang="en-US" dirty="0"/>
            </a:b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Spring 2022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1275307" y="2287073"/>
                <a:ext cx="5638800" cy="3657600"/>
              </a:xfrm>
              <a:ln>
                <a:noFill/>
              </a:ln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en-US" sz="2800" b="1" u="sng" dirty="0">
                    <a:ln>
                      <a:noFill/>
                    </a:ln>
                  </a:rPr>
                  <a:t>Warm up</a:t>
                </a:r>
                <a:r>
                  <a:rPr lang="en-US" sz="2800" dirty="0">
                    <a:ln>
                      <a:noFill/>
                    </a:ln>
                  </a:rPr>
                  <a:t> </a:t>
                </a:r>
              </a:p>
              <a:p>
                <a:pPr marL="0" indent="0" algn="ctr">
                  <a:buNone/>
                </a:pPr>
                <a:r>
                  <a:rPr lang="en-US" sz="2800" dirty="0">
                    <a:ln>
                      <a:noFill/>
                    </a:ln>
                  </a:rPr>
                  <a:t>Given any 5 points on the unit square, show there’s always a pair distance </a:t>
                </a:r>
                <a14:m>
                  <m:oMath xmlns:m="http://schemas.openxmlformats.org/officeDocument/2006/math">
                    <m:r>
                      <a:rPr lang="en-US" sz="2800" i="1">
                        <a:ln>
                          <a:noFill/>
                        </a:ln>
                        <a:latin typeface="Cambria Math"/>
                      </a:rPr>
                      <m:t>≤</m:t>
                    </m:r>
                    <m:f>
                      <m:fPr>
                        <m:ctrlPr>
                          <a:rPr lang="en-US" sz="2800" i="1">
                            <a:ln>
                              <a:noFill/>
                            </a:ln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n>
                                  <a:noFill/>
                                </a:ln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n>
                                  <a:noFill/>
                                </a:ln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n>
                              <a:noFill/>
                            </a:ln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n>
                      <a:noFill/>
                    </a:ln>
                  </a:rPr>
                  <a:t> apart</a:t>
                </a: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275307" y="2287073"/>
                <a:ext cx="5638800" cy="3657600"/>
              </a:xfrm>
              <a:blipFill>
                <a:blip r:embed="rId2"/>
                <a:stretch>
                  <a:fillRect t="-20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7792493" y="1676400"/>
            <a:ext cx="3657600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459493" y="2509684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467723" y="2286000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684033" y="4648200"/>
            <a:ext cx="152400" cy="15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92693" y="3733800"/>
            <a:ext cx="152400" cy="15240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764293" y="4191000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90807" y="30802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19607" y="52679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51924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Closest Pair of Points: Naïve</a:t>
            </a:r>
          </a:p>
        </p:txBody>
      </p:sp>
      <p:sp>
        <p:nvSpPr>
          <p:cNvPr id="2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372007"/>
            <a:ext cx="2133600" cy="365125"/>
          </a:xfrm>
        </p:spPr>
        <p:txBody>
          <a:bodyPr/>
          <a:lstStyle/>
          <a:p>
            <a:fld id="{86BADE50-950A-4D58-BFB2-FA2C6A8B385D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0" y="1524000"/>
            <a:ext cx="51816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807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6106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931309" y="56093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9677400" y="31586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504039" y="2819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8055077" y="34634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093973" y="4881716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8610600" y="59141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75914" y="1524001"/>
            <a:ext cx="38580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Given: </a:t>
            </a:r>
          </a:p>
          <a:p>
            <a:r>
              <a:rPr lang="en-US" sz="2800" dirty="0"/>
              <a:t>A list of points</a:t>
            </a:r>
          </a:p>
          <a:p>
            <a:endParaRPr lang="en-US" sz="2800" dirty="0"/>
          </a:p>
          <a:p>
            <a:r>
              <a:rPr lang="en-US" sz="2800" dirty="0"/>
              <a:t>Return: </a:t>
            </a:r>
          </a:p>
          <a:p>
            <a:r>
              <a:rPr lang="en-US" sz="2800" dirty="0"/>
              <a:t>Pair of points with smallest distance apart</a:t>
            </a:r>
          </a:p>
          <a:p>
            <a:endParaRPr lang="en-US" sz="28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6083709" y="1828801"/>
            <a:ext cx="3638328" cy="4129941"/>
            <a:chOff x="4559709" y="1828800"/>
            <a:chExt cx="3638328" cy="4129941"/>
          </a:xfrm>
        </p:grpSpPr>
        <p:cxnSp>
          <p:nvCxnSpPr>
            <p:cNvPr id="5" name="Straight Arrow Connector 4"/>
            <p:cNvCxnSpPr>
              <a:stCxn id="6" idx="5"/>
              <a:endCxn id="12" idx="2"/>
            </p:cNvCxnSpPr>
            <p:nvPr/>
          </p:nvCxnSpPr>
          <p:spPr>
            <a:xfrm flipV="1">
              <a:off x="4564233" y="1828800"/>
              <a:ext cx="2522367" cy="26016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5"/>
              <a:endCxn id="15" idx="1"/>
            </p:cNvCxnSpPr>
            <p:nvPr/>
          </p:nvCxnSpPr>
          <p:spPr>
            <a:xfrm>
              <a:off x="4564233" y="2088963"/>
              <a:ext cx="460443" cy="775074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6" idx="5"/>
              <a:endCxn id="13" idx="0"/>
            </p:cNvCxnSpPr>
            <p:nvPr/>
          </p:nvCxnSpPr>
          <p:spPr>
            <a:xfrm flipH="1">
              <a:off x="4559709" y="2088963"/>
              <a:ext cx="4524" cy="352034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6" idx="5"/>
              <a:endCxn id="17" idx="1"/>
            </p:cNvCxnSpPr>
            <p:nvPr/>
          </p:nvCxnSpPr>
          <p:spPr>
            <a:xfrm>
              <a:off x="4564233" y="2088963"/>
              <a:ext cx="1050377" cy="28373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5"/>
              <a:endCxn id="14" idx="1"/>
            </p:cNvCxnSpPr>
            <p:nvPr/>
          </p:nvCxnSpPr>
          <p:spPr>
            <a:xfrm>
              <a:off x="4564233" y="2088963"/>
              <a:ext cx="3633804" cy="11142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6" idx="5"/>
              <a:endCxn id="16" idx="1"/>
            </p:cNvCxnSpPr>
            <p:nvPr/>
          </p:nvCxnSpPr>
          <p:spPr>
            <a:xfrm>
              <a:off x="4564233" y="2088963"/>
              <a:ext cx="2011481" cy="14190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6" idx="5"/>
              <a:endCxn id="18" idx="1"/>
            </p:cNvCxnSpPr>
            <p:nvPr/>
          </p:nvCxnSpPr>
          <p:spPr>
            <a:xfrm>
              <a:off x="4564233" y="2088963"/>
              <a:ext cx="2567004" cy="386977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394804" y="4417651"/>
                <a:ext cx="11955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𝑂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804" y="4417651"/>
                <a:ext cx="1195520" cy="523220"/>
              </a:xfrm>
              <a:prstGeom prst="rect">
                <a:avLst/>
              </a:prstGeom>
              <a:blipFill>
                <a:blip r:embed="rId2"/>
                <a:stretch>
                  <a:fillRect r="-2105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1524000" y="4419601"/>
            <a:ext cx="381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Algorithm:</a:t>
            </a:r>
          </a:p>
          <a:p>
            <a:r>
              <a:rPr lang="en-US" sz="2800" dirty="0"/>
              <a:t>Test every pair of points, return the closest.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F6FD32-3857-5D4E-BA13-35B7B453C258}"/>
              </a:ext>
            </a:extLst>
          </p:cNvPr>
          <p:cNvSpPr txBox="1"/>
          <p:nvPr/>
        </p:nvSpPr>
        <p:spPr>
          <a:xfrm>
            <a:off x="1524000" y="5877580"/>
            <a:ext cx="2818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We can do better!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A98783-59FB-A74C-80A2-08830D85C555}"/>
                  </a:ext>
                </a:extLst>
              </p:cNvPr>
              <p:cNvSpPr txBox="1"/>
              <p:nvPr/>
            </p:nvSpPr>
            <p:spPr>
              <a:xfrm>
                <a:off x="3218576" y="6258580"/>
                <a:ext cx="18106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A98783-59FB-A74C-80A2-08830D85C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576" y="6258580"/>
                <a:ext cx="1810624" cy="523220"/>
              </a:xfrm>
              <a:prstGeom prst="rect">
                <a:avLst/>
              </a:prstGeom>
              <a:blipFill>
                <a:blip r:embed="rId3"/>
                <a:stretch>
                  <a:fillRect r="-69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038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Closest Pair of Points: D&amp;C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0" y="1524000"/>
            <a:ext cx="51816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807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6106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931309" y="56093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9677400" y="31586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504039" y="2819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8055077" y="34634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093973" y="4881716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8610600" y="59141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75914" y="1524000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Divide: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90801" y="1524000"/>
            <a:ext cx="1343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How?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696200" y="1524000"/>
            <a:ext cx="0" cy="51816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519084" y="1981200"/>
            <a:ext cx="3967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 median x coordinate</a:t>
            </a:r>
          </a:p>
        </p:txBody>
      </p:sp>
      <p:sp>
        <p:nvSpPr>
          <p:cNvPr id="19" name="Slide Number Placeholder 2"/>
          <p:cNvSpPr txBox="1">
            <a:spLocks/>
          </p:cNvSpPr>
          <p:nvPr/>
        </p:nvSpPr>
        <p:spPr>
          <a:xfrm>
            <a:off x="228600" y="63720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/>
              <a:pPr/>
              <a:t>11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752E6C-2281-AC45-964F-5C1B8315B400}"/>
              </a:ext>
            </a:extLst>
          </p:cNvPr>
          <p:cNvSpPr txBox="1"/>
          <p:nvPr/>
        </p:nvSpPr>
        <p:spPr>
          <a:xfrm>
            <a:off x="1519084" y="2897002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Conquer: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70AFB8-AF4C-CA45-B2DC-488753FB7430}"/>
              </a:ext>
            </a:extLst>
          </p:cNvPr>
          <p:cNvSpPr txBox="1"/>
          <p:nvPr/>
        </p:nvSpPr>
        <p:spPr>
          <a:xfrm>
            <a:off x="1475913" y="4620106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Combine: </a:t>
            </a:r>
          </a:p>
        </p:txBody>
      </p:sp>
    </p:spTree>
    <p:extLst>
      <p:ext uri="{BB962C8B-B14F-4D97-AF65-F5344CB8AC3E}">
        <p14:creationId xmlns:p14="http://schemas.microsoft.com/office/powerpoint/2010/main" val="195651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Closest Pair of Points: D&amp;C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6200" y="1524000"/>
            <a:ext cx="28194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807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6106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931309" y="56093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9677400" y="31586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504039" y="2819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8055077" y="34634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093973" y="4881716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8610600" y="59141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75914" y="1524000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Divide: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19085" y="1981200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 median x coordinate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3999" y="1519085"/>
            <a:ext cx="2362199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19084" y="2897002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Conquer: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0" y="6336268"/>
            <a:ext cx="111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LeftPoints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272184" y="6336268"/>
            <a:ext cx="124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RightPoints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519083" y="3354203"/>
            <a:ext cx="3858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Recursively find closest pairs from Left and Right</a:t>
            </a:r>
          </a:p>
        </p:txBody>
      </p:sp>
      <p:sp>
        <p:nvSpPr>
          <p:cNvPr id="8" name="Oval 7"/>
          <p:cNvSpPr/>
          <p:nvPr/>
        </p:nvSpPr>
        <p:spPr>
          <a:xfrm rot="19684656">
            <a:off x="5889948" y="1546807"/>
            <a:ext cx="919203" cy="190454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5583709">
            <a:off x="8664423" y="2322740"/>
            <a:ext cx="772018" cy="23029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475913" y="4620106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Combine: </a:t>
            </a:r>
          </a:p>
        </p:txBody>
      </p:sp>
      <p:sp>
        <p:nvSpPr>
          <p:cNvPr id="26" name="Slide Number Placeholder 2"/>
          <p:cNvSpPr txBox="1">
            <a:spLocks/>
          </p:cNvSpPr>
          <p:nvPr/>
        </p:nvSpPr>
        <p:spPr>
          <a:xfrm>
            <a:off x="228600" y="63720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6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Closest Pair of Points: D&amp;C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6200" y="1524000"/>
            <a:ext cx="28194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807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6106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931309" y="56093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9677400" y="31586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504039" y="2819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8055077" y="34634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093973" y="4881716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8610600" y="59141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75914" y="1524000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Divide: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19085" y="1981200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 median x coordinate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0" y="1519085"/>
            <a:ext cx="23622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19084" y="2897002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Conquer: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0" y="6336268"/>
            <a:ext cx="111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LeftPoints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272184" y="6336268"/>
            <a:ext cx="124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RightPoints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519083" y="3354203"/>
            <a:ext cx="3858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Recursively find closest pairs from Left and Right</a:t>
            </a:r>
          </a:p>
        </p:txBody>
      </p:sp>
      <p:sp>
        <p:nvSpPr>
          <p:cNvPr id="8" name="Oval 7"/>
          <p:cNvSpPr/>
          <p:nvPr/>
        </p:nvSpPr>
        <p:spPr>
          <a:xfrm rot="19684656">
            <a:off x="5889948" y="1546807"/>
            <a:ext cx="919203" cy="190454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5583709">
            <a:off x="8664423" y="2322740"/>
            <a:ext cx="772018" cy="23029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475913" y="4620106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Combine: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4001" y="5034117"/>
            <a:ext cx="3858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Return min of Left and Right pairs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04955" y="5496421"/>
            <a:ext cx="1601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Problem?</a:t>
            </a:r>
          </a:p>
        </p:txBody>
      </p:sp>
      <p:sp>
        <p:nvSpPr>
          <p:cNvPr id="28" name="Oval 27"/>
          <p:cNvSpPr/>
          <p:nvPr/>
        </p:nvSpPr>
        <p:spPr>
          <a:xfrm rot="18230756">
            <a:off x="7636705" y="4353185"/>
            <a:ext cx="816574" cy="2402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810338" y="5292602"/>
            <a:ext cx="46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1" name="Slide Number Placeholder 2"/>
          <p:cNvSpPr txBox="1">
            <a:spLocks/>
          </p:cNvSpPr>
          <p:nvPr/>
        </p:nvSpPr>
        <p:spPr>
          <a:xfrm>
            <a:off x="228600" y="63720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Closest Pair of Points: D&amp;C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6200" y="1524000"/>
            <a:ext cx="28194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807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6106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931309" y="56093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9677400" y="31586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504039" y="2819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8055077" y="34634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093973" y="4881716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8610600" y="59141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0" y="1519085"/>
            <a:ext cx="2352368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0" y="6336268"/>
            <a:ext cx="111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LeftPoints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272184" y="6336268"/>
            <a:ext cx="124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RightPoints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684656">
            <a:off x="5889948" y="1546807"/>
            <a:ext cx="919203" cy="190454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5583709">
            <a:off x="8664423" y="2322740"/>
            <a:ext cx="772018" cy="23029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475913" y="1267465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Combine: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4001" y="168147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 Cases:</a:t>
            </a:r>
          </a:p>
        </p:txBody>
      </p:sp>
      <p:sp>
        <p:nvSpPr>
          <p:cNvPr id="28" name="Oval 27"/>
          <p:cNvSpPr/>
          <p:nvPr/>
        </p:nvSpPr>
        <p:spPr>
          <a:xfrm rot="18230756">
            <a:off x="7636705" y="4353185"/>
            <a:ext cx="816574" cy="2402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810338" y="5292602"/>
            <a:ext cx="46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33833" y="2296181"/>
            <a:ext cx="38001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1. Closest Pair is completely in Left or Right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24001" y="3886200"/>
            <a:ext cx="3800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 Closest Pair Spans our “Cut”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33834" y="5294293"/>
            <a:ext cx="3800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Need to test points across the cut</a:t>
            </a:r>
          </a:p>
        </p:txBody>
      </p:sp>
      <p:sp>
        <p:nvSpPr>
          <p:cNvPr id="27" name="Slide Number Placeholder 2"/>
          <p:cNvSpPr txBox="1">
            <a:spLocks/>
          </p:cNvSpPr>
          <p:nvPr/>
        </p:nvSpPr>
        <p:spPr>
          <a:xfrm>
            <a:off x="228600" y="63720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Spanning the Cut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6200" y="1524000"/>
            <a:ext cx="2819400" cy="5173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807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6106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931309" y="56093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9677400" y="31586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504039" y="2819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8055077" y="34634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093973" y="4881716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8610600" y="59141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0" y="1519085"/>
            <a:ext cx="23622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0" y="6336268"/>
            <a:ext cx="111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LeftPoints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272184" y="6336268"/>
            <a:ext cx="124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RightPoints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475913" y="1267465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Combine: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04872" y="1790686"/>
            <a:ext cx="3800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 Closest Pair Spanned our “Cut”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04871" y="2744793"/>
            <a:ext cx="3800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Need to test points across the cut</a:t>
            </a:r>
          </a:p>
        </p:txBody>
      </p:sp>
      <p:sp>
        <p:nvSpPr>
          <p:cNvPr id="27" name="Oval 26"/>
          <p:cNvSpPr/>
          <p:nvPr/>
        </p:nvSpPr>
        <p:spPr>
          <a:xfrm rot="19684656">
            <a:off x="5889948" y="1546807"/>
            <a:ext cx="919203" cy="190454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5583709">
            <a:off x="8664423" y="2322740"/>
            <a:ext cx="772018" cy="23029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071602" y="2221572"/>
                <a:ext cx="4693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602" y="2221572"/>
                <a:ext cx="469308" cy="523220"/>
              </a:xfrm>
              <a:prstGeom prst="rect">
                <a:avLst/>
              </a:prstGeom>
              <a:blipFill>
                <a:blip r:embed="rId2"/>
                <a:stretch>
                  <a:fillRect l="-5263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871246" y="3212584"/>
                <a:ext cx="4693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246" y="3212584"/>
                <a:ext cx="469308" cy="523220"/>
              </a:xfrm>
              <a:prstGeom prst="rect">
                <a:avLst/>
              </a:prstGeom>
              <a:blipFill>
                <a:blip r:embed="rId3"/>
                <a:stretch>
                  <a:fillRect l="-8108" r="-13514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533834" y="3810001"/>
                <a:ext cx="3800167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Compare all points within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𝛿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800">
                        <a:latin typeface="Cambria Math"/>
                      </a:rPr>
                      <m:t>min</m:t>
                    </m:r>
                    <m:r>
                      <a:rPr lang="en-US" sz="2800" i="1">
                        <a:latin typeface="Cambria Math"/>
                      </a:rPr>
                      <m:t>⁡{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n-US" sz="2800" i="1">
                        <a:solidFill>
                          <a:srgbClr val="0070C0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𝑅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}</m:t>
                    </m:r>
                  </m:oMath>
                </a14:m>
                <a:r>
                  <a:rPr lang="en-US" sz="2800" dirty="0"/>
                  <a:t> of the cut.</a:t>
                </a:r>
              </a:p>
              <a:p>
                <a:r>
                  <a:rPr lang="en-US" sz="2800" dirty="0"/>
                  <a:t>	(In the “runway”)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834" y="3810001"/>
                <a:ext cx="3800167" cy="1815882"/>
              </a:xfrm>
              <a:prstGeom prst="rect">
                <a:avLst/>
              </a:prstGeom>
              <a:blipFill>
                <a:blip r:embed="rId4"/>
                <a:stretch>
                  <a:fillRect l="-3322" t="-41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6629401" y="1515852"/>
            <a:ext cx="1956459" cy="51816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629401" y="6218904"/>
            <a:ext cx="1956459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880864" y="5801380"/>
                <a:ext cx="5867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2</m:t>
                      </m:r>
                      <m:r>
                        <a:rPr lang="en-US" sz="2800" i="1">
                          <a:latin typeface="Cambria Math"/>
                        </a:rPr>
                        <m:t>𝛿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864" y="5801380"/>
                <a:ext cx="586736" cy="523220"/>
              </a:xfrm>
              <a:prstGeom prst="rect">
                <a:avLst/>
              </a:prstGeom>
              <a:blipFill>
                <a:blip r:embed="rId5"/>
                <a:stretch>
                  <a:fillRect l="-4255" r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1509093" y="5779677"/>
            <a:ext cx="3800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many are there?</a:t>
            </a:r>
          </a:p>
        </p:txBody>
      </p:sp>
      <p:sp>
        <p:nvSpPr>
          <p:cNvPr id="28" name="Slide Number Placeholder 2"/>
          <p:cNvSpPr txBox="1">
            <a:spLocks/>
          </p:cNvSpPr>
          <p:nvPr/>
        </p:nvSpPr>
        <p:spPr>
          <a:xfrm>
            <a:off x="228600" y="63720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 animBg="1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Spanning the Cut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6200" y="1524000"/>
            <a:ext cx="2819400" cy="5173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8180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0772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6781800" y="57150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8077200" y="28956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934200" y="3200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8055077" y="42672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010400" y="45720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8001000" y="57912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0" y="1519085"/>
            <a:ext cx="2362199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0" y="6336268"/>
            <a:ext cx="111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LeftPoints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272184" y="6336268"/>
            <a:ext cx="124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RightPoints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475913" y="1267465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Combine: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04872" y="1790686"/>
            <a:ext cx="3800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 Closest Pair Spanned our “Cut”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04871" y="2744793"/>
            <a:ext cx="38001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Need to test points across the cut</a:t>
            </a:r>
          </a:p>
        </p:txBody>
      </p:sp>
      <p:sp>
        <p:nvSpPr>
          <p:cNvPr id="27" name="Oval 26"/>
          <p:cNvSpPr/>
          <p:nvPr/>
        </p:nvSpPr>
        <p:spPr>
          <a:xfrm rot="21298123">
            <a:off x="6559124" y="1636683"/>
            <a:ext cx="919203" cy="198502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0800000">
            <a:off x="7843590" y="2650092"/>
            <a:ext cx="772018" cy="23029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845892" y="2509165"/>
                <a:ext cx="4693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892" y="2509165"/>
                <a:ext cx="469308" cy="523220"/>
              </a:xfrm>
              <a:prstGeom prst="rect">
                <a:avLst/>
              </a:prstGeom>
              <a:blipFill>
                <a:blip r:embed="rId2"/>
                <a:stretch>
                  <a:fillRect l="-5263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055077" y="3493152"/>
                <a:ext cx="4693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5077" y="3493152"/>
                <a:ext cx="469308" cy="523220"/>
              </a:xfrm>
              <a:prstGeom prst="rect">
                <a:avLst/>
              </a:prstGeom>
              <a:blipFill>
                <a:blip r:embed="rId3"/>
                <a:stretch>
                  <a:fillRect l="-5263" r="-10526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6629401" y="1515852"/>
            <a:ext cx="1956459" cy="51816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629401" y="6218904"/>
            <a:ext cx="1956459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033264" y="5801380"/>
                <a:ext cx="5867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2</m:t>
                      </m:r>
                      <m:r>
                        <a:rPr lang="en-US" sz="2800" i="1">
                          <a:latin typeface="Cambria Math"/>
                        </a:rPr>
                        <m:t>𝛿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264" y="5801380"/>
                <a:ext cx="586736" cy="523220"/>
              </a:xfrm>
              <a:prstGeom prst="rect">
                <a:avLst/>
              </a:prstGeom>
              <a:blipFill>
                <a:blip r:embed="rId4"/>
                <a:stretch>
                  <a:fillRect l="-4255" r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504871" y="3628252"/>
                <a:ext cx="3800167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Slow approach Compare all points within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/>
                      </a:rPr>
                      <m:t>𝛿</m:t>
                    </m:r>
                    <m:r>
                      <a:rPr lang="en-US" sz="2600" i="1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600">
                        <a:latin typeface="Cambria Math"/>
                      </a:rPr>
                      <m:t>min</m:t>
                    </m:r>
                    <m:r>
                      <a:rPr lang="en-US" sz="2600" i="1">
                        <a:latin typeface="Cambria Math"/>
                      </a:rPr>
                      <m:t>⁡{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a:rPr lang="en-US" sz="2600" i="1"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n-US" sz="2600" i="1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a:rPr lang="en-US" sz="2600" i="1">
                            <a:latin typeface="Cambria Math"/>
                          </a:rPr>
                          <m:t>𝑅</m:t>
                        </m:r>
                      </m:sub>
                    </m:sSub>
                    <m:r>
                      <a:rPr lang="en-US" sz="2600" i="1">
                        <a:latin typeface="Cambria Math"/>
                      </a:rPr>
                      <m:t>}</m:t>
                    </m:r>
                  </m:oMath>
                </a14:m>
                <a:r>
                  <a:rPr lang="en-US" sz="2600" dirty="0"/>
                  <a:t> of the cut.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871" y="3628252"/>
                <a:ext cx="3800167" cy="1292662"/>
              </a:xfrm>
              <a:prstGeom prst="rect">
                <a:avLst/>
              </a:prstGeom>
              <a:blipFill>
                <a:blip r:embed="rId5"/>
                <a:stretch>
                  <a:fillRect l="-3000" t="-3883" b="-10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1519352" y="5042325"/>
            <a:ext cx="38001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How many are there?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19984" y="5412826"/>
                <a:ext cx="3166316" cy="795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/>
                        </a:rPr>
                        <m:t>=2</m:t>
                      </m:r>
                      <m:r>
                        <a:rPr lang="en-US" sz="2400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984" y="5412826"/>
                <a:ext cx="3166316" cy="795411"/>
              </a:xfrm>
              <a:prstGeom prst="rect">
                <a:avLst/>
              </a:prstGeom>
              <a:blipFill>
                <a:blip r:embed="rId6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Slide Number Placeholder 2"/>
          <p:cNvSpPr txBox="1">
            <a:spLocks/>
          </p:cNvSpPr>
          <p:nvPr/>
        </p:nvSpPr>
        <p:spPr>
          <a:xfrm>
            <a:off x="228600" y="6492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/>
              <a:pPr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DF319CE-4CEB-CC42-ADF3-8F2B431F2F81}"/>
                  </a:ext>
                </a:extLst>
              </p:cNvPr>
              <p:cNvSpPr txBox="1"/>
              <p:nvPr/>
            </p:nvSpPr>
            <p:spPr>
              <a:xfrm>
                <a:off x="2306746" y="6206561"/>
                <a:ext cx="13483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/>
                        </a:rPr>
                        <m:t>Θ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DF319CE-4CEB-CC42-ADF3-8F2B431F2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746" y="6206561"/>
                <a:ext cx="134831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Spanning the Cut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6200" y="1524000"/>
            <a:ext cx="2819400" cy="5173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8180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0772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6781800" y="57150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8077200" y="28956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934200" y="3200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8055077" y="42672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010400" y="45720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8001000" y="57912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3999" y="1519085"/>
            <a:ext cx="2362199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0" y="6336268"/>
            <a:ext cx="111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LeftPoints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272184" y="6336268"/>
            <a:ext cx="124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RightPoints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475913" y="1267465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Combine: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04872" y="1790686"/>
            <a:ext cx="3800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 Closest Pair Spanned our “Cut”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04871" y="2744793"/>
            <a:ext cx="3800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Need to test points across the cut</a:t>
            </a:r>
          </a:p>
        </p:txBody>
      </p:sp>
      <p:sp>
        <p:nvSpPr>
          <p:cNvPr id="27" name="Oval 26"/>
          <p:cNvSpPr/>
          <p:nvPr/>
        </p:nvSpPr>
        <p:spPr>
          <a:xfrm rot="21298123">
            <a:off x="6559124" y="1636683"/>
            <a:ext cx="919203" cy="198502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0800000">
            <a:off x="7843590" y="2650092"/>
            <a:ext cx="772018" cy="23029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845892" y="2509165"/>
                <a:ext cx="4693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892" y="2509165"/>
                <a:ext cx="469308" cy="523220"/>
              </a:xfrm>
              <a:prstGeom prst="rect">
                <a:avLst/>
              </a:prstGeom>
              <a:blipFill>
                <a:blip r:embed="rId2"/>
                <a:stretch>
                  <a:fillRect l="-5263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055077" y="3493152"/>
                <a:ext cx="4693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5077" y="3493152"/>
                <a:ext cx="469308" cy="523220"/>
              </a:xfrm>
              <a:prstGeom prst="rect">
                <a:avLst/>
              </a:prstGeom>
              <a:blipFill>
                <a:blip r:embed="rId3"/>
                <a:stretch>
                  <a:fillRect l="-5263" r="-10526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6629401" y="1515852"/>
            <a:ext cx="1956459" cy="51816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629401" y="6218904"/>
            <a:ext cx="1956459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033264" y="5801380"/>
                <a:ext cx="5867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2</m:t>
                      </m:r>
                      <m:r>
                        <a:rPr lang="en-US" sz="2800" i="1">
                          <a:latin typeface="Cambria Math"/>
                        </a:rPr>
                        <m:t>𝛿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264" y="5801380"/>
                <a:ext cx="586736" cy="523220"/>
              </a:xfrm>
              <a:prstGeom prst="rect">
                <a:avLst/>
              </a:prstGeom>
              <a:blipFill>
                <a:blip r:embed="rId4"/>
                <a:stretch>
                  <a:fillRect l="-4255" r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1533834" y="3956619"/>
            <a:ext cx="3800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don’t need to test all pairs!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504872" y="5063126"/>
                <a:ext cx="380016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Don’t need to test points that are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dirty="0"/>
                  <a:t> from one another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872" y="5063126"/>
                <a:ext cx="3800167" cy="1384995"/>
              </a:xfrm>
              <a:prstGeom prst="rect">
                <a:avLst/>
              </a:prstGeom>
              <a:blipFill>
                <a:blip r:embed="rId5"/>
                <a:stretch>
                  <a:fillRect l="-3333" t="-4545" r="-500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lide Number Placeholder 2"/>
          <p:cNvSpPr txBox="1">
            <a:spLocks/>
          </p:cNvSpPr>
          <p:nvPr/>
        </p:nvSpPr>
        <p:spPr>
          <a:xfrm>
            <a:off x="228600" y="63720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7BE59-D697-6049-88EB-78F972DF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Strategy for Combine 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605C29-9A6C-F245-BB85-ED987CF299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10972800" cy="475456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Before we go into details, let’s explain our strategy</a:t>
                </a:r>
              </a:p>
              <a:p>
                <a:pPr lvl="1"/>
                <a:r>
                  <a:rPr lang="en-US" dirty="0"/>
                  <a:t>Our goal: find the pair crossing the cut that has distance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br>
                  <a:rPr lang="en-US" dirty="0"/>
                </a:br>
                <a:r>
                  <a:rPr lang="en-US" b="1" u="sng" dirty="0"/>
                  <a:t>and</a:t>
                </a:r>
                <a:r>
                  <a:rPr lang="en-US" dirty="0"/>
                  <a:t> whose distance is the minimum of such pairs</a:t>
                </a:r>
              </a:p>
              <a:p>
                <a:r>
                  <a:rPr lang="en-US" dirty="0"/>
                  <a:t>We want to avoid the following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/>
                      </a:rPr>
                      <m:t>Θ</m:t>
                    </m:r>
                    <m:d>
                      <m:dPr>
                        <m:ctrlPr>
                          <a:rPr lang="en-US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approach:</a:t>
                </a:r>
              </a:p>
              <a:p>
                <a:pPr lvl="1"/>
                <a:r>
                  <a:rPr lang="en-US" dirty="0"/>
                  <a:t>For each point in the runway, compare </a:t>
                </a:r>
                <a:r>
                  <a:rPr lang="en-US" b="1" dirty="0"/>
                  <a:t>to all others in the runway </a:t>
                </a:r>
                <a:r>
                  <a:rPr lang="en-US" dirty="0"/>
                  <a:t>to see if they cross the cut and are closer than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We’re going to find an approach that’s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/>
                      </a:rPr>
                      <m:t>Θ</m:t>
                    </m:r>
                    <m:d>
                      <m:dPr>
                        <m:ctrlPr>
                          <a:rPr lang="en-US" i="1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</a:rPr>
                  <a:t>:</a:t>
                </a:r>
              </a:p>
              <a:p>
                <a:pPr lvl="1"/>
                <a:r>
                  <a:rPr lang="en-US" dirty="0"/>
                  <a:t>For each point in the runway, compare to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b="1" dirty="0"/>
                  <a:t> near-by points in the runway </a:t>
                </a:r>
                <a:r>
                  <a:rPr lang="en-US" dirty="0"/>
                  <a:t>to see if they cross the cut and are closer than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Doesn’t matter what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is. As long as it’s a constant!</a:t>
                </a:r>
              </a:p>
              <a:p>
                <a:pPr lvl="1"/>
                <a:r>
                  <a:rPr lang="en-US" dirty="0"/>
                  <a:t>Here are 2 ways to find a valid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both based on geometry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605C29-9A6C-F245-BB85-ED987CF299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10972800" cy="4754563"/>
              </a:xfrm>
              <a:blipFill>
                <a:blip r:embed="rId2"/>
                <a:stretch>
                  <a:fillRect l="-1272" r="-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C2048-BA71-7944-88D6-81996511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12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C79A-BA19-CB4C-B2AA-CA5CE36D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#1: Showing k=15 is Valid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CA8E7-B431-E54B-9867-3D66D25E6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8E340-2145-6043-B6F4-BB1291B6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14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69286" y="1677925"/>
            <a:ext cx="3657600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7467600" y="30817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296400" y="5269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5" name="Straight Connector 4"/>
          <p:cNvCxnSpPr>
            <a:stCxn id="2" idx="0"/>
            <a:endCxn id="2" idx="2"/>
          </p:cNvCxnSpPr>
          <p:nvPr/>
        </p:nvCxnSpPr>
        <p:spPr>
          <a:xfrm>
            <a:off x="9598086" y="1677925"/>
            <a:ext cx="0" cy="36576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" idx="1"/>
            <a:endCxn id="2" idx="3"/>
          </p:cNvCxnSpPr>
          <p:nvPr/>
        </p:nvCxnSpPr>
        <p:spPr>
          <a:xfrm>
            <a:off x="7769286" y="3506725"/>
            <a:ext cx="3657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455087" y="3516557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087" y="3516557"/>
                <a:ext cx="365805" cy="610936"/>
              </a:xfrm>
              <a:prstGeom prst="rect">
                <a:avLst/>
              </a:prstGeom>
              <a:blipFill>
                <a:blip r:embed="rId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563227" y="2135125"/>
                <a:ext cx="36580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227" y="2135125"/>
                <a:ext cx="365805" cy="610936"/>
              </a:xfrm>
              <a:prstGeom prst="rect">
                <a:avLst/>
              </a:prstGeom>
              <a:blipFill>
                <a:blip r:embed="rId3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>
            <a:stCxn id="2" idx="1"/>
            <a:endCxn id="2" idx="0"/>
          </p:cNvCxnSpPr>
          <p:nvPr/>
        </p:nvCxnSpPr>
        <p:spPr>
          <a:xfrm flipV="1">
            <a:off x="7769286" y="1677925"/>
            <a:ext cx="1828800" cy="182880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534400" y="2456388"/>
                <a:ext cx="518091" cy="6678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2456388"/>
                <a:ext cx="518091" cy="66781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72544" y="2346133"/>
                <a:ext cx="7086600" cy="680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If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in same quadrant, then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𝛿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/>
                      </a:rPr>
                      <m:t>≤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44" y="2346133"/>
                <a:ext cx="7086600" cy="680827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219249" y="3068747"/>
            <a:ext cx="70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Given 5 points, two must share the same quadrant</a:t>
            </a:r>
          </a:p>
        </p:txBody>
      </p:sp>
      <p:sp>
        <p:nvSpPr>
          <p:cNvPr id="23" name="Oval 22"/>
          <p:cNvSpPr/>
          <p:nvPr/>
        </p:nvSpPr>
        <p:spPr>
          <a:xfrm>
            <a:off x="10436286" y="2511209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444516" y="2287525"/>
            <a:ext cx="152400" cy="1524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660826" y="4649725"/>
            <a:ext cx="152400" cy="15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369486" y="3735325"/>
            <a:ext cx="152400" cy="15240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741086" y="4192525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371600" y="4264260"/>
            <a:ext cx="5100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Pigeonhole Principle!</a:t>
            </a:r>
          </a:p>
        </p:txBody>
      </p:sp>
      <p:sp>
        <p:nvSpPr>
          <p:cNvPr id="11" name="Oval 10"/>
          <p:cNvSpPr/>
          <p:nvPr/>
        </p:nvSpPr>
        <p:spPr>
          <a:xfrm rot="19360767">
            <a:off x="8042924" y="3898043"/>
            <a:ext cx="2042091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376AB59-DE04-9041-941B-20DE48B1A93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algn="l"/>
            <a:r>
              <a:rPr lang="en-US" sz="5400" dirty="0">
                <a:ln w="3175">
                  <a:noFill/>
                </a:ln>
                <a:latin typeface="Helvetica Neue" panose="02000503000000020004" pitchFamily="2" charset="0"/>
                <a:ea typeface="Helvetica Neue" panose="02000503000000020004" pitchFamily="2" charset="0"/>
              </a:rPr>
              <a:t>CS4102 Algorithms</a:t>
            </a:r>
            <a:br>
              <a:rPr lang="en-US" sz="5400" dirty="0"/>
            </a:b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Spring 2022</a:t>
            </a:r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44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10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783826" y="1515852"/>
            <a:ext cx="4267200" cy="51816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36" idx="0"/>
            <a:endCxn id="36" idx="2"/>
          </p:cNvCxnSpPr>
          <p:nvPr/>
        </p:nvCxnSpPr>
        <p:spPr>
          <a:xfrm>
            <a:off x="7917426" y="1515852"/>
            <a:ext cx="0" cy="51816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Search Space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5714" y="1267465"/>
            <a:ext cx="466828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Combine: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0755" y="1790686"/>
            <a:ext cx="4598202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 Closest Pair Spanned our “Cut”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0754" y="2744793"/>
            <a:ext cx="4598202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Need to test points across the cut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435215" y="1076980"/>
                <a:ext cx="9791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2⋅</m:t>
                      </m:r>
                      <m:r>
                        <a:rPr lang="en-US" sz="2800" i="1">
                          <a:latin typeface="Cambria Math"/>
                        </a:rPr>
                        <m:t>𝛿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215" y="1076980"/>
                <a:ext cx="97916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 flipV="1">
            <a:off x="6850626" y="1529076"/>
            <a:ext cx="0" cy="51683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8987913" y="1529076"/>
            <a:ext cx="0" cy="51683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783828" y="5715000"/>
            <a:ext cx="42671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791201" y="4715342"/>
            <a:ext cx="42671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752243" y="2704021"/>
            <a:ext cx="42671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752242" y="3698899"/>
            <a:ext cx="42671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783827" y="1721569"/>
            <a:ext cx="42671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5356864" y="4876800"/>
                <a:ext cx="586736" cy="617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𝛿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6864" y="4876800"/>
                <a:ext cx="586736" cy="617092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/>
          <p:cNvCxnSpPr/>
          <p:nvPr/>
        </p:nvCxnSpPr>
        <p:spPr>
          <a:xfrm flipV="1">
            <a:off x="5791200" y="5715000"/>
            <a:ext cx="1059426" cy="98245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791200" y="5722493"/>
                <a:ext cx="586736" cy="665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𝛿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5722493"/>
                <a:ext cx="586736" cy="665567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706894" y="3878854"/>
                <a:ext cx="4598202" cy="11543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2800" dirty="0"/>
                  <a:t>Divide the “runway” into square cubbies of size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𝛿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94" y="3878854"/>
                <a:ext cx="4598202" cy="1154355"/>
              </a:xfrm>
              <a:prstGeom prst="rect">
                <a:avLst/>
              </a:prstGeom>
              <a:blipFill>
                <a:blip r:embed="rId5"/>
                <a:stretch>
                  <a:fillRect l="-2755" t="-4348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735798" y="5237946"/>
            <a:ext cx="4598202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Each cubby will have at most 1 point!</a:t>
            </a:r>
          </a:p>
        </p:txBody>
      </p:sp>
      <p:sp>
        <p:nvSpPr>
          <p:cNvPr id="22" name="Slide Number Placeholder 2"/>
          <p:cNvSpPr txBox="1">
            <a:spLocks/>
          </p:cNvSpPr>
          <p:nvPr/>
        </p:nvSpPr>
        <p:spPr>
          <a:xfrm>
            <a:off x="228600" y="63720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783826" y="1515852"/>
            <a:ext cx="4267200" cy="51816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stCxn id="36" idx="0"/>
            <a:endCxn id="36" idx="2"/>
          </p:cNvCxnSpPr>
          <p:nvPr/>
        </p:nvCxnSpPr>
        <p:spPr>
          <a:xfrm>
            <a:off x="7917426" y="1515852"/>
            <a:ext cx="0" cy="51816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Search Space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416676"/>
            <a:ext cx="2133600" cy="365125"/>
          </a:xfrm>
        </p:spPr>
        <p:txBody>
          <a:bodyPr/>
          <a:lstStyle/>
          <a:p>
            <a:fld id="{86BADE50-950A-4D58-BFB2-FA2C6A8B385D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435215" y="1076980"/>
                <a:ext cx="9791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2⋅</m:t>
                      </m:r>
                      <m:r>
                        <a:rPr lang="en-US" sz="2800" i="1">
                          <a:latin typeface="Cambria Math"/>
                        </a:rPr>
                        <m:t>𝛿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215" y="1076980"/>
                <a:ext cx="97916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 flipV="1">
            <a:off x="6850626" y="1529076"/>
            <a:ext cx="0" cy="51683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8987913" y="1529076"/>
            <a:ext cx="0" cy="51683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783828" y="5715000"/>
            <a:ext cx="42671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791201" y="4715342"/>
            <a:ext cx="42671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752243" y="2704021"/>
            <a:ext cx="42671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752242" y="3698899"/>
            <a:ext cx="42671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783827" y="1721569"/>
            <a:ext cx="42671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4726900" y="3707687"/>
            <a:ext cx="4247453" cy="4017503"/>
          </a:xfrm>
          <a:prstGeom prst="ellipse">
            <a:avLst/>
          </a:prstGeom>
          <a:solidFill>
            <a:srgbClr val="92D050">
              <a:alpha val="25098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726900" y="4688701"/>
            <a:ext cx="4247453" cy="4017503"/>
          </a:xfrm>
          <a:prstGeom prst="ellipse">
            <a:avLst/>
          </a:prstGeom>
          <a:solidFill>
            <a:srgbClr val="92D050">
              <a:alpha val="25098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793700" y="4688701"/>
            <a:ext cx="4247453" cy="4017503"/>
          </a:xfrm>
          <a:prstGeom prst="ellipse">
            <a:avLst/>
          </a:prstGeom>
          <a:solidFill>
            <a:srgbClr val="92D050">
              <a:alpha val="25098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93700" y="3707687"/>
            <a:ext cx="4247453" cy="4017503"/>
          </a:xfrm>
          <a:prstGeom prst="ellipse">
            <a:avLst/>
          </a:prstGeom>
          <a:solidFill>
            <a:srgbClr val="92D050">
              <a:alpha val="25098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187381" y="61722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6" name="Oval 25"/>
          <p:cNvSpPr/>
          <p:nvPr/>
        </p:nvSpPr>
        <p:spPr>
          <a:xfrm>
            <a:off x="6774426" y="5644945"/>
            <a:ext cx="152400" cy="14011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841226" y="5646383"/>
            <a:ext cx="152400" cy="14011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774426" y="6627397"/>
            <a:ext cx="152400" cy="14011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841226" y="6627397"/>
            <a:ext cx="152400" cy="14011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48033" y="5036403"/>
                <a:ext cx="38001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33CC"/>
                    </a:solidFill>
                  </a:rPr>
                  <a:t>How many cubbies could contain a point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FF33CC"/>
                        </a:solidFill>
                        <a:latin typeface="Cambria Math"/>
                      </a:rPr>
                      <m:t>&lt;</m:t>
                    </m:r>
                    <m:r>
                      <a:rPr lang="en-US" sz="2400" b="1" i="1">
                        <a:solidFill>
                          <a:srgbClr val="FF33CC"/>
                        </a:solidFill>
                        <a:latin typeface="Cambria Math"/>
                      </a:rPr>
                      <m:t>𝜹</m:t>
                    </m:r>
                  </m:oMath>
                </a14:m>
                <a:r>
                  <a:rPr lang="en-US" sz="2400" b="1" dirty="0">
                    <a:solidFill>
                      <a:srgbClr val="FF33CC"/>
                    </a:solidFill>
                  </a:rPr>
                  <a:t> away?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33" y="5036403"/>
                <a:ext cx="3800167" cy="830997"/>
              </a:xfrm>
              <a:prstGeom prst="rect">
                <a:avLst/>
              </a:prstGeom>
              <a:blipFill>
                <a:blip r:embed="rId3"/>
                <a:stretch>
                  <a:fillRect l="-2333" t="-606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811839" y="62580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885695" y="63379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978950" y="63093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94714" y="63379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90650" y="4800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50626" y="47153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6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930233" y="47249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69129" y="47249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83826" y="37076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9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850625" y="37076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17426" y="36977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11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994714" y="37076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12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752241" y="332843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13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827186" y="332843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14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901222" y="333835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01820" y="5894127"/>
                <a:ext cx="380016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Each point compared to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33CC"/>
                        </a:solidFill>
                        <a:latin typeface="Cambria Math"/>
                      </a:rPr>
                      <m:t>≤15</m:t>
                    </m:r>
                  </m:oMath>
                </a14:m>
                <a:r>
                  <a:rPr lang="en-US" sz="2800" dirty="0"/>
                  <a:t> other points</a:t>
                </a: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20" y="5894127"/>
                <a:ext cx="3800167" cy="954107"/>
              </a:xfrm>
              <a:prstGeom prst="rect">
                <a:avLst/>
              </a:prstGeom>
              <a:blipFill>
                <a:blip r:embed="rId4"/>
                <a:stretch>
                  <a:fillRect l="-3000" t="-6579" r="-667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879F9CEB-AC2C-CA4D-93F6-C4ABAAF5B12D}"/>
              </a:ext>
            </a:extLst>
          </p:cNvPr>
          <p:cNvSpPr txBox="1"/>
          <p:nvPr/>
        </p:nvSpPr>
        <p:spPr>
          <a:xfrm>
            <a:off x="665714" y="1267465"/>
            <a:ext cx="466828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Combine: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3B3BF70-D9EC-AA4F-AB49-7A605377BB85}"/>
              </a:ext>
            </a:extLst>
          </p:cNvPr>
          <p:cNvSpPr txBox="1"/>
          <p:nvPr/>
        </p:nvSpPr>
        <p:spPr>
          <a:xfrm>
            <a:off x="700755" y="1790686"/>
            <a:ext cx="4598202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 Closest Pair Spanned our “Cut”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7DD5139-40D9-6C4E-BD90-C21CE85DD1C9}"/>
              </a:ext>
            </a:extLst>
          </p:cNvPr>
          <p:cNvSpPr txBox="1"/>
          <p:nvPr/>
        </p:nvSpPr>
        <p:spPr>
          <a:xfrm>
            <a:off x="700754" y="2744793"/>
            <a:ext cx="4598202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Need to test points across the cut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46D082-F24F-B645-A321-BD971536AB8D}"/>
                  </a:ext>
                </a:extLst>
              </p:cNvPr>
              <p:cNvSpPr txBox="1"/>
              <p:nvPr/>
            </p:nvSpPr>
            <p:spPr>
              <a:xfrm>
                <a:off x="706894" y="3878854"/>
                <a:ext cx="4598202" cy="11543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2800" dirty="0"/>
                  <a:t>Divide the “runway” into square cubbies of size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𝛿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46D082-F24F-B645-A321-BD971536A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94" y="3878854"/>
                <a:ext cx="4598202" cy="1154355"/>
              </a:xfrm>
              <a:prstGeom prst="rect">
                <a:avLst/>
              </a:prstGeom>
              <a:blipFill>
                <a:blip r:embed="rId5"/>
                <a:stretch>
                  <a:fillRect l="-2755" t="-4348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197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  <p:bldP spid="43" grpId="0" animBg="1"/>
      <p:bldP spid="44" grpId="0" animBg="1"/>
      <p:bldP spid="26" grpId="0" animBg="1"/>
      <p:bldP spid="27" grpId="0" animBg="1"/>
      <p:bldP spid="28" grpId="0" animBg="1"/>
      <p:bldP spid="29" grpId="0" animBg="1"/>
      <p:bldP spid="5" grpId="0"/>
      <p:bldP spid="45" grpId="0"/>
      <p:bldP spid="47" grpId="0"/>
      <p:bldP spid="48" grpId="0"/>
      <p:bldP spid="49" grpId="0"/>
      <p:bldP spid="54" grpId="0"/>
      <p:bldP spid="56" grpId="0"/>
      <p:bldP spid="57" grpId="0"/>
      <p:bldP spid="58" grpId="0"/>
      <p:bldP spid="60" grpId="0"/>
      <p:bldP spid="61" grpId="0"/>
      <p:bldP spid="66" grpId="0"/>
      <p:bldP spid="67" grpId="0"/>
      <p:bldP spid="68" grpId="0"/>
      <p:bldP spid="69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C79A-BA19-CB4C-B2AA-CA5CE36D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#2: Showing k=7 is Valid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CA8E7-B431-E54B-9867-3D66D25E6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8E340-2145-6043-B6F4-BB1291B6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74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889079" y="2004056"/>
            <a:ext cx="3653506" cy="436104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cxnSpLocks/>
            <a:stCxn id="36" idx="0"/>
            <a:endCxn id="36" idx="2"/>
          </p:cNvCxnSpPr>
          <p:nvPr/>
        </p:nvCxnSpPr>
        <p:spPr>
          <a:xfrm>
            <a:off x="7715832" y="2004056"/>
            <a:ext cx="0" cy="43610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Search Space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4870" y="1425173"/>
            <a:ext cx="4455265" cy="392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Combine: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7976" y="1959852"/>
            <a:ext cx="4388379" cy="7155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Need to test points across the cut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07977" y="2951297"/>
                <a:ext cx="4388379" cy="177001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2800" b="1" dirty="0"/>
                  <a:t>Claim #1:  </a:t>
                </a:r>
                <a:r>
                  <a:rPr lang="en-US" sz="2800" dirty="0"/>
                  <a:t>if two points are the closest pair that cross the cut, then you can surround them in a box that’s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2⋅</m:t>
                    </m:r>
                    <m:r>
                      <a:rPr lang="en-US" sz="2800" i="1">
                        <a:latin typeface="Cambria Math"/>
                      </a:rPr>
                      <m:t>𝛿</m:t>
                    </m:r>
                  </m:oMath>
                </a14:m>
                <a:r>
                  <a:rPr lang="en-US" sz="2800" dirty="0">
                    <a:solidFill>
                      <a:srgbClr val="0070C0"/>
                    </a:solidFill>
                  </a:rPr>
                  <a:t> </a:t>
                </a:r>
                <a:r>
                  <a:rPr lang="en-US" sz="2800" dirty="0"/>
                  <a:t>wide by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𝛿</m:t>
                    </m:r>
                  </m:oMath>
                </a14:m>
                <a:r>
                  <a:rPr lang="en-US" sz="2800" dirty="0"/>
                  <a:t> tall.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977" y="2951297"/>
                <a:ext cx="4388379" cy="1770019"/>
              </a:xfrm>
              <a:prstGeom prst="rect">
                <a:avLst/>
              </a:prstGeom>
              <a:blipFill>
                <a:blip r:embed="rId2"/>
                <a:stretch>
                  <a:fillRect l="-2890" t="-3571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307499" y="1588558"/>
                <a:ext cx="838347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/>
                        </a:rPr>
                        <m:t>2⋅</m:t>
                      </m:r>
                      <m:r>
                        <a:rPr lang="en-US" sz="2100" i="1">
                          <a:latin typeface="Cambria Math"/>
                        </a:rPr>
                        <m:t>𝛿</m:t>
                      </m:r>
                    </m:oMath>
                  </m:oMathPara>
                </a14:m>
                <a:endParaRPr lang="en-US" sz="21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499" y="1588558"/>
                <a:ext cx="838347" cy="415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/>
          <p:cNvCxnSpPr>
            <a:cxnSpLocks/>
          </p:cNvCxnSpPr>
          <p:nvPr/>
        </p:nvCxnSpPr>
        <p:spPr>
          <a:xfrm>
            <a:off x="5889080" y="4369452"/>
            <a:ext cx="363182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5889080" y="2885266"/>
            <a:ext cx="360260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011483" y="5273047"/>
            <a:ext cx="3448652" cy="8657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2100" dirty="0"/>
          </a:p>
        </p:txBody>
      </p:sp>
      <p:sp>
        <p:nvSpPr>
          <p:cNvPr id="64" name="TextBox 63"/>
          <p:cNvSpPr txBox="1"/>
          <p:nvPr/>
        </p:nvSpPr>
        <p:spPr>
          <a:xfrm>
            <a:off x="1007977" y="5475895"/>
            <a:ext cx="4388379" cy="7155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Let’s draw some examples.</a:t>
            </a:r>
          </a:p>
        </p:txBody>
      </p:sp>
      <p:sp>
        <p:nvSpPr>
          <p:cNvPr id="22" name="Slide Number Placeholder 2"/>
          <p:cNvSpPr txBox="1">
            <a:spLocks/>
          </p:cNvSpPr>
          <p:nvPr/>
        </p:nvSpPr>
        <p:spPr>
          <a:xfrm>
            <a:off x="1601967" y="6365100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 sz="900"/>
              <a:pPr/>
              <a:t>23</a:t>
            </a:fld>
            <a:endParaRPr lang="en-US" sz="90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B48F62-43A2-3F4C-BBA5-4BA69A74602D}"/>
              </a:ext>
            </a:extLst>
          </p:cNvPr>
          <p:cNvCxnSpPr>
            <a:cxnSpLocks/>
          </p:cNvCxnSpPr>
          <p:nvPr/>
        </p:nvCxnSpPr>
        <p:spPr>
          <a:xfrm>
            <a:off x="5889080" y="5880339"/>
            <a:ext cx="363821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2B4A6FD-D10F-A345-9FCD-9AB8F33AF768}"/>
              </a:ext>
            </a:extLst>
          </p:cNvPr>
          <p:cNvSpPr/>
          <p:nvPr/>
        </p:nvSpPr>
        <p:spPr>
          <a:xfrm>
            <a:off x="5899919" y="2885267"/>
            <a:ext cx="3653506" cy="148658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6EFC7C3-5053-3347-9992-B1AD7FFE8352}"/>
                  </a:ext>
                </a:extLst>
              </p:cNvPr>
              <p:cNvSpPr txBox="1"/>
              <p:nvPr/>
            </p:nvSpPr>
            <p:spPr>
              <a:xfrm>
                <a:off x="9704233" y="3420809"/>
                <a:ext cx="484187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/>
                        </a:rPr>
                        <m:t>𝛿</m:t>
                      </m:r>
                    </m:oMath>
                  </m:oMathPara>
                </a14:m>
                <a:endParaRPr lang="en-US" sz="21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6EFC7C3-5053-3347-9992-B1AD7FFE8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4233" y="3420809"/>
                <a:ext cx="484187" cy="415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072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6448718" y="1966615"/>
            <a:ext cx="3200400" cy="417219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cxnSpLocks/>
            <a:stCxn id="36" idx="0"/>
            <a:endCxn id="36" idx="2"/>
          </p:cNvCxnSpPr>
          <p:nvPr/>
        </p:nvCxnSpPr>
        <p:spPr>
          <a:xfrm>
            <a:off x="8048918" y="1966615"/>
            <a:ext cx="0" cy="417219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90600"/>
          </a:xfrm>
        </p:spPr>
        <p:txBody>
          <a:bodyPr/>
          <a:lstStyle/>
          <a:p>
            <a:r>
              <a:rPr lang="en-US" dirty="0"/>
              <a:t>Reducing Search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553745" y="4506894"/>
                <a:ext cx="3448652" cy="11990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US" b="1" dirty="0"/>
                  <a:t>Claim #1:  </a:t>
                </a:r>
                <a:r>
                  <a:rPr lang="en-US" dirty="0"/>
                  <a:t>if two points are the closest pair that cross the cut, then you can surround them in a box that’s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2⋅</m:t>
                    </m:r>
                    <m:r>
                      <a:rPr lang="en-US" i="1">
                        <a:latin typeface="Cambria Math"/>
                      </a:rPr>
                      <m:t>𝛿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wide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𝛿</m:t>
                    </m:r>
                  </m:oMath>
                </a14:m>
                <a:r>
                  <a:rPr lang="en-US" dirty="0"/>
                  <a:t> tall.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3745" y="4506894"/>
                <a:ext cx="3448652" cy="1199036"/>
              </a:xfrm>
              <a:prstGeom prst="rect">
                <a:avLst/>
              </a:prstGeom>
              <a:blipFill>
                <a:blip r:embed="rId2"/>
                <a:stretch>
                  <a:fillRect l="-1095" t="-2083" r="-2555" b="-72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660050" y="1627543"/>
                <a:ext cx="73437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/>
                        </a:rPr>
                        <m:t>2⋅</m:t>
                      </m:r>
                      <m:r>
                        <a:rPr lang="en-US" sz="2100" i="1">
                          <a:latin typeface="Cambria Math"/>
                        </a:rPr>
                        <m:t>𝛿</m:t>
                      </m:r>
                    </m:oMath>
                  </m:oMathPara>
                </a14:m>
                <a:endParaRPr lang="en-US" sz="21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050" y="1627543"/>
                <a:ext cx="734376" cy="415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/>
          <p:cNvCxnSpPr/>
          <p:nvPr/>
        </p:nvCxnSpPr>
        <p:spPr>
          <a:xfrm flipH="1">
            <a:off x="6427041" y="4356315"/>
            <a:ext cx="32003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397823" y="2847824"/>
            <a:ext cx="32003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011483" y="5273047"/>
            <a:ext cx="3448652" cy="8657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2100" dirty="0"/>
          </a:p>
        </p:txBody>
      </p:sp>
      <p:sp>
        <p:nvSpPr>
          <p:cNvPr id="64" name="TextBox 63"/>
          <p:cNvSpPr txBox="1"/>
          <p:nvPr/>
        </p:nvSpPr>
        <p:spPr>
          <a:xfrm>
            <a:off x="838200" y="1189891"/>
            <a:ext cx="4820399" cy="2469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Assume you’re checking in increasing y-order, and you’ve reached the first point of the closest pair.</a:t>
            </a:r>
          </a:p>
          <a:p>
            <a:r>
              <a:rPr lang="en-US" sz="2400" dirty="0"/>
              <a:t>Do you have to look at </a:t>
            </a:r>
            <a:r>
              <a:rPr lang="en-US" sz="2400" b="1" dirty="0"/>
              <a:t>all points above it</a:t>
            </a:r>
            <a:r>
              <a:rPr lang="en-US" sz="2400" dirty="0"/>
              <a:t> to be </a:t>
            </a:r>
            <a:r>
              <a:rPr lang="en-US" sz="2400" u="sng" dirty="0"/>
              <a:t>guaranteed</a:t>
            </a:r>
            <a:r>
              <a:rPr lang="en-US" sz="2400" dirty="0"/>
              <a:t> to find the other point and the minimum distance?</a:t>
            </a:r>
          </a:p>
        </p:txBody>
      </p:sp>
      <p:sp>
        <p:nvSpPr>
          <p:cNvPr id="22" name="Slide Number Placeholder 2"/>
          <p:cNvSpPr txBox="1">
            <a:spLocks/>
          </p:cNvSpPr>
          <p:nvPr/>
        </p:nvSpPr>
        <p:spPr>
          <a:xfrm>
            <a:off x="1601967" y="6365100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 sz="900"/>
              <a:pPr/>
              <a:t>24</a:t>
            </a:fld>
            <a:endParaRPr lang="en-US" sz="90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B48F62-43A2-3F4C-BBA5-4BA69A74602D}"/>
              </a:ext>
            </a:extLst>
          </p:cNvPr>
          <p:cNvCxnSpPr/>
          <p:nvPr/>
        </p:nvCxnSpPr>
        <p:spPr>
          <a:xfrm flipH="1">
            <a:off x="6433429" y="5842897"/>
            <a:ext cx="32003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2B4A6FD-D10F-A345-9FCD-9AB8F33AF768}"/>
              </a:ext>
            </a:extLst>
          </p:cNvPr>
          <p:cNvSpPr/>
          <p:nvPr/>
        </p:nvSpPr>
        <p:spPr>
          <a:xfrm>
            <a:off x="6448718" y="2858779"/>
            <a:ext cx="3200400" cy="148658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DDE86B-4687-4941-A40A-E5DC8791CE69}"/>
              </a:ext>
            </a:extLst>
          </p:cNvPr>
          <p:cNvSpPr txBox="1"/>
          <p:nvPr/>
        </p:nvSpPr>
        <p:spPr>
          <a:xfrm>
            <a:off x="798087" y="3965982"/>
            <a:ext cx="5192407" cy="20923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/>
              <a:t>No!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/>
              <a:t>Imagine you drew a box with its bottom at point’s y-coordinate.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/>
              <a:t>See Claim #1.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/>
              <a:t>Claim #2: only 8 points can be in the box.</a:t>
            </a:r>
          </a:p>
          <a:p>
            <a:endParaRPr lang="en-US" sz="2400" dirty="0"/>
          </a:p>
          <a:p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E8385FC-9FE3-BF4F-B678-4434A4701CC8}"/>
                  </a:ext>
                </a:extLst>
              </p:cNvPr>
              <p:cNvSpPr txBox="1"/>
              <p:nvPr/>
            </p:nvSpPr>
            <p:spPr>
              <a:xfrm>
                <a:off x="9793884" y="3489258"/>
                <a:ext cx="484187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/>
                        </a:rPr>
                        <m:t>𝛿</m:t>
                      </m:r>
                    </m:oMath>
                  </m:oMathPara>
                </a14:m>
                <a:endParaRPr lang="en-US" sz="21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E8385FC-9FE3-BF4F-B678-4434A4701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884" y="3489258"/>
                <a:ext cx="484187" cy="415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365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Spanning the Cut</a:t>
            </a:r>
          </a:p>
        </p:txBody>
      </p:sp>
      <p:sp>
        <p:nvSpPr>
          <p:cNvPr id="4" name="Rectangle 3"/>
          <p:cNvSpPr/>
          <p:nvPr/>
        </p:nvSpPr>
        <p:spPr>
          <a:xfrm>
            <a:off x="7965298" y="1359154"/>
            <a:ext cx="2114550" cy="38800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279498" y="1587753"/>
            <a:ext cx="228600" cy="2286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251048" y="1473453"/>
            <a:ext cx="228600" cy="2286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7279498" y="4502403"/>
            <a:ext cx="228600" cy="2286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8251048" y="2387853"/>
            <a:ext cx="228600" cy="2286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7393798" y="2616453"/>
            <a:ext cx="228600" cy="2286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8234456" y="3416553"/>
            <a:ext cx="228600" cy="2286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450948" y="3645153"/>
            <a:ext cx="228600" cy="2286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8193898" y="4559553"/>
            <a:ext cx="228600" cy="2286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93648" y="1355467"/>
            <a:ext cx="1771650" cy="3886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43103" y="524057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LeftPoints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805140" y="526900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RightPoints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47016" y="1260815"/>
            <a:ext cx="4044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Combine: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7981" y="1722480"/>
            <a:ext cx="537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2. Closest Pair Spanned our “Cut”</a:t>
            </a:r>
          </a:p>
        </p:txBody>
      </p:sp>
      <p:sp>
        <p:nvSpPr>
          <p:cNvPr id="27" name="Oval 26"/>
          <p:cNvSpPr/>
          <p:nvPr/>
        </p:nvSpPr>
        <p:spPr>
          <a:xfrm rot="21298123">
            <a:off x="7112492" y="1443665"/>
            <a:ext cx="689402" cy="148877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0800000">
            <a:off x="8075840" y="2203723"/>
            <a:ext cx="579014" cy="172718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327568" y="2098027"/>
                <a:ext cx="35198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1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1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568" y="2098027"/>
                <a:ext cx="351981" cy="415498"/>
              </a:xfrm>
              <a:prstGeom prst="rect">
                <a:avLst/>
              </a:prstGeom>
              <a:blipFill>
                <a:blip r:embed="rId2"/>
                <a:stretch>
                  <a:fillRect r="-13793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234457" y="2836017"/>
                <a:ext cx="35198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1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1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4457" y="2836017"/>
                <a:ext cx="351981" cy="415498"/>
              </a:xfrm>
              <a:prstGeom prst="rect">
                <a:avLst/>
              </a:prstGeom>
              <a:blipFill>
                <a:blip r:embed="rId3"/>
                <a:stretch>
                  <a:fillRect r="-17241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7165199" y="1353042"/>
            <a:ext cx="1467344" cy="38862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65199" y="4880331"/>
            <a:ext cx="1467344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468096" y="4567188"/>
                <a:ext cx="44005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/>
                        </a:rPr>
                        <m:t>2</m:t>
                      </m:r>
                      <m:r>
                        <a:rPr lang="en-US" sz="2100" i="1">
                          <a:latin typeface="Cambria Math"/>
                        </a:rPr>
                        <m:t>𝛿</m:t>
                      </m:r>
                    </m:oMath>
                  </m:oMathPara>
                </a14:m>
                <a:endParaRPr lang="en-US" sz="21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8096" y="4567188"/>
                <a:ext cx="440052" cy="415498"/>
              </a:xfrm>
              <a:prstGeom prst="rect">
                <a:avLst/>
              </a:prstGeom>
              <a:blipFill>
                <a:blip r:embed="rId4"/>
                <a:stretch>
                  <a:fillRect l="-2857" r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48441" y="2371480"/>
                <a:ext cx="4803495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Consider points in runway in increasing y-order.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For a given point </a:t>
                </a:r>
                <a:r>
                  <a:rPr lang="en-US" sz="2400" i="1" dirty="0"/>
                  <a:t>p</a:t>
                </a:r>
                <a:r>
                  <a:rPr lang="en-US" sz="2400" dirty="0"/>
                  <a:t>, we can </a:t>
                </a:r>
                <a:r>
                  <a:rPr lang="en-US" sz="2400" i="1" dirty="0"/>
                  <a:t>prove</a:t>
                </a:r>
                <a:r>
                  <a:rPr lang="en-US" sz="2400" dirty="0"/>
                  <a:t> the 8</a:t>
                </a:r>
                <a:r>
                  <a:rPr lang="en-US" sz="2400" baseline="30000" dirty="0"/>
                  <a:t>th</a:t>
                </a:r>
                <a:r>
                  <a:rPr lang="en-US" sz="2400" dirty="0"/>
                  <a:t> point and beyond is more than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𝛿</m:t>
                    </m:r>
                  </m:oMath>
                </a14:m>
                <a:r>
                  <a:rPr lang="en-US" sz="2400" dirty="0"/>
                  <a:t> from </a:t>
                </a:r>
                <a:r>
                  <a:rPr lang="en-US" sz="2400" i="1" dirty="0"/>
                  <a:t>p</a:t>
                </a:r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    (pp. 1041-2 in CLRS)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So for each point in runway, check next 7 points in y-order.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441" y="2371480"/>
                <a:ext cx="4803495" cy="3785652"/>
              </a:xfrm>
              <a:prstGeom prst="rect">
                <a:avLst/>
              </a:prstGeom>
              <a:blipFill>
                <a:blip r:embed="rId5"/>
                <a:stretch>
                  <a:fillRect l="-1847" t="-1338" r="-2111" b="-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lide Number Placeholder 2"/>
          <p:cNvSpPr txBox="1">
            <a:spLocks/>
          </p:cNvSpPr>
          <p:nvPr/>
        </p:nvSpPr>
        <p:spPr>
          <a:xfrm>
            <a:off x="1625111" y="6173174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 sz="900"/>
              <a:pPr/>
              <a:t>25</a:t>
            </a:fld>
            <a:endParaRPr lang="en-US" sz="9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F2A22F2-D7CC-4C4F-8F9D-7FB9D4E9BD77}"/>
                  </a:ext>
                </a:extLst>
              </p:cNvPr>
              <p:cNvSpPr txBox="1"/>
              <p:nvPr/>
            </p:nvSpPr>
            <p:spPr>
              <a:xfrm>
                <a:off x="4114800" y="5895522"/>
                <a:ext cx="10549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070C0"/>
                          </a:solidFill>
                          <a:latin typeface="Cambria Math"/>
                        </a:rPr>
                        <m:t>𝚯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d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F2A22F2-D7CC-4C4F-8F9D-7FB9D4E9B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5895522"/>
                <a:ext cx="105496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741E6BE1-357C-C844-80BC-9F3E9AD6EA84}"/>
              </a:ext>
            </a:extLst>
          </p:cNvPr>
          <p:cNvSpPr/>
          <p:nvPr/>
        </p:nvSpPr>
        <p:spPr>
          <a:xfrm>
            <a:off x="8813624" y="1473454"/>
            <a:ext cx="348540" cy="327734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B6185-C577-844A-A922-3C8BDF02BF5E}"/>
              </a:ext>
            </a:extLst>
          </p:cNvPr>
          <p:cNvSpPr txBox="1"/>
          <p:nvPr/>
        </p:nvSpPr>
        <p:spPr>
          <a:xfrm>
            <a:off x="9320935" y="2770222"/>
            <a:ext cx="108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check next 7</a:t>
            </a:r>
          </a:p>
        </p:txBody>
      </p:sp>
    </p:spTree>
    <p:extLst>
      <p:ext uri="{BB962C8B-B14F-4D97-AF65-F5344CB8AC3E}">
        <p14:creationId xmlns:p14="http://schemas.microsoft.com/office/powerpoint/2010/main" val="64341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0" grpId="0"/>
      <p:bldP spid="5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Closest Pair of Points: Divide and Conquer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6200" y="1524000"/>
            <a:ext cx="28194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807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6106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931309" y="56093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9677400" y="31586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504039" y="2819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8055077" y="34634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093973" y="4881716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8610600" y="59141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3999" y="1519085"/>
            <a:ext cx="2362199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0" y="6336268"/>
            <a:ext cx="111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LeftPoints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272184" y="6336268"/>
            <a:ext cx="124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RightPoints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684656">
            <a:off x="5889948" y="1546807"/>
            <a:ext cx="919203" cy="190454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5583709">
            <a:off x="8664423" y="2322740"/>
            <a:ext cx="772018" cy="23029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18230756">
            <a:off x="7636705" y="4353185"/>
            <a:ext cx="816574" cy="2402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810338" y="5292602"/>
            <a:ext cx="46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9E2BE9-52FA-434A-8E30-10C7078BF0D7}"/>
                  </a:ext>
                </a:extLst>
              </p:cNvPr>
              <p:cNvSpPr txBox="1"/>
              <p:nvPr/>
            </p:nvSpPr>
            <p:spPr>
              <a:xfrm>
                <a:off x="189864" y="1451312"/>
                <a:ext cx="5203869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Initialization: </a:t>
                </a:r>
                <a:r>
                  <a:rPr lang="en-US" sz="2000" dirty="0"/>
                  <a:t>Sort points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Divide: </a:t>
                </a:r>
                <a:r>
                  <a:rPr lang="en-US" sz="2000" dirty="0"/>
                  <a:t>Partition points into two lists of points based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 (split at the median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Conquer: </a:t>
                </a:r>
                <a:r>
                  <a:rPr lang="en-US" sz="2000" dirty="0"/>
                  <a:t>Recursively compute the closest pair of points in each list</a:t>
                </a:r>
              </a:p>
              <a:p>
                <a:r>
                  <a:rPr lang="en-US" sz="2000" dirty="0"/>
                  <a:t>	</a:t>
                </a:r>
                <a:r>
                  <a:rPr lang="en-US" sz="2000" dirty="0">
                    <a:solidFill>
                      <a:srgbClr val="7030A0"/>
                    </a:solidFill>
                  </a:rPr>
                  <a:t>Base case?</a:t>
                </a:r>
                <a:r>
                  <a:rPr lang="en-US" sz="2000" dirty="0"/>
                  <a:t> 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Combine: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Construct list of points in the runway</a:t>
                </a:r>
                <a:br>
                  <a:rPr lang="en-US" sz="2000" dirty="0"/>
                </a:b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 within distance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000" dirty="0"/>
                  <a:t> of median)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Sort runway points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-coordinate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Compare each point in runway to 7 or 15 points above it and save the closest pair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Output closest pair among </a:t>
                </a:r>
                <a:r>
                  <a:rPr lang="en-US" sz="2000" dirty="0">
                    <a:solidFill>
                      <a:srgbClr val="0070C0"/>
                    </a:solidFill>
                  </a:rPr>
                  <a:t>left</a:t>
                </a:r>
                <a:r>
                  <a:rPr lang="en-US" sz="2000" dirty="0"/>
                  <a:t>, </a:t>
                </a:r>
                <a:r>
                  <a:rPr lang="en-US" sz="2000" dirty="0">
                    <a:solidFill>
                      <a:srgbClr val="0070C0"/>
                    </a:solidFill>
                  </a:rPr>
                  <a:t>right</a:t>
                </a:r>
                <a:r>
                  <a:rPr lang="en-US" sz="2000" dirty="0"/>
                  <a:t>, and </a:t>
                </a:r>
                <a:r>
                  <a:rPr lang="en-US" sz="2000" dirty="0">
                    <a:solidFill>
                      <a:srgbClr val="FF0000"/>
                    </a:solidFill>
                  </a:rPr>
                  <a:t>runway</a:t>
                </a:r>
                <a:r>
                  <a:rPr lang="en-US" sz="2000" dirty="0"/>
                  <a:t> points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9E2BE9-52FA-434A-8E30-10C7078BF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64" y="1451312"/>
                <a:ext cx="5203869" cy="5632311"/>
              </a:xfrm>
              <a:prstGeom prst="rect">
                <a:avLst/>
              </a:prstGeom>
              <a:blipFill>
                <a:blip r:embed="rId3"/>
                <a:stretch>
                  <a:fillRect l="-973" t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5277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Closest Pair of Points: Divide and Conquer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6200" y="1524000"/>
            <a:ext cx="28194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807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6106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931309" y="56093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9677400" y="31586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504039" y="2819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8055077" y="34634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093973" y="4881716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8610600" y="59141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0" y="1519085"/>
            <a:ext cx="22098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0" y="6336268"/>
            <a:ext cx="111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LeftPoints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272184" y="6336268"/>
            <a:ext cx="124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RightPoints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684656">
            <a:off x="5889948" y="1546807"/>
            <a:ext cx="919203" cy="190454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5583709">
            <a:off x="8664423" y="2322740"/>
            <a:ext cx="772018" cy="23029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18230756">
            <a:off x="7636705" y="4353185"/>
            <a:ext cx="816574" cy="2402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810338" y="5292602"/>
            <a:ext cx="469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9E2BE9-52FA-434A-8E30-10C7078BF0D7}"/>
                  </a:ext>
                </a:extLst>
              </p:cNvPr>
              <p:cNvSpPr txBox="1"/>
              <p:nvPr/>
            </p:nvSpPr>
            <p:spPr>
              <a:xfrm>
                <a:off x="189864" y="1451312"/>
                <a:ext cx="5203869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Initialization: </a:t>
                </a:r>
                <a:r>
                  <a:rPr lang="en-US" sz="2000" dirty="0"/>
                  <a:t>Sort points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Divide: </a:t>
                </a:r>
                <a:r>
                  <a:rPr lang="en-US" sz="2000" dirty="0"/>
                  <a:t>Partition points into two lists of points based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 (split at the median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Conquer: </a:t>
                </a:r>
                <a:r>
                  <a:rPr lang="en-US" sz="2000" dirty="0"/>
                  <a:t>Recursively compute the closest pair of points in each list</a:t>
                </a:r>
              </a:p>
              <a:p>
                <a:r>
                  <a:rPr lang="en-US" sz="2000" dirty="0"/>
                  <a:t>	</a:t>
                </a:r>
                <a:r>
                  <a:rPr lang="en-US" sz="2000" dirty="0">
                    <a:solidFill>
                      <a:srgbClr val="7030A0"/>
                    </a:solidFill>
                  </a:rPr>
                  <a:t>Base case?</a:t>
                </a:r>
                <a:r>
                  <a:rPr lang="en-US" sz="2000" dirty="0"/>
                  <a:t> 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Combine: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Construct list of points in the runway</a:t>
                </a:r>
                <a:br>
                  <a:rPr lang="en-US" sz="2000" dirty="0"/>
                </a:b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 within distance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000" dirty="0"/>
                  <a:t> of median)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Sort runway points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-coordinate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Compare each point in runway to 7 or 15 points above it and save the closest pair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Output closest pair among </a:t>
                </a:r>
                <a:r>
                  <a:rPr lang="en-US" sz="2000" dirty="0">
                    <a:solidFill>
                      <a:srgbClr val="0070C0"/>
                    </a:solidFill>
                  </a:rPr>
                  <a:t>left</a:t>
                </a:r>
                <a:r>
                  <a:rPr lang="en-US" sz="2000" dirty="0"/>
                  <a:t>, </a:t>
                </a:r>
                <a:r>
                  <a:rPr lang="en-US" sz="2000" dirty="0">
                    <a:solidFill>
                      <a:srgbClr val="0070C0"/>
                    </a:solidFill>
                  </a:rPr>
                  <a:t>right</a:t>
                </a:r>
                <a:r>
                  <a:rPr lang="en-US" sz="2000" dirty="0"/>
                  <a:t>, and </a:t>
                </a:r>
                <a:r>
                  <a:rPr lang="en-US" sz="2000" dirty="0">
                    <a:solidFill>
                      <a:srgbClr val="FF0000"/>
                    </a:solidFill>
                  </a:rPr>
                  <a:t>runway</a:t>
                </a:r>
                <a:r>
                  <a:rPr lang="en-US" sz="2000" dirty="0"/>
                  <a:t> points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9E2BE9-52FA-434A-8E30-10C7078BF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64" y="1451312"/>
                <a:ext cx="5203869" cy="5632311"/>
              </a:xfrm>
              <a:prstGeom prst="rect">
                <a:avLst/>
              </a:prstGeom>
              <a:blipFill>
                <a:blip r:embed="rId3"/>
                <a:stretch>
                  <a:fillRect l="-973" t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392CD92F-044D-E94B-A8E6-292D42D7EFE9}"/>
                  </a:ext>
                </a:extLst>
              </p:cNvPr>
              <p:cNvSpPr/>
              <p:nvPr/>
            </p:nvSpPr>
            <p:spPr>
              <a:xfrm>
                <a:off x="121169" y="2889051"/>
                <a:ext cx="5034129" cy="1657137"/>
              </a:xfrm>
              <a:prstGeom prst="wedgeRoundRectCallout">
                <a:avLst>
                  <a:gd name="adj1" fmla="val 16548"/>
                  <a:gd name="adj2" fmla="val 89306"/>
                  <a:gd name="adj3" fmla="val 16667"/>
                </a:avLst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0" dirty="0"/>
                  <a:t>But sorting is an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sz="2800" b="0" dirty="0"/>
                  <a:t> algorithm – combine step is still too expensive! We need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392CD92F-044D-E94B-A8E6-292D42D7E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69" y="2889051"/>
                <a:ext cx="5034129" cy="1657137"/>
              </a:xfrm>
              <a:prstGeom prst="wedgeRoundRectCallout">
                <a:avLst>
                  <a:gd name="adj1" fmla="val 16548"/>
                  <a:gd name="adj2" fmla="val 89306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5572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Closest Pair of Points: Divide and Conquer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A8FEF0-33B8-4C37-A871-476486B43EBA}"/>
                  </a:ext>
                </a:extLst>
              </p:cNvPr>
              <p:cNvSpPr txBox="1"/>
              <p:nvPr/>
            </p:nvSpPr>
            <p:spPr>
              <a:xfrm>
                <a:off x="6477000" y="1752600"/>
                <a:ext cx="531474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Solution: </a:t>
                </a:r>
                <a:r>
                  <a:rPr lang="en-US" sz="2400" dirty="0"/>
                  <a:t>Maintain additional information in the recursion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Minimum distance among pairs of points in the list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</a:rPr>
                  <a:t>List of points sorted according to </a:t>
                </a:r>
                <a:br>
                  <a:rPr lang="en-US" sz="2400" dirty="0">
                    <a:solidFill>
                      <a:srgbClr val="7030A0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-coordinate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A8FEF0-33B8-4C37-A871-476486B43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1752600"/>
                <a:ext cx="5314745" cy="2308324"/>
              </a:xfrm>
              <a:prstGeom prst="rect">
                <a:avLst/>
              </a:prstGeom>
              <a:blipFill>
                <a:blip r:embed="rId3"/>
                <a:stretch>
                  <a:fillRect l="-1671" t="-2186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B5427E-6F2B-4E8E-80ED-F811DF27975B}"/>
              </a:ext>
            </a:extLst>
          </p:cNvPr>
          <p:cNvCxnSpPr>
            <a:cxnSpLocks/>
          </p:cNvCxnSpPr>
          <p:nvPr/>
        </p:nvCxnSpPr>
        <p:spPr>
          <a:xfrm>
            <a:off x="4648200" y="5334000"/>
            <a:ext cx="1676400" cy="0"/>
          </a:xfrm>
          <a:prstGeom prst="straightConnector1">
            <a:avLst/>
          </a:prstGeom>
          <a:ln w="76200">
            <a:solidFill>
              <a:srgbClr val="7030A0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4950B5B-EC99-4261-95D6-D68DC837AC80}"/>
                  </a:ext>
                </a:extLst>
              </p:cNvPr>
              <p:cNvSpPr/>
              <p:nvPr/>
            </p:nvSpPr>
            <p:spPr>
              <a:xfrm>
                <a:off x="6477000" y="4876800"/>
                <a:ext cx="48006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7030A0"/>
                    </a:solidFill>
                  </a:rPr>
                  <a:t>Sorting runway points by </a:t>
                </a:r>
                <a:br>
                  <a:rPr lang="en-US" sz="2400" b="0" i="1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-coordinate now becomes a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merge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4950B5B-EC99-4261-95D6-D68DC837AC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876800"/>
                <a:ext cx="4800600" cy="830997"/>
              </a:xfrm>
              <a:prstGeom prst="rect">
                <a:avLst/>
              </a:prstGeom>
              <a:blipFill>
                <a:blip r:embed="rId4"/>
                <a:stretch>
                  <a:fillRect l="-1847" t="-6154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EFEA450-A158-4460-BED7-FCAB7CB12B63}"/>
                  </a:ext>
                </a:extLst>
              </p:cNvPr>
              <p:cNvSpPr txBox="1"/>
              <p:nvPr/>
            </p:nvSpPr>
            <p:spPr>
              <a:xfrm>
                <a:off x="189864" y="1451312"/>
                <a:ext cx="5220336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Initialization: </a:t>
                </a:r>
                <a:r>
                  <a:rPr lang="en-US" sz="2000" dirty="0"/>
                  <a:t>Sort points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Divide: </a:t>
                </a:r>
                <a:r>
                  <a:rPr lang="en-US" sz="2000" dirty="0"/>
                  <a:t>Partition points into two lists of points based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 (split at the median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Conquer: </a:t>
                </a:r>
                <a:r>
                  <a:rPr lang="en-US" sz="2000" dirty="0"/>
                  <a:t>Recursively compute the closest pair of points in each list</a:t>
                </a:r>
              </a:p>
              <a:p>
                <a:r>
                  <a:rPr lang="en-US" sz="2000" dirty="0"/>
                  <a:t>	Base case?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Combine: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Construct list of points in the runway </a:t>
                </a:r>
                <a:br>
                  <a:rPr lang="en-US" sz="2000" dirty="0"/>
                </a:b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 within distance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000" dirty="0"/>
                  <a:t> of median)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Sort runway points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-coordinate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Compare each point in runway to 7 or 15 points above it and save the closest pair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Output closest pair among </a:t>
                </a:r>
                <a:r>
                  <a:rPr lang="en-US" sz="2000" dirty="0">
                    <a:solidFill>
                      <a:srgbClr val="0070C0"/>
                    </a:solidFill>
                  </a:rPr>
                  <a:t>left</a:t>
                </a:r>
                <a:r>
                  <a:rPr lang="en-US" sz="2000" dirty="0"/>
                  <a:t>, </a:t>
                </a:r>
                <a:r>
                  <a:rPr lang="en-US" sz="2000" dirty="0">
                    <a:solidFill>
                      <a:srgbClr val="0070C0"/>
                    </a:solidFill>
                  </a:rPr>
                  <a:t>right</a:t>
                </a:r>
                <a:r>
                  <a:rPr lang="en-US" sz="2000" dirty="0"/>
                  <a:t>, and </a:t>
                </a:r>
                <a:r>
                  <a:rPr lang="en-US" sz="2000" dirty="0">
                    <a:solidFill>
                      <a:srgbClr val="FF0000"/>
                    </a:solidFill>
                  </a:rPr>
                  <a:t>runway</a:t>
                </a:r>
                <a:r>
                  <a:rPr lang="en-US" sz="2000" dirty="0"/>
                  <a:t> points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EFEA450-A158-4460-BED7-FCAB7CB12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64" y="1451312"/>
                <a:ext cx="5220336" cy="5632311"/>
              </a:xfrm>
              <a:prstGeom prst="rect">
                <a:avLst/>
              </a:prstGeom>
              <a:blipFill>
                <a:blip r:embed="rId5"/>
                <a:stretch>
                  <a:fillRect l="-969" t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174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Listing Points in the Runway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0" y="1524000"/>
            <a:ext cx="51816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807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6106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931309" y="56093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9677400" y="31586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Oval 9"/>
          <p:cNvSpPr/>
          <p:nvPr/>
        </p:nvSpPr>
        <p:spPr>
          <a:xfrm>
            <a:off x="6504039" y="2819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8055077" y="34634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7093973" y="4881716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3" name="Oval 12"/>
          <p:cNvSpPr/>
          <p:nvPr/>
        </p:nvSpPr>
        <p:spPr>
          <a:xfrm>
            <a:off x="8610600" y="59141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696200" y="1524000"/>
            <a:ext cx="0" cy="51816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730342" y="1515852"/>
            <a:ext cx="1956459" cy="51816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lide Number Placeholder 2"/>
          <p:cNvSpPr txBox="1">
            <a:spLocks/>
          </p:cNvSpPr>
          <p:nvPr/>
        </p:nvSpPr>
        <p:spPr>
          <a:xfrm>
            <a:off x="228600" y="63720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/>
              <a:pPr/>
              <a:t>29</a:t>
            </a:fld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4603908-D96E-4558-85E0-B9101851776F}"/>
              </a:ext>
            </a:extLst>
          </p:cNvPr>
          <p:cNvSpPr/>
          <p:nvPr/>
        </p:nvSpPr>
        <p:spPr>
          <a:xfrm rot="19684656">
            <a:off x="5889948" y="1546807"/>
            <a:ext cx="919203" cy="190454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B37E400-E521-4026-A624-91E8B0AFBD8B}"/>
              </a:ext>
            </a:extLst>
          </p:cNvPr>
          <p:cNvSpPr/>
          <p:nvPr/>
        </p:nvSpPr>
        <p:spPr>
          <a:xfrm rot="15583709">
            <a:off x="8664423" y="2322740"/>
            <a:ext cx="772018" cy="23029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9245A-BF83-4937-A821-34B52418CFC5}"/>
              </a:ext>
            </a:extLst>
          </p:cNvPr>
          <p:cNvSpPr txBox="1"/>
          <p:nvPr/>
        </p:nvSpPr>
        <p:spPr>
          <a:xfrm>
            <a:off x="152400" y="1524000"/>
            <a:ext cx="2100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Output on Left: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C6752E-8025-47C7-80AC-4F7BB7F72AB0}"/>
              </a:ext>
            </a:extLst>
          </p:cNvPr>
          <p:cNvSpPr txBox="1"/>
          <p:nvPr/>
        </p:nvSpPr>
        <p:spPr>
          <a:xfrm>
            <a:off x="5334000" y="6336268"/>
            <a:ext cx="111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LeftPoints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BDFE50-9A53-4484-A2E5-04B146A42A70}"/>
              </a:ext>
            </a:extLst>
          </p:cNvPr>
          <p:cNvSpPr txBox="1"/>
          <p:nvPr/>
        </p:nvSpPr>
        <p:spPr>
          <a:xfrm>
            <a:off x="9272184" y="6336268"/>
            <a:ext cx="124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RightPoints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AA669D-85FE-42B3-956F-00B61F1023DD}"/>
                  </a:ext>
                </a:extLst>
              </p:cNvPr>
              <p:cNvSpPr txBox="1"/>
              <p:nvPr/>
            </p:nvSpPr>
            <p:spPr>
              <a:xfrm>
                <a:off x="591766" y="1958009"/>
                <a:ext cx="3095078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Closest Pair: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(1, 5)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1,5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AA669D-85FE-42B3-956F-00B61F102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66" y="1958009"/>
                <a:ext cx="3095078" cy="477888"/>
              </a:xfrm>
              <a:prstGeom prst="rect">
                <a:avLst/>
              </a:prstGeom>
              <a:blipFill>
                <a:blip r:embed="rId2"/>
                <a:stretch>
                  <a:fillRect l="-3279" t="-512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3C3DE2B-3219-43B9-AE94-C95E0DA5AEF4}"/>
                  </a:ext>
                </a:extLst>
              </p:cNvPr>
              <p:cNvSpPr txBox="1"/>
              <p:nvPr/>
            </p:nvSpPr>
            <p:spPr>
              <a:xfrm>
                <a:off x="591765" y="2427386"/>
                <a:ext cx="30785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Sorted Points: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[3,7,5,1]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3C3DE2B-3219-43B9-AE94-C95E0DA5A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65" y="2427386"/>
                <a:ext cx="3078535" cy="461665"/>
              </a:xfrm>
              <a:prstGeom prst="rect">
                <a:avLst/>
              </a:prstGeom>
              <a:blipFill>
                <a:blip r:embed="rId3"/>
                <a:stretch>
                  <a:fillRect l="-2970" t="-10526" r="-990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6BF2490C-6B77-4E09-BBFC-081DC4BD2C0C}"/>
              </a:ext>
            </a:extLst>
          </p:cNvPr>
          <p:cNvSpPr txBox="1"/>
          <p:nvPr/>
        </p:nvSpPr>
        <p:spPr>
          <a:xfrm>
            <a:off x="152400" y="2967335"/>
            <a:ext cx="2265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Output on Right: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7173A87-7CD3-456E-9592-40CE33D8D042}"/>
                  </a:ext>
                </a:extLst>
              </p:cNvPr>
              <p:cNvSpPr txBox="1"/>
              <p:nvPr/>
            </p:nvSpPr>
            <p:spPr>
              <a:xfrm>
                <a:off x="591766" y="3401344"/>
                <a:ext cx="3050900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Closest Pair: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(4,6)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4,6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7173A87-7CD3-456E-9592-40CE33D8D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66" y="3401344"/>
                <a:ext cx="3050900" cy="477888"/>
              </a:xfrm>
              <a:prstGeom prst="rect">
                <a:avLst/>
              </a:prstGeom>
              <a:blipFill>
                <a:blip r:embed="rId4"/>
                <a:stretch>
                  <a:fillRect l="-3320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B1CD32E-1C4A-4B33-BE7D-11C6271F4488}"/>
                  </a:ext>
                </a:extLst>
              </p:cNvPr>
              <p:cNvSpPr txBox="1"/>
              <p:nvPr/>
            </p:nvSpPr>
            <p:spPr>
              <a:xfrm>
                <a:off x="591765" y="3870721"/>
                <a:ext cx="30785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Sorted Points: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[8,6,4,2]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B1CD32E-1C4A-4B33-BE7D-11C6271F4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65" y="3870721"/>
                <a:ext cx="3078535" cy="461665"/>
              </a:xfrm>
              <a:prstGeom prst="rect">
                <a:avLst/>
              </a:prstGeom>
              <a:blipFill>
                <a:blip r:embed="rId5"/>
                <a:stretch>
                  <a:fillRect l="-2970" t="-10526" r="-990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A2B60BE-E622-4F32-B5EF-3A2143D4801F}"/>
                  </a:ext>
                </a:extLst>
              </p:cNvPr>
              <p:cNvSpPr txBox="1"/>
              <p:nvPr/>
            </p:nvSpPr>
            <p:spPr>
              <a:xfrm>
                <a:off x="152400" y="4559757"/>
                <a:ext cx="41474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Merged Points: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8,3,7,6,4,5,1,2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A2B60BE-E622-4F32-B5EF-3A2143D48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559757"/>
                <a:ext cx="4147482" cy="461665"/>
              </a:xfrm>
              <a:prstGeom prst="rect">
                <a:avLst/>
              </a:prstGeom>
              <a:blipFill>
                <a:blip r:embed="rId6"/>
                <a:stretch>
                  <a:fillRect l="-220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AA9B384-B8FF-4771-BDD7-CB563132B478}"/>
                  </a:ext>
                </a:extLst>
              </p:cNvPr>
              <p:cNvSpPr txBox="1"/>
              <p:nvPr/>
            </p:nvSpPr>
            <p:spPr>
              <a:xfrm>
                <a:off x="152400" y="5100935"/>
                <a:ext cx="34719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Runway Points: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8,7,6,5,2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AA9B384-B8FF-4771-BDD7-CB563132B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100935"/>
                <a:ext cx="3471976" cy="461665"/>
              </a:xfrm>
              <a:prstGeom prst="rect">
                <a:avLst/>
              </a:prstGeom>
              <a:blipFill>
                <a:blip r:embed="rId7"/>
                <a:stretch>
                  <a:fillRect l="-2930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28CCC45D-4719-4B68-95C6-74272D484332}"/>
              </a:ext>
            </a:extLst>
          </p:cNvPr>
          <p:cNvSpPr/>
          <p:nvPr/>
        </p:nvSpPr>
        <p:spPr>
          <a:xfrm>
            <a:off x="152400" y="5715000"/>
            <a:ext cx="4800599" cy="1059021"/>
          </a:xfrm>
          <a:prstGeom prst="wedgeRoundRectCallout">
            <a:avLst>
              <a:gd name="adj1" fmla="val -21951"/>
              <a:gd name="adj2" fmla="val -70993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0" dirty="0"/>
              <a:t>Both of these lists can be computed by a </a:t>
            </a:r>
            <a:r>
              <a:rPr lang="en-US" sz="2400" b="0" i="1" dirty="0"/>
              <a:t>single</a:t>
            </a:r>
            <a:r>
              <a:rPr lang="en-US" sz="2400" b="0" dirty="0"/>
              <a:t> pass over the lists</a:t>
            </a:r>
          </a:p>
        </p:txBody>
      </p:sp>
    </p:spTree>
    <p:extLst>
      <p:ext uri="{BB962C8B-B14F-4D97-AF65-F5344CB8AC3E}">
        <p14:creationId xmlns:p14="http://schemas.microsoft.com/office/powerpoint/2010/main" val="341867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56" grpId="0"/>
      <p:bldP spid="57" grpId="0"/>
      <p:bldP spid="58" grpId="0"/>
      <p:bldP spid="59" grpId="0"/>
      <p:bldP spid="60" grpId="0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510716F-81BA-46CC-B10F-87ACB396F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DCFE95C-BF7D-4DAF-85D6-F5BDD7F862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At a local grocery store,</a:t>
            </a:r>
            <a:br>
              <a:rPr lang="en-US" dirty="0"/>
            </a:br>
            <a:r>
              <a:rPr lang="en-US" dirty="0"/>
              <a:t>early in the Covid-19 pandemic</a:t>
            </a:r>
          </a:p>
          <a:p>
            <a:r>
              <a:rPr lang="en-US" dirty="0"/>
              <a:t>The pigeonhole principle enforcing social distancing?!</a:t>
            </a:r>
          </a:p>
        </p:txBody>
      </p:sp>
      <p:pic>
        <p:nvPicPr>
          <p:cNvPr id="6" name="Content Placeholder 5" descr="A picture containing text, indoor, shop&#10;&#10;Description automatically generated">
            <a:extLst>
              <a:ext uri="{FF2B5EF4-FFF2-40B4-BE49-F238E27FC236}">
                <a16:creationId xmlns:a16="http://schemas.microsoft.com/office/drawing/2014/main" id="{8E1192EE-6007-994F-B784-6B4930F39E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0" r="5658"/>
          <a:stretch/>
        </p:blipFill>
        <p:spPr>
          <a:xfrm rot="5400000">
            <a:off x="6312649" y="1877980"/>
            <a:ext cx="4748302" cy="4572000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FD9BD-703F-9243-B9C2-DEE34EDA2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BADE50-950A-4D58-BFB2-FA2C6A8B385D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30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Closest Pair of Points: Divide and Conquer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2E91A0-0AB7-4E1C-81D0-2E9E6F36C8CF}"/>
                  </a:ext>
                </a:extLst>
              </p:cNvPr>
              <p:cNvSpPr txBox="1"/>
              <p:nvPr/>
            </p:nvSpPr>
            <p:spPr>
              <a:xfrm>
                <a:off x="6629400" y="1451312"/>
                <a:ext cx="5181600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Initialization: </a:t>
                </a:r>
                <a:r>
                  <a:rPr lang="en-US" sz="2000" dirty="0"/>
                  <a:t>Sort points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Divide: </a:t>
                </a:r>
                <a:r>
                  <a:rPr lang="en-US" sz="2000" dirty="0"/>
                  <a:t>Partition points into two lists of points based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 (split at the median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Conquer: </a:t>
                </a:r>
                <a:r>
                  <a:rPr lang="en-US" sz="2000" dirty="0"/>
                  <a:t>Recursively compute the closest pair of points in each list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b="1" dirty="0"/>
                  <a:t>Combine: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</a:rPr>
                  <a:t>Merge sorted list of points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-coordinate and construct list of points in the runway (sorted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-coordinate)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Compare each point in runway to 7 or 15 points above it and save the closest pair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Output closest pair among </a:t>
                </a:r>
                <a:r>
                  <a:rPr lang="en-US" sz="2000" dirty="0">
                    <a:solidFill>
                      <a:srgbClr val="0070C0"/>
                    </a:solidFill>
                  </a:rPr>
                  <a:t>left</a:t>
                </a:r>
                <a:r>
                  <a:rPr lang="en-US" sz="2000" dirty="0"/>
                  <a:t>, </a:t>
                </a:r>
                <a:r>
                  <a:rPr lang="en-US" sz="2000" dirty="0">
                    <a:solidFill>
                      <a:srgbClr val="0070C0"/>
                    </a:solidFill>
                  </a:rPr>
                  <a:t>right</a:t>
                </a:r>
                <a:r>
                  <a:rPr lang="en-US" sz="2000" dirty="0"/>
                  <a:t>, and </a:t>
                </a:r>
                <a:r>
                  <a:rPr lang="en-US" sz="2000" dirty="0">
                    <a:solidFill>
                      <a:srgbClr val="FF0000"/>
                    </a:solidFill>
                  </a:rPr>
                  <a:t>runway</a:t>
                </a:r>
                <a:r>
                  <a:rPr lang="en-US" sz="2000" dirty="0"/>
                  <a:t> points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2E91A0-0AB7-4E1C-81D0-2E9E6F36C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1451312"/>
                <a:ext cx="5181600" cy="5324535"/>
              </a:xfrm>
              <a:prstGeom prst="rect">
                <a:avLst/>
              </a:prstGeom>
              <a:blipFill>
                <a:blip r:embed="rId3"/>
                <a:stretch>
                  <a:fillRect l="-1467" t="-714"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Right 2">
            <a:extLst>
              <a:ext uri="{FF2B5EF4-FFF2-40B4-BE49-F238E27FC236}">
                <a16:creationId xmlns:a16="http://schemas.microsoft.com/office/drawing/2014/main" id="{0778ABC1-89DC-4656-AD6A-1B8C6F74BD23}"/>
              </a:ext>
            </a:extLst>
          </p:cNvPr>
          <p:cNvSpPr/>
          <p:nvPr/>
        </p:nvSpPr>
        <p:spPr>
          <a:xfrm>
            <a:off x="5257800" y="3657867"/>
            <a:ext cx="957470" cy="609600"/>
          </a:xfrm>
          <a:prstGeom prst="rightArrow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A46022-4D08-5043-AA69-271AB96140EF}"/>
                  </a:ext>
                </a:extLst>
              </p:cNvPr>
              <p:cNvSpPr txBox="1"/>
              <p:nvPr/>
            </p:nvSpPr>
            <p:spPr>
              <a:xfrm>
                <a:off x="189864" y="1451312"/>
                <a:ext cx="5220336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Initialization: </a:t>
                </a:r>
                <a:r>
                  <a:rPr lang="en-US" sz="2000" dirty="0"/>
                  <a:t>Sort points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Divide: </a:t>
                </a:r>
                <a:r>
                  <a:rPr lang="en-US" sz="2000" dirty="0"/>
                  <a:t>Partition points into two lists of points based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 (split at the median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Conquer: </a:t>
                </a:r>
                <a:r>
                  <a:rPr lang="en-US" sz="2000" dirty="0"/>
                  <a:t>Recursively compute the closest pair of points in each list</a:t>
                </a:r>
              </a:p>
              <a:p>
                <a:r>
                  <a:rPr lang="en-US" sz="2000" dirty="0"/>
                  <a:t>	Base case?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Combine: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Construct list of points in the runway </a:t>
                </a:r>
                <a:br>
                  <a:rPr lang="en-US" sz="2000" dirty="0"/>
                </a:br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 within distance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000" dirty="0"/>
                  <a:t> of median)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</a:rPr>
                  <a:t>Sort runway points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-coordinate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Compare each point in runway to 7 or 15 points above it and save the closest pair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Output closest pair among </a:t>
                </a:r>
                <a:r>
                  <a:rPr lang="en-US" sz="2000" dirty="0">
                    <a:solidFill>
                      <a:srgbClr val="0070C0"/>
                    </a:solidFill>
                  </a:rPr>
                  <a:t>left</a:t>
                </a:r>
                <a:r>
                  <a:rPr lang="en-US" sz="2000" dirty="0"/>
                  <a:t>, </a:t>
                </a:r>
                <a:r>
                  <a:rPr lang="en-US" sz="2000" dirty="0">
                    <a:solidFill>
                      <a:srgbClr val="0070C0"/>
                    </a:solidFill>
                  </a:rPr>
                  <a:t>right</a:t>
                </a:r>
                <a:r>
                  <a:rPr lang="en-US" sz="2000" dirty="0"/>
                  <a:t>, and </a:t>
                </a:r>
                <a:r>
                  <a:rPr lang="en-US" sz="2000" dirty="0">
                    <a:solidFill>
                      <a:srgbClr val="FF0000"/>
                    </a:solidFill>
                  </a:rPr>
                  <a:t>runway</a:t>
                </a:r>
                <a:r>
                  <a:rPr lang="en-US" sz="2000" dirty="0"/>
                  <a:t> points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A46022-4D08-5043-AA69-271AB9614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64" y="1451312"/>
                <a:ext cx="5220336" cy="5632311"/>
              </a:xfrm>
              <a:prstGeom prst="rect">
                <a:avLst/>
              </a:prstGeom>
              <a:blipFill>
                <a:blip r:embed="rId4"/>
                <a:stretch>
                  <a:fillRect l="-969" t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834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Closest Pair of Points: Divide and Conquer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91148F-80BE-42D9-8C42-3F5A4DC92867}"/>
                  </a:ext>
                </a:extLst>
              </p:cNvPr>
              <p:cNvSpPr txBox="1"/>
              <p:nvPr/>
            </p:nvSpPr>
            <p:spPr>
              <a:xfrm>
                <a:off x="4800600" y="1381780"/>
                <a:ext cx="18104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func>
                            <m:func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91148F-80BE-42D9-8C42-3F5A4DC92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381780"/>
                <a:ext cx="1810496" cy="523220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8A92F1-0CF6-4AF7-853E-32BA9201AC78}"/>
                  </a:ext>
                </a:extLst>
              </p:cNvPr>
              <p:cNvSpPr txBox="1"/>
              <p:nvPr/>
            </p:nvSpPr>
            <p:spPr>
              <a:xfrm>
                <a:off x="4800600" y="2133600"/>
                <a:ext cx="9972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8A92F1-0CF6-4AF7-853E-32BA9201A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2133600"/>
                <a:ext cx="99726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CFF9FE-81B1-4062-A903-7D63D17CF81C}"/>
                  </a:ext>
                </a:extLst>
              </p:cNvPr>
              <p:cNvSpPr txBox="1"/>
              <p:nvPr/>
            </p:nvSpPr>
            <p:spPr>
              <a:xfrm>
                <a:off x="4800600" y="3200400"/>
                <a:ext cx="15724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/2)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CFF9FE-81B1-4062-A903-7D63D17CF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200400"/>
                <a:ext cx="1572482" cy="523220"/>
              </a:xfrm>
              <a:prstGeom prst="rect">
                <a:avLst/>
              </a:prstGeom>
              <a:blipFill>
                <a:blip r:embed="rId5"/>
                <a:stretch>
                  <a:fillRect r="-1600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D7C43F-38C2-4199-BC1E-97805B90E7AC}"/>
                  </a:ext>
                </a:extLst>
              </p:cNvPr>
              <p:cNvSpPr txBox="1"/>
              <p:nvPr/>
            </p:nvSpPr>
            <p:spPr>
              <a:xfrm>
                <a:off x="4800600" y="4744760"/>
                <a:ext cx="10115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D7C43F-38C2-4199-BC1E-97805B90E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744760"/>
                <a:ext cx="101155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CB0425-1876-466D-BF73-F515C8B6C719}"/>
                  </a:ext>
                </a:extLst>
              </p:cNvPr>
              <p:cNvSpPr txBox="1"/>
              <p:nvPr/>
            </p:nvSpPr>
            <p:spPr>
              <a:xfrm>
                <a:off x="4800600" y="5463570"/>
                <a:ext cx="10115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CB0425-1876-466D-BF73-F515C8B6C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5463570"/>
                <a:ext cx="101155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86F84D-B807-40E7-A59C-CF0AC44B0897}"/>
                  </a:ext>
                </a:extLst>
              </p:cNvPr>
              <p:cNvSpPr txBox="1"/>
              <p:nvPr/>
            </p:nvSpPr>
            <p:spPr>
              <a:xfrm>
                <a:off x="4800600" y="6182380"/>
                <a:ext cx="10115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86F84D-B807-40E7-A59C-CF0AC44B0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6182380"/>
                <a:ext cx="1011559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7246DE-9A13-4BC5-94CA-A9825C1115CF}"/>
                  </a:ext>
                </a:extLst>
              </p:cNvPr>
              <p:cNvSpPr txBox="1"/>
              <p:nvPr/>
            </p:nvSpPr>
            <p:spPr>
              <a:xfrm>
                <a:off x="9254" y="4876800"/>
                <a:ext cx="46263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)=2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/2)+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7246DE-9A13-4BC5-94CA-A9825C111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4" y="4876800"/>
                <a:ext cx="4626379" cy="523220"/>
              </a:xfrm>
              <a:prstGeom prst="rect">
                <a:avLst/>
              </a:prstGeom>
              <a:blipFill>
                <a:blip r:embed="rId9"/>
                <a:stretch>
                  <a:fillRect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0F356B-A191-4998-8961-49D810E2E8A8}"/>
                  </a:ext>
                </a:extLst>
              </p:cNvPr>
              <p:cNvSpPr txBox="1"/>
              <p:nvPr/>
            </p:nvSpPr>
            <p:spPr>
              <a:xfrm>
                <a:off x="57237" y="5678269"/>
                <a:ext cx="465151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7030A0"/>
                    </a:solidFill>
                  </a:rPr>
                  <a:t>Case 2 of Master’s Theorem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func>
                            <m:func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0F356B-A191-4998-8961-49D810E2E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7" y="5678269"/>
                <a:ext cx="4651513" cy="954107"/>
              </a:xfrm>
              <a:prstGeom prst="rect">
                <a:avLst/>
              </a:prstGeom>
              <a:blipFill>
                <a:blip r:embed="rId10"/>
                <a:stretch>
                  <a:fillRect t="-5263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8DA0499-A82B-481C-9009-6189554AC76A}"/>
              </a:ext>
            </a:extLst>
          </p:cNvPr>
          <p:cNvSpPr txBox="1"/>
          <p:nvPr/>
        </p:nvSpPr>
        <p:spPr>
          <a:xfrm>
            <a:off x="77115" y="1270576"/>
            <a:ext cx="4534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is the running time?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971E8F61-A073-4B2A-8984-AFC0A8FB67D9}"/>
              </a:ext>
            </a:extLst>
          </p:cNvPr>
          <p:cNvSpPr/>
          <p:nvPr/>
        </p:nvSpPr>
        <p:spPr>
          <a:xfrm>
            <a:off x="4419600" y="2133600"/>
            <a:ext cx="457200" cy="4572000"/>
          </a:xfrm>
          <a:prstGeom prst="leftBrace">
            <a:avLst>
              <a:gd name="adj1" fmla="val 55072"/>
              <a:gd name="adj2" fmla="val 40000"/>
            </a:avLst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5406CD-269B-4AB6-B769-CDFB5723A4BB}"/>
                  </a:ext>
                </a:extLst>
              </p:cNvPr>
              <p:cNvSpPr txBox="1"/>
              <p:nvPr/>
            </p:nvSpPr>
            <p:spPr>
              <a:xfrm>
                <a:off x="2895600" y="3620869"/>
                <a:ext cx="12302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5406CD-269B-4AB6-B769-CDFB5723A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620869"/>
                <a:ext cx="1230209" cy="646331"/>
              </a:xfrm>
              <a:prstGeom prst="rect">
                <a:avLst/>
              </a:prstGeom>
              <a:blipFill>
                <a:blip r:embed="rId11"/>
                <a:stretch>
                  <a:fillRect l="-1031" r="-4124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3A514E-C3B8-4D2E-B361-37A3EB8CB3B4}"/>
                  </a:ext>
                </a:extLst>
              </p:cNvPr>
              <p:cNvSpPr txBox="1"/>
              <p:nvPr/>
            </p:nvSpPr>
            <p:spPr>
              <a:xfrm>
                <a:off x="1130406" y="1756202"/>
                <a:ext cx="250517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3A514E-C3B8-4D2E-B361-37A3EB8CB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06" y="1756202"/>
                <a:ext cx="2505173" cy="707886"/>
              </a:xfrm>
              <a:prstGeom prst="rect">
                <a:avLst/>
              </a:prstGeom>
              <a:blipFill>
                <a:blip r:embed="rId12"/>
                <a:stretch>
                  <a:fillRect l="-505" r="-3030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6A326E-70C1-504B-B339-84982FB33E34}"/>
                  </a:ext>
                </a:extLst>
              </p:cNvPr>
              <p:cNvSpPr txBox="1"/>
              <p:nvPr/>
            </p:nvSpPr>
            <p:spPr>
              <a:xfrm>
                <a:off x="6629400" y="1451312"/>
                <a:ext cx="5181600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Initialization: </a:t>
                </a:r>
                <a:r>
                  <a:rPr lang="en-US" sz="2000" dirty="0"/>
                  <a:t>Sort points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Divide: </a:t>
                </a:r>
                <a:r>
                  <a:rPr lang="en-US" sz="2000" dirty="0"/>
                  <a:t>Partition points into two lists of points based 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-coordinate (split at the median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  <a:p>
                <a:r>
                  <a:rPr lang="en-US" sz="2000" b="1" dirty="0"/>
                  <a:t>Conquer: </a:t>
                </a:r>
                <a:r>
                  <a:rPr lang="en-US" sz="2000" dirty="0"/>
                  <a:t>Recursively compute the closest pair of points in each list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b="1" dirty="0"/>
                  <a:t>Combine: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</a:rPr>
                  <a:t>Merge sorted list of points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-coordinate and construct list of points in the runway (sorted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-coordinate)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Compare each point in runway to 7 or 15 points above it and save the closest pair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Output closest pair among </a:t>
                </a:r>
                <a:r>
                  <a:rPr lang="en-US" sz="2000" dirty="0">
                    <a:solidFill>
                      <a:srgbClr val="0070C0"/>
                    </a:solidFill>
                  </a:rPr>
                  <a:t>left</a:t>
                </a:r>
                <a:r>
                  <a:rPr lang="en-US" sz="2000" dirty="0"/>
                  <a:t>, </a:t>
                </a:r>
                <a:r>
                  <a:rPr lang="en-US" sz="2000" dirty="0">
                    <a:solidFill>
                      <a:srgbClr val="0070C0"/>
                    </a:solidFill>
                  </a:rPr>
                  <a:t>right</a:t>
                </a:r>
                <a:r>
                  <a:rPr lang="en-US" sz="2000" dirty="0"/>
                  <a:t>, and </a:t>
                </a:r>
                <a:r>
                  <a:rPr lang="en-US" sz="2000" dirty="0">
                    <a:solidFill>
                      <a:srgbClr val="FF0000"/>
                    </a:solidFill>
                  </a:rPr>
                  <a:t>runway</a:t>
                </a:r>
                <a:r>
                  <a:rPr lang="en-US" sz="2000" dirty="0"/>
                  <a:t> points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6A326E-70C1-504B-B339-84982FB33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1451312"/>
                <a:ext cx="5181600" cy="5324535"/>
              </a:xfrm>
              <a:prstGeom prst="rect">
                <a:avLst/>
              </a:prstGeom>
              <a:blipFill>
                <a:blip r:embed="rId13"/>
                <a:stretch>
                  <a:fillRect l="-1467" t="-714"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065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2" grpId="0"/>
      <p:bldP spid="13" grpId="0"/>
      <p:bldP spid="6" grpId="0"/>
      <p:bldP spid="14" grpId="0" build="p"/>
      <p:bldP spid="17" grpId="0" animBg="1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Closest Pair of Points: D&amp;C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0" y="1524000"/>
            <a:ext cx="51816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807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6106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931309" y="56093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9677400" y="31586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504039" y="2819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8055077" y="34634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093973" y="4881716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8610600" y="59141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1" y="1610380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1. Divide: </a:t>
            </a:r>
            <a:r>
              <a:rPr lang="en-US" sz="2800" dirty="0"/>
              <a:t>At median x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696200" y="1524000"/>
            <a:ext cx="0" cy="51816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19083" y="2110026"/>
            <a:ext cx="3858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2. Conquer: </a:t>
            </a:r>
            <a:r>
              <a:rPr lang="en-US" sz="2800" dirty="0"/>
              <a:t>If &gt;2 points Recursively find closest pair on left and right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75912" y="3342620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3. Combine: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9800" y="3689461"/>
            <a:ext cx="297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a. </a:t>
            </a:r>
            <a:r>
              <a:rPr lang="en-US" sz="2400" dirty="0"/>
              <a:t>List points in “runway” in order according to y value</a:t>
            </a:r>
          </a:p>
          <a:p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09800" y="4889791"/>
            <a:ext cx="3124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b. </a:t>
            </a:r>
            <a:r>
              <a:rPr lang="en-US" sz="2400" dirty="0"/>
              <a:t>Compare each point to the next 7/15 above it, save best found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71364" y="6008382"/>
            <a:ext cx="3124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c. </a:t>
            </a:r>
            <a:r>
              <a:rPr lang="en-US" sz="2400" dirty="0"/>
              <a:t>Return min from left, right, and </a:t>
            </a:r>
            <a:r>
              <a:rPr lang="en-US" sz="2400" dirty="0">
                <a:solidFill>
                  <a:srgbClr val="0070C0"/>
                </a:solidFill>
              </a:rPr>
              <a:t>3b</a:t>
            </a:r>
          </a:p>
        </p:txBody>
      </p:sp>
      <p:sp>
        <p:nvSpPr>
          <p:cNvPr id="24" name="Oval 23"/>
          <p:cNvSpPr/>
          <p:nvPr/>
        </p:nvSpPr>
        <p:spPr>
          <a:xfrm rot="19684656">
            <a:off x="5889948" y="1546807"/>
            <a:ext cx="919203" cy="190454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15583709">
            <a:off x="8664423" y="2322740"/>
            <a:ext cx="772018" cy="23029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071602" y="2221572"/>
                <a:ext cx="4693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602" y="2221572"/>
                <a:ext cx="469308" cy="523220"/>
              </a:xfrm>
              <a:prstGeom prst="rect">
                <a:avLst/>
              </a:prstGeom>
              <a:blipFill>
                <a:blip r:embed="rId2"/>
                <a:stretch>
                  <a:fillRect l="-5263" r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871246" y="3212584"/>
                <a:ext cx="4693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800" i="1" dirty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246" y="3212584"/>
                <a:ext cx="469308" cy="523220"/>
              </a:xfrm>
              <a:prstGeom prst="rect">
                <a:avLst/>
              </a:prstGeom>
              <a:blipFill>
                <a:blip r:embed="rId3"/>
                <a:stretch>
                  <a:fillRect l="-8108" r="-13514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6730342" y="1515852"/>
            <a:ext cx="1956459" cy="51816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2996484">
            <a:off x="7342543" y="3182153"/>
            <a:ext cx="816574" cy="22564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16455" y="1155477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0. Sort points by x </a:t>
            </a:r>
          </a:p>
        </p:txBody>
      </p:sp>
      <p:sp>
        <p:nvSpPr>
          <p:cNvPr id="29" name="Slide Number Placeholder 2"/>
          <p:cNvSpPr txBox="1">
            <a:spLocks/>
          </p:cNvSpPr>
          <p:nvPr/>
        </p:nvSpPr>
        <p:spPr>
          <a:xfrm>
            <a:off x="0" y="63720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6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/>
      <p:bldP spid="28" grpId="0"/>
      <p:bldP spid="30" grpId="0" animBg="1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Listing points in “Runway”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9874"/>
            <a:ext cx="4876800" cy="200347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Given: y-sorted lists from left and right</a:t>
            </a:r>
          </a:p>
          <a:p>
            <a:r>
              <a:rPr lang="en-US" dirty="0"/>
              <a:t>Return: y-sorted points in “runway” </a:t>
            </a:r>
          </a:p>
          <a:p>
            <a:r>
              <a:rPr lang="en-US" dirty="0"/>
              <a:t>Target run time?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56368" y="2721857"/>
                <a:ext cx="9075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𝑂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368" y="2721857"/>
                <a:ext cx="907556" cy="461665"/>
              </a:xfrm>
              <a:prstGeom prst="rect">
                <a:avLst/>
              </a:prstGeom>
              <a:blipFill>
                <a:blip r:embed="rId2"/>
                <a:stretch>
                  <a:fillRect r="-138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334000" y="1524000"/>
            <a:ext cx="51816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807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6106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931309" y="56093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9677400" y="31586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Oval 9"/>
          <p:cNvSpPr/>
          <p:nvPr/>
        </p:nvSpPr>
        <p:spPr>
          <a:xfrm>
            <a:off x="6504039" y="2819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8055077" y="34634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7093973" y="4881716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3" name="Oval 12"/>
          <p:cNvSpPr/>
          <p:nvPr/>
        </p:nvSpPr>
        <p:spPr>
          <a:xfrm>
            <a:off x="8610600" y="59141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696200" y="1524000"/>
            <a:ext cx="0" cy="51816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730342" y="1515852"/>
            <a:ext cx="1956459" cy="51816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631847" y="4666340"/>
            <a:ext cx="3048000" cy="381000"/>
            <a:chOff x="304800" y="4953000"/>
            <a:chExt cx="3048000" cy="381000"/>
          </a:xfrm>
        </p:grpSpPr>
        <p:sp>
          <p:nvSpPr>
            <p:cNvPr id="21" name="Rectangle 20"/>
            <p:cNvSpPr/>
            <p:nvPr/>
          </p:nvSpPr>
          <p:spPr>
            <a:xfrm>
              <a:off x="3048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858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668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478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288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098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5908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718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828800" y="5723604"/>
            <a:ext cx="381000" cy="3810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218997" y="5723604"/>
            <a:ext cx="381000" cy="3810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590800" y="5723604"/>
            <a:ext cx="381000" cy="3810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971800" y="5723604"/>
            <a:ext cx="381000" cy="3810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352800" y="5723604"/>
            <a:ext cx="381000" cy="3810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00201" y="4267201"/>
            <a:ext cx="2689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Merged, sorted by 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47801" y="5257801"/>
            <a:ext cx="3277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Runway, still sorted by y!</a:t>
            </a:r>
          </a:p>
        </p:txBody>
      </p:sp>
      <p:sp>
        <p:nvSpPr>
          <p:cNvPr id="37" name="Slide Number Placeholder 2"/>
          <p:cNvSpPr txBox="1">
            <a:spLocks/>
          </p:cNvSpPr>
          <p:nvPr/>
        </p:nvSpPr>
        <p:spPr>
          <a:xfrm>
            <a:off x="228600" y="63720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/>
              <a:pPr/>
              <a:t>33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1676400" y="3615812"/>
            <a:ext cx="3505200" cy="381000"/>
            <a:chOff x="0" y="4953000"/>
            <a:chExt cx="3505200" cy="381000"/>
          </a:xfrm>
        </p:grpSpPr>
        <p:sp>
          <p:nvSpPr>
            <p:cNvPr id="39" name="Rectangle 38"/>
            <p:cNvSpPr/>
            <p:nvPr/>
          </p:nvSpPr>
          <p:spPr>
            <a:xfrm>
              <a:off x="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10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20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430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9812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3622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7432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124200" y="4953000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447801" y="3257490"/>
            <a:ext cx="1856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Left, sorted by 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52801" y="3257490"/>
            <a:ext cx="19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Right, sorted by y</a:t>
            </a:r>
          </a:p>
        </p:txBody>
      </p:sp>
    </p:spTree>
    <p:extLst>
      <p:ext uri="{BB962C8B-B14F-4D97-AF65-F5344CB8AC3E}">
        <p14:creationId xmlns:p14="http://schemas.microsoft.com/office/powerpoint/2010/main" val="14961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47" grpId="0"/>
      <p:bldP spid="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34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4001" y="1610380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1. Divide: </a:t>
            </a:r>
            <a:r>
              <a:rPr lang="en-US" sz="2800" dirty="0"/>
              <a:t>At median 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19083" y="2110025"/>
            <a:ext cx="38580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2. Conquer: </a:t>
            </a:r>
            <a:r>
              <a:rPr lang="en-US" sz="2800" dirty="0"/>
              <a:t>If &gt;2 points, Recursively find closest pair on left and right</a:t>
            </a:r>
          </a:p>
          <a:p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1516455" y="1155477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0. Sort points by x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75912" y="3342620"/>
            <a:ext cx="385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3. Combine: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3689462"/>
            <a:ext cx="3837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a. </a:t>
            </a:r>
            <a:r>
              <a:rPr lang="en-US" sz="2400" dirty="0"/>
              <a:t>Merge points to sort by 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5000" y="4267201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b. </a:t>
            </a:r>
            <a:r>
              <a:rPr lang="en-US" sz="2400" dirty="0"/>
              <a:t>Compare each runway point to the next 7/15 runway points, save closest pair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66564" y="5562601"/>
            <a:ext cx="36683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c. </a:t>
            </a:r>
            <a:r>
              <a:rPr lang="en-US" sz="2400" dirty="0"/>
              <a:t>Return y-sorted points and min from left, right, and </a:t>
            </a:r>
            <a:r>
              <a:rPr lang="en-US" sz="2400" dirty="0">
                <a:solidFill>
                  <a:srgbClr val="0070C0"/>
                </a:solidFill>
              </a:rPr>
              <a:t>3b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86400" y="1232422"/>
                <a:ext cx="15753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rgbClr val="FF33CC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𝑛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log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func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32422"/>
                <a:ext cx="1575368" cy="461665"/>
              </a:xfrm>
              <a:prstGeom prst="rect">
                <a:avLst/>
              </a:prstGeom>
              <a:blipFill>
                <a:blip r:embed="rId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499539" y="1687325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rgbClr val="FF33CC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(1)</m:t>
                      </m:r>
                    </m:oMath>
                  </m:oMathPara>
                </a14:m>
                <a:endParaRPr lang="en-US" sz="240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539" y="1687325"/>
                <a:ext cx="880369" cy="461665"/>
              </a:xfrm>
              <a:prstGeom prst="rect">
                <a:avLst/>
              </a:prstGeom>
              <a:blipFill>
                <a:blip r:embed="rId3"/>
                <a:stretch>
                  <a:fillRect r="-1429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651937" y="2403543"/>
                <a:ext cx="1147622" cy="72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FF33CC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FF33CC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937" y="2403543"/>
                <a:ext cx="1147622" cy="722442"/>
              </a:xfrm>
              <a:prstGeom prst="rect">
                <a:avLst/>
              </a:prstGeom>
              <a:blipFill>
                <a:blip r:embed="rId4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651938" y="3733801"/>
                <a:ext cx="8920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rgbClr val="FF33CC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938" y="3733801"/>
                <a:ext cx="892039" cy="461665"/>
              </a:xfrm>
              <a:prstGeom prst="rect">
                <a:avLst/>
              </a:prstGeom>
              <a:blipFill>
                <a:blip r:embed="rId5"/>
                <a:stretch>
                  <a:fillRect r="-1408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742464" y="4572001"/>
                <a:ext cx="8920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rgbClr val="FF33CC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464" y="4572001"/>
                <a:ext cx="892039" cy="461665"/>
              </a:xfrm>
              <a:prstGeom prst="rect">
                <a:avLst/>
              </a:prstGeom>
              <a:blipFill>
                <a:blip r:embed="rId6"/>
                <a:stretch>
                  <a:fillRect r="-1408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742464" y="576902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rgbClr val="FF33CC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(1)</m:t>
                      </m:r>
                    </m:oMath>
                  </m:oMathPara>
                </a14:m>
                <a:endParaRPr lang="en-US" sz="240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464" y="5769024"/>
                <a:ext cx="880369" cy="461665"/>
              </a:xfrm>
              <a:prstGeom prst="rect">
                <a:avLst/>
              </a:prstGeom>
              <a:blipFill>
                <a:blip r:embed="rId7"/>
                <a:stretch>
                  <a:fillRect r="-142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/>
          <p:cNvSpPr/>
          <p:nvPr/>
        </p:nvSpPr>
        <p:spPr>
          <a:xfrm>
            <a:off x="6887934" y="1678698"/>
            <a:ext cx="427267" cy="5103103"/>
          </a:xfrm>
          <a:prstGeom prst="rightBrac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339090" y="3776343"/>
                <a:ext cx="3178819" cy="72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=2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FF33CC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FF33CC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FF33CC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90" y="3776343"/>
                <a:ext cx="3178819" cy="722442"/>
              </a:xfrm>
              <a:prstGeom prst="rect">
                <a:avLst/>
              </a:prstGeom>
              <a:blipFill>
                <a:blip r:embed="rId8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339089" y="4582847"/>
                <a:ext cx="26020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FF33CC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𝑛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log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func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89" y="4582847"/>
                <a:ext cx="2602058" cy="461665"/>
              </a:xfrm>
              <a:prstGeom prst="rect">
                <a:avLst/>
              </a:prstGeom>
              <a:blipFill>
                <a:blip r:embed="rId9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9575456" y="4303350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Case 2!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2D583-1F6D-BA4E-9516-A5F2CF493D2B}"/>
              </a:ext>
            </a:extLst>
          </p:cNvPr>
          <p:cNvSpPr txBox="1"/>
          <p:nvPr/>
        </p:nvSpPr>
        <p:spPr>
          <a:xfrm>
            <a:off x="6915906" y="1299614"/>
            <a:ext cx="2879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One-time setup cost!</a:t>
            </a:r>
          </a:p>
        </p:txBody>
      </p:sp>
    </p:spTree>
    <p:extLst>
      <p:ext uri="{BB962C8B-B14F-4D97-AF65-F5344CB8AC3E}">
        <p14:creationId xmlns:p14="http://schemas.microsoft.com/office/powerpoint/2010/main" val="53603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3" grpId="0"/>
      <p:bldP spid="34" grpId="0"/>
      <p:bldP spid="35" grpId="0"/>
      <p:bldP spid="36" grpId="0"/>
      <p:bldP spid="8" grpId="0" animBg="1"/>
      <p:bldP spid="37" grpId="0"/>
      <p:bldP spid="38" grpId="0"/>
      <p:bldP spid="24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01E5-220B-E14E-BE52-8B62B0FF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5C77B-B87F-9A44-823F-C2A16924F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49E4D-D2F2-BB46-A33A-D782C848C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49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43262" y="1447801"/>
                <a:ext cx="5098254" cy="1394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9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>
                          <a:latin typeface="Cambria Math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10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12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14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16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18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262" y="1447801"/>
                <a:ext cx="5098254" cy="1394613"/>
              </a:xfrm>
              <a:prstGeom prst="rect">
                <a:avLst/>
              </a:prstGeom>
              <a:blipFill>
                <a:blip r:embed="rId2"/>
                <a:stretch>
                  <a:fillRect b="-4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3810000" y="1447800"/>
            <a:ext cx="16764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Rectangle 6"/>
          <p:cNvSpPr/>
          <p:nvPr/>
        </p:nvSpPr>
        <p:spPr>
          <a:xfrm>
            <a:off x="6096000" y="1371601"/>
            <a:ext cx="517742" cy="1557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229063" y="4691052"/>
                <a:ext cx="3894591" cy="1394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/>
                                  </a:rPr>
                                  <m:t>6</m:t>
                                </m:r>
                                <m:r>
                                  <a:rPr lang="en-US" sz="3200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72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84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132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162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192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204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252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300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063" y="4691052"/>
                <a:ext cx="3894591" cy="1394613"/>
              </a:xfrm>
              <a:prstGeom prst="rect">
                <a:avLst/>
              </a:prstGeom>
              <a:blipFill>
                <a:blip r:embed="rId3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010400" y="1371601"/>
            <a:ext cx="517742" cy="1557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Rectangle 9"/>
          <p:cNvSpPr/>
          <p:nvPr/>
        </p:nvSpPr>
        <p:spPr>
          <a:xfrm>
            <a:off x="7848600" y="1371601"/>
            <a:ext cx="517742" cy="15573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43062" y="3048001"/>
                <a:ext cx="8191538" cy="14014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sz="3200" i="1">
                                    <a:latin typeface="Cambria Math"/>
                                  </a:rPr>
                                  <m:t>+16+42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4+20+48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6+24+54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⋅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⋅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⋅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⋅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⋅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/>
                                  </a:rPr>
                                  <m:t>⋅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062" y="3048001"/>
                <a:ext cx="8191538" cy="1401409"/>
              </a:xfrm>
              <a:prstGeom prst="rect">
                <a:avLst/>
              </a:prstGeom>
              <a:blipFill>
                <a:blip r:embed="rId4"/>
                <a:stretch>
                  <a:fillRect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209801" y="6120826"/>
            <a:ext cx="1888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Run time?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097884" y="6141847"/>
                <a:ext cx="13376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𝑂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7884" y="6141847"/>
                <a:ext cx="1337610" cy="584775"/>
              </a:xfrm>
              <a:prstGeom prst="rect">
                <a:avLst/>
              </a:prstGeom>
              <a:blipFill>
                <a:blip r:embed="rId5"/>
                <a:stretch>
                  <a:fillRect r="-3774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213530" y="1852719"/>
                <a:ext cx="5202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530" y="1852719"/>
                <a:ext cx="52027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43401" y="939226"/>
                <a:ext cx="5202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1" y="939226"/>
                <a:ext cx="52027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166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D&amp;C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65732" y="1447801"/>
                <a:ext cx="59531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Multiply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𝑛</m:t>
                    </m:r>
                    <m:r>
                      <a:rPr lang="en-US" sz="3200" i="1">
                        <a:latin typeface="Cambria Math"/>
                      </a:rPr>
                      <m:t>×</m:t>
                    </m:r>
                    <m:r>
                      <a:rPr lang="en-US" sz="3200" i="1">
                        <a:latin typeface="Cambria Math"/>
                      </a:rPr>
                      <m:t>𝑛</m:t>
                    </m:r>
                  </m:oMath>
                </a14:m>
                <a:r>
                  <a:rPr lang="en-US" sz="3200" dirty="0"/>
                  <a:t> matrices (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𝐴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𝐵</m:t>
                    </m:r>
                  </m:oMath>
                </a14:m>
                <a:r>
                  <a:rPr lang="en-US" sz="3200" dirty="0"/>
                  <a:t>)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732" y="1447801"/>
                <a:ext cx="5953105" cy="584775"/>
              </a:xfrm>
              <a:prstGeom prst="rect">
                <a:avLst/>
              </a:prstGeom>
              <a:blipFill>
                <a:blip r:embed="rId2"/>
                <a:stretch>
                  <a:fillRect l="-2559" t="-10638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76401" y="2590800"/>
                <a:ext cx="3849835" cy="1452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𝐴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6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7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8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9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16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1" y="2590800"/>
                <a:ext cx="3849835" cy="1452962"/>
              </a:xfrm>
              <a:prstGeom prst="rect">
                <a:avLst/>
              </a:prstGeom>
              <a:blipFill>
                <a:blip r:embed="rId3"/>
                <a:stretch>
                  <a:fillRect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943601" y="2590800"/>
                <a:ext cx="3796873" cy="1551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𝐵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6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7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8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9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16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1" y="2590800"/>
                <a:ext cx="3796873" cy="1551771"/>
              </a:xfrm>
              <a:prstGeom prst="rect">
                <a:avLst/>
              </a:prstGeom>
              <a:blipFill>
                <a:blip r:embed="rId4"/>
                <a:stretch>
                  <a:fillRect b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3810000" y="2362200"/>
            <a:ext cx="0" cy="1828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490768" y="3325164"/>
            <a:ext cx="28432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024833" y="2403720"/>
            <a:ext cx="0" cy="1828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705601" y="3366684"/>
            <a:ext cx="28432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47497" y="1816637"/>
            <a:ext cx="134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Divide:</a:t>
            </a:r>
          </a:p>
        </p:txBody>
      </p:sp>
    </p:spTree>
    <p:extLst>
      <p:ext uri="{BB962C8B-B14F-4D97-AF65-F5344CB8AC3E}">
        <p14:creationId xmlns:p14="http://schemas.microsoft.com/office/powerpoint/2010/main" val="57740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D&amp;C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65732" y="1447801"/>
                <a:ext cx="59531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Multiply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𝑛</m:t>
                    </m:r>
                    <m:r>
                      <a:rPr lang="en-US" sz="3200" i="1">
                        <a:latin typeface="Cambria Math"/>
                      </a:rPr>
                      <m:t>×</m:t>
                    </m:r>
                    <m:r>
                      <a:rPr lang="en-US" sz="3200" i="1">
                        <a:latin typeface="Cambria Math"/>
                      </a:rPr>
                      <m:t>𝑛</m:t>
                    </m:r>
                  </m:oMath>
                </a14:m>
                <a:r>
                  <a:rPr lang="en-US" sz="3200" dirty="0"/>
                  <a:t> matrices (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𝐴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𝐵</m:t>
                    </m:r>
                  </m:oMath>
                </a14:m>
                <a:r>
                  <a:rPr lang="en-US" sz="3200" dirty="0"/>
                  <a:t>)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732" y="1447801"/>
                <a:ext cx="5953105" cy="584775"/>
              </a:xfrm>
              <a:prstGeom prst="rect">
                <a:avLst/>
              </a:prstGeom>
              <a:blipFill>
                <a:blip r:embed="rId2"/>
                <a:stretch>
                  <a:fillRect l="-2559" t="-10638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76401" y="2590800"/>
                <a:ext cx="3849835" cy="1452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𝐴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6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7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8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9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16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1" y="2590800"/>
                <a:ext cx="3849835" cy="1452962"/>
              </a:xfrm>
              <a:prstGeom prst="rect">
                <a:avLst/>
              </a:prstGeom>
              <a:blipFill>
                <a:blip r:embed="rId3"/>
                <a:stretch>
                  <a:fillRect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2490767" y="2590800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767" y="2590800"/>
                <a:ext cx="1266866" cy="6858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3990934" y="2590800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934" y="2590800"/>
                <a:ext cx="1266866" cy="6858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2514877" y="3357962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877" y="3357962"/>
                <a:ext cx="1266866" cy="6858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3990934" y="3357962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934" y="3357962"/>
                <a:ext cx="1266866" cy="68580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470494" y="4648200"/>
                <a:ext cx="6444906" cy="836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𝐴𝐵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,1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494" y="4648200"/>
                <a:ext cx="6444906" cy="836832"/>
              </a:xfrm>
              <a:prstGeom prst="rect">
                <a:avLst/>
              </a:prstGeom>
              <a:blipFill>
                <a:blip r:embed="rId8"/>
                <a:stretch>
                  <a:fillRect t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943601" y="2590801"/>
                <a:ext cx="3796873" cy="1551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𝐵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6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7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8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9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16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1" y="2590801"/>
                <a:ext cx="3796873" cy="1551771"/>
              </a:xfrm>
              <a:prstGeom prst="rect">
                <a:avLst/>
              </a:prstGeom>
              <a:blipFill>
                <a:blip r:embed="rId9"/>
                <a:stretch>
                  <a:fillRect b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757967" y="2660290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67" y="2660290"/>
                <a:ext cx="1266866" cy="68580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8181934" y="2660290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34" y="2660290"/>
                <a:ext cx="1266866" cy="68580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6782077" y="3427452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077" y="3427452"/>
                <a:ext cx="1266866" cy="68580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8181934" y="3427452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34" y="3427452"/>
                <a:ext cx="1266866" cy="6858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1684284" y="5943601"/>
            <a:ext cx="1888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Run time?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826341" y="5638801"/>
                <a:ext cx="4461350" cy="1029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latin typeface="Cambria Math"/>
                        </a:rPr>
                        <m:t>=8</m:t>
                      </m:r>
                      <m:r>
                        <a:rPr lang="en-US" sz="3200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200" i="1">
                          <a:latin typeface="Cambria Math"/>
                        </a:rPr>
                        <m:t>+4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latin typeface="Cambria Math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341" y="5638801"/>
                <a:ext cx="4461350" cy="1029769"/>
              </a:xfrm>
              <a:prstGeom prst="rect">
                <a:avLst/>
              </a:prstGeom>
              <a:blipFill>
                <a:blip r:embed="rId14"/>
                <a:stretch>
                  <a:fillRect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382000" y="5758935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Cost of additions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6934200" y="5638801"/>
            <a:ext cx="1247734" cy="1029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04308" y="4115646"/>
            <a:ext cx="179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Combine:</a:t>
            </a:r>
          </a:p>
        </p:txBody>
      </p:sp>
    </p:spTree>
    <p:extLst>
      <p:ext uri="{BB962C8B-B14F-4D97-AF65-F5344CB8AC3E}">
        <p14:creationId xmlns:p14="http://schemas.microsoft.com/office/powerpoint/2010/main" val="33605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6" grpId="0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D&amp;C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715329" y="1295401"/>
                <a:ext cx="4461350" cy="1029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latin typeface="Cambria Math"/>
                        </a:rPr>
                        <m:t>=8</m:t>
                      </m:r>
                      <m:r>
                        <a:rPr lang="en-US" sz="3200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200" i="1">
                          <a:latin typeface="Cambria Math"/>
                        </a:rPr>
                        <m:t>+4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latin typeface="Cambria Math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32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329" y="1295401"/>
                <a:ext cx="4461350" cy="1029769"/>
              </a:xfrm>
              <a:prstGeom prst="rect">
                <a:avLst/>
              </a:prstGeom>
              <a:blipFill>
                <a:blip r:embed="rId2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15330" y="2325170"/>
                <a:ext cx="4370427" cy="932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latin typeface="Cambria Math"/>
                        </a:rPr>
                        <m:t>=8</m:t>
                      </m:r>
                      <m:r>
                        <a:rPr lang="en-US" sz="3200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2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330" y="2325170"/>
                <a:ext cx="4370427" cy="932563"/>
              </a:xfrm>
              <a:prstGeom prst="rect">
                <a:avLst/>
              </a:prstGeom>
              <a:blipFill>
                <a:blip r:embed="rId3"/>
                <a:stretch>
                  <a:fillRect r="-58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818119" y="3581401"/>
                <a:ext cx="43658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𝑎</m:t>
                      </m:r>
                      <m:r>
                        <a:rPr lang="en-US" sz="3200" i="1">
                          <a:latin typeface="Cambria Math"/>
                        </a:rPr>
                        <m:t>=8, </m:t>
                      </m:r>
                      <m:r>
                        <a:rPr lang="en-US" sz="3200" i="1">
                          <a:latin typeface="Cambria Math"/>
                        </a:rPr>
                        <m:t>𝑏</m:t>
                      </m:r>
                      <m:r>
                        <a:rPr lang="en-US" sz="3200" i="1">
                          <a:latin typeface="Cambria Math"/>
                        </a:rPr>
                        <m:t>=2, </m:t>
                      </m:r>
                      <m:r>
                        <a:rPr lang="en-US" sz="3200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119" y="3581401"/>
                <a:ext cx="4365811" cy="584775"/>
              </a:xfrm>
              <a:prstGeom prst="rect">
                <a:avLst/>
              </a:prstGeom>
              <a:blipFill>
                <a:blip r:embed="rId4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005690" y="4419601"/>
                <a:ext cx="4014111" cy="60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func>
                            <m:func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𝑏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𝑎</m:t>
                              </m:r>
                            </m:e>
                          </m:func>
                        </m:sup>
                      </m:sSup>
                      <m:r>
                        <a:rPr lang="en-US" sz="32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func>
                            <m:func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8</m:t>
                              </m:r>
                            </m:e>
                          </m:func>
                        </m:sup>
                      </m:sSup>
                      <m:r>
                        <a:rPr lang="en-US" sz="32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690" y="4419601"/>
                <a:ext cx="4014111" cy="6067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6138041" y="3965232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Case 1!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982041" y="5181601"/>
                <a:ext cx="27832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FF0000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041" y="5181601"/>
                <a:ext cx="2783262" cy="584775"/>
              </a:xfrm>
              <a:prstGeom prst="rect">
                <a:avLst/>
              </a:prstGeom>
              <a:blipFill>
                <a:blip r:embed="rId6"/>
                <a:stretch>
                  <a:fillRect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4778336" y="5607337"/>
            <a:ext cx="3334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We can do better…</a:t>
            </a:r>
          </a:p>
        </p:txBody>
      </p:sp>
    </p:spTree>
    <p:extLst>
      <p:ext uri="{BB962C8B-B14F-4D97-AF65-F5344CB8AC3E}">
        <p14:creationId xmlns:p14="http://schemas.microsoft.com/office/powerpoint/2010/main" val="32265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9E8ED-C7DC-1440-BEF2-4BBFB431C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FE669-34C1-C343-BD7A-EEBA264A9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slide set:</a:t>
            </a:r>
          </a:p>
          <a:p>
            <a:pPr lvl="1"/>
            <a:r>
              <a:rPr lang="en-US" dirty="0"/>
              <a:t>Closest-pair of points, Strassen’s Matrix Multiplication</a:t>
            </a:r>
          </a:p>
          <a:p>
            <a:r>
              <a:rPr lang="en-US" dirty="0"/>
              <a:t>Homework questions, updates</a:t>
            </a:r>
          </a:p>
          <a:p>
            <a:endParaRPr lang="en-US" dirty="0"/>
          </a:p>
          <a:p>
            <a:r>
              <a:rPr lang="en-US" dirty="0"/>
              <a:t>Other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8D606-78C6-6242-B7A6-32C2E7FD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82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D&amp;C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65732" y="1447801"/>
                <a:ext cx="59531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Multiply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𝑛</m:t>
                    </m:r>
                    <m:r>
                      <a:rPr lang="en-US" sz="3200" i="1">
                        <a:latin typeface="Cambria Math"/>
                      </a:rPr>
                      <m:t>×</m:t>
                    </m:r>
                    <m:r>
                      <a:rPr lang="en-US" sz="3200" i="1">
                        <a:latin typeface="Cambria Math"/>
                      </a:rPr>
                      <m:t>𝑛</m:t>
                    </m:r>
                  </m:oMath>
                </a14:m>
                <a:r>
                  <a:rPr lang="en-US" sz="3200" dirty="0"/>
                  <a:t> matrices (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𝐴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𝐵</m:t>
                    </m:r>
                  </m:oMath>
                </a14:m>
                <a:r>
                  <a:rPr lang="en-US" sz="3200" dirty="0"/>
                  <a:t>)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732" y="1447801"/>
                <a:ext cx="5953105" cy="584775"/>
              </a:xfrm>
              <a:prstGeom prst="rect">
                <a:avLst/>
              </a:prstGeom>
              <a:blipFill>
                <a:blip r:embed="rId2"/>
                <a:stretch>
                  <a:fillRect l="-2559" t="-10638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76401" y="2590800"/>
                <a:ext cx="3849835" cy="1452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𝐴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6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7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8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9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16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1" y="2590800"/>
                <a:ext cx="3849835" cy="1452962"/>
              </a:xfrm>
              <a:prstGeom prst="rect">
                <a:avLst/>
              </a:prstGeom>
              <a:blipFill>
                <a:blip r:embed="rId3"/>
                <a:stretch>
                  <a:fillRect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2490767" y="2590800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767" y="2590800"/>
                <a:ext cx="1266866" cy="6858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3990934" y="2590800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934" y="2590800"/>
                <a:ext cx="1266866" cy="6858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2514877" y="3357962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877" y="3357962"/>
                <a:ext cx="1266866" cy="6858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3990934" y="3357962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934" y="3357962"/>
                <a:ext cx="1266866" cy="68580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470494" y="4648200"/>
                <a:ext cx="6444906" cy="836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𝐴𝐵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,1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494" y="4648200"/>
                <a:ext cx="6444906" cy="836832"/>
              </a:xfrm>
              <a:prstGeom prst="rect">
                <a:avLst/>
              </a:prstGeom>
              <a:blipFill>
                <a:blip r:embed="rId8"/>
                <a:stretch>
                  <a:fillRect t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943601" y="2590801"/>
                <a:ext cx="3796873" cy="1551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𝐵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6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7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8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9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16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1" y="2590801"/>
                <a:ext cx="3796873" cy="1551771"/>
              </a:xfrm>
              <a:prstGeom prst="rect">
                <a:avLst/>
              </a:prstGeom>
              <a:blipFill>
                <a:blip r:embed="rId9"/>
                <a:stretch>
                  <a:fillRect b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757967" y="2660290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67" y="2660290"/>
                <a:ext cx="1266866" cy="68580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8181934" y="2660290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34" y="2660290"/>
                <a:ext cx="1266866" cy="68580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6782077" y="3427452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077" y="3427452"/>
                <a:ext cx="1266866" cy="68580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8181934" y="3427452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34" y="3427452"/>
                <a:ext cx="1266866" cy="6858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352800" y="4343400"/>
            <a:ext cx="5562600" cy="12954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99001" y="5867401"/>
            <a:ext cx="7464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Idea: Use a Karatsuba-like technique on this</a:t>
            </a:r>
          </a:p>
        </p:txBody>
      </p:sp>
    </p:spTree>
    <p:extLst>
      <p:ext uri="{BB962C8B-B14F-4D97-AF65-F5344CB8AC3E}">
        <p14:creationId xmlns:p14="http://schemas.microsoft.com/office/powerpoint/2010/main" val="49713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Strassen’s Algorithm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65732" y="1066801"/>
                <a:ext cx="59531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Multiply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𝑛</m:t>
                    </m:r>
                    <m:r>
                      <a:rPr lang="en-US" sz="3200" i="1">
                        <a:latin typeface="Cambria Math"/>
                      </a:rPr>
                      <m:t>×</m:t>
                    </m:r>
                    <m:r>
                      <a:rPr lang="en-US" sz="3200" i="1">
                        <a:latin typeface="Cambria Math"/>
                      </a:rPr>
                      <m:t>𝑛</m:t>
                    </m:r>
                  </m:oMath>
                </a14:m>
                <a:r>
                  <a:rPr lang="en-US" sz="3200" dirty="0"/>
                  <a:t> matrices (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𝐴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𝐵</m:t>
                    </m:r>
                  </m:oMath>
                </a14:m>
                <a:r>
                  <a:rPr lang="en-US" sz="3200" dirty="0"/>
                  <a:t>)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732" y="1066801"/>
                <a:ext cx="5953105" cy="584775"/>
              </a:xfrm>
              <a:prstGeom prst="rect">
                <a:avLst/>
              </a:prstGeom>
              <a:blipFill>
                <a:blip r:embed="rId2"/>
                <a:stretch>
                  <a:fillRect l="-2559" t="-15217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676401" y="1600200"/>
                <a:ext cx="3849835" cy="1452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𝐴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6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7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8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9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16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1" y="1600200"/>
                <a:ext cx="3849835" cy="1452962"/>
              </a:xfrm>
              <a:prstGeom prst="rect">
                <a:avLst/>
              </a:prstGeom>
              <a:blipFill>
                <a:blip r:embed="rId3"/>
                <a:stretch>
                  <a:fillRect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2490767" y="1600200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767" y="1600200"/>
                <a:ext cx="1266866" cy="6858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3990934" y="1600200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934" y="1600200"/>
                <a:ext cx="1266866" cy="6858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2514877" y="2367362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877" y="2367362"/>
                <a:ext cx="1266866" cy="6858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3990934" y="2367362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934" y="2367362"/>
                <a:ext cx="1266866" cy="68580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943601" y="1600201"/>
                <a:ext cx="3796873" cy="1551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𝐵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6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7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8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9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15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16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1" y="1600201"/>
                <a:ext cx="3796873" cy="1551771"/>
              </a:xfrm>
              <a:prstGeom prst="rect">
                <a:avLst/>
              </a:prstGeom>
              <a:blipFill>
                <a:blip r:embed="rId8"/>
                <a:stretch>
                  <a:fillRect b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757967" y="1669690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67" y="1669690"/>
                <a:ext cx="1266866" cy="68580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8181934" y="1669690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34" y="1669690"/>
                <a:ext cx="1266866" cy="68580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6782077" y="2436852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077" y="2436852"/>
                <a:ext cx="1266866" cy="68580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8181934" y="2436852"/>
                <a:ext cx="1266866" cy="68580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34" y="2436852"/>
                <a:ext cx="1266866" cy="68580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676400" y="3165110"/>
            <a:ext cx="1821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Calculate: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66800" y="3733800"/>
                <a:ext cx="3605089" cy="439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1,1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2,2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1,1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2,2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733800"/>
                <a:ext cx="3605089" cy="439736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066800" y="4116219"/>
                <a:ext cx="2674899" cy="439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2,1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2,2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116219"/>
                <a:ext cx="2674899" cy="439736"/>
              </a:xfrm>
              <a:prstGeom prst="rect">
                <a:avLst/>
              </a:prstGeom>
              <a:blipFill>
                <a:blip r:embed="rId14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66800" y="4498638"/>
                <a:ext cx="2701317" cy="413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1,1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 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2,2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498638"/>
                <a:ext cx="2701317" cy="413511"/>
              </a:xfrm>
              <a:prstGeom prst="rect">
                <a:avLst/>
              </a:prstGeom>
              <a:blipFill>
                <a:blip r:embed="rId15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66800" y="4854832"/>
                <a:ext cx="2651174" cy="413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2,2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2,1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1,1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854832"/>
                <a:ext cx="2651174" cy="413511"/>
              </a:xfrm>
              <a:prstGeom prst="rect">
                <a:avLst/>
              </a:prstGeom>
              <a:blipFill>
                <a:blip r:embed="rId1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066800" y="5593445"/>
                <a:ext cx="3605089" cy="439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6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2,1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1,1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1,1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593445"/>
                <a:ext cx="3605089" cy="439736"/>
              </a:xfrm>
              <a:prstGeom prst="rect">
                <a:avLst/>
              </a:prstGeom>
              <a:blipFill>
                <a:blip r:embed="rId1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066800" y="5211026"/>
                <a:ext cx="2668936" cy="439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5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1,1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1,2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211026"/>
                <a:ext cx="2668936" cy="439736"/>
              </a:xfrm>
              <a:prstGeom prst="rect">
                <a:avLst/>
              </a:prstGeom>
              <a:blipFill>
                <a:blip r:embed="rId18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66800" y="5975866"/>
                <a:ext cx="3617016" cy="439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7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1,2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2,2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2,1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2,2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975866"/>
                <a:ext cx="3617016" cy="439736"/>
              </a:xfrm>
              <a:prstGeom prst="rect">
                <a:avLst/>
              </a:prstGeom>
              <a:blipFill>
                <a:blip r:embed="rId19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105400" y="4725768"/>
                <a:ext cx="5653150" cy="836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,1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1,2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4725768"/>
                <a:ext cx="5653150" cy="836832"/>
              </a:xfrm>
              <a:prstGeom prst="rect">
                <a:avLst/>
              </a:prstGeom>
              <a:blipFill>
                <a:blip r:embed="rId20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029201" y="3735169"/>
                <a:ext cx="5774081" cy="780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7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5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6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1" y="3735169"/>
                <a:ext cx="5774081" cy="780919"/>
              </a:xfrm>
              <a:prstGeom prst="rect">
                <a:avLst/>
              </a:prstGeom>
              <a:blipFill>
                <a:blip r:embed="rId21"/>
                <a:stretch>
                  <a:fillRect t="-3175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>
            <a:off x="4953000" y="3457496"/>
            <a:ext cx="0" cy="31867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326118" y="3165109"/>
                <a:ext cx="164480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Find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𝐴𝐵</m:t>
                    </m:r>
                  </m:oMath>
                </a14:m>
                <a:r>
                  <a:rPr lang="en-US" sz="3200" dirty="0">
                    <a:solidFill>
                      <a:srgbClr val="0070C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118" y="3165109"/>
                <a:ext cx="1644809" cy="584775"/>
              </a:xfrm>
              <a:prstGeom prst="rect">
                <a:avLst/>
              </a:prstGeom>
              <a:blipFill>
                <a:blip r:embed="rId22"/>
                <a:stretch>
                  <a:fillRect l="-8397" t="-12766" r="-7634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5182395" y="5638802"/>
            <a:ext cx="238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Number </a:t>
            </a:r>
            <a:r>
              <a:rPr lang="en-US" sz="2400" dirty="0" err="1">
                <a:solidFill>
                  <a:srgbClr val="FF0000"/>
                </a:solidFill>
              </a:rPr>
              <a:t>Mults</a:t>
            </a:r>
            <a:r>
              <a:rPr lang="en-US" sz="2400" dirty="0">
                <a:solidFill>
                  <a:srgbClr val="FF0000"/>
                </a:solidFill>
              </a:rPr>
              <a:t>.: 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31975" y="5638801"/>
            <a:ext cx="2443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Number Adds.: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058220" y="5943600"/>
                <a:ext cx="3085780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/>
                        </a:rPr>
                        <m:t>=7</m:t>
                      </m:r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220" y="5943600"/>
                <a:ext cx="3085780" cy="783804"/>
              </a:xfrm>
              <a:prstGeom prst="rect">
                <a:avLst/>
              </a:prstGeom>
              <a:blipFill>
                <a:blip r:embed="rId23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2" descr="Strassen Knuth Prize lecture.jpg">
            <a:extLst>
              <a:ext uri="{FF2B5EF4-FFF2-40B4-BE49-F238E27FC236}">
                <a16:creationId xmlns:a16="http://schemas.microsoft.com/office/drawing/2014/main" id="{2DAD5121-C22D-7A4E-BC58-92EB18B05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6" t="5138" r="18107" b="60837"/>
          <a:stretch/>
        </p:blipFill>
        <p:spPr bwMode="auto">
          <a:xfrm>
            <a:off x="9914925" y="-50360"/>
            <a:ext cx="2353276" cy="24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Strassen’s Algorithm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715329" y="1295401"/>
                <a:ext cx="4058932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latin typeface="Cambria Math"/>
                        </a:rPr>
                        <m:t>=7</m:t>
                      </m:r>
                      <m:r>
                        <a:rPr lang="en-US" sz="3200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2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329" y="1295401"/>
                <a:ext cx="4058932" cy="1014317"/>
              </a:xfrm>
              <a:prstGeom prst="rect">
                <a:avLst/>
              </a:prstGeom>
              <a:blipFill>
                <a:blip r:embed="rId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818118" y="2643284"/>
                <a:ext cx="4661854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𝑎</m:t>
                      </m:r>
                      <m:r>
                        <a:rPr lang="en-US" sz="3200" i="1">
                          <a:latin typeface="Cambria Math"/>
                        </a:rPr>
                        <m:t>=7, </m:t>
                      </m:r>
                      <m:r>
                        <a:rPr lang="en-US" sz="3200" i="1">
                          <a:latin typeface="Cambria Math"/>
                        </a:rPr>
                        <m:t>𝑏</m:t>
                      </m:r>
                      <m:r>
                        <a:rPr lang="en-US" sz="3200" i="1">
                          <a:latin typeface="Cambria Math"/>
                        </a:rPr>
                        <m:t>=2, </m:t>
                      </m:r>
                      <m:r>
                        <a:rPr lang="en-US" sz="3200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118" y="2643284"/>
                <a:ext cx="4661854" cy="1014317"/>
              </a:xfrm>
              <a:prstGeom prst="rect">
                <a:avLst/>
              </a:prstGeom>
              <a:blipFill>
                <a:blip r:embed="rId3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005689" y="3810001"/>
                <a:ext cx="4589590" cy="60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func>
                            <m:func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𝑏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𝑎</m:t>
                              </m:r>
                            </m:e>
                          </m:func>
                        </m:sup>
                      </m:sSup>
                      <m:r>
                        <a:rPr lang="en-US" sz="32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func>
                            <m:func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7</m:t>
                              </m:r>
                            </m:e>
                          </m:func>
                        </m:sup>
                      </m:sSup>
                      <m:r>
                        <a:rPr lang="en-US" sz="3200" i="1">
                          <a:latin typeface="Cambria Math"/>
                        </a:rPr>
                        <m:t>≈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2.807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689" y="3810001"/>
                <a:ext cx="4589590" cy="6067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7074390" y="3380457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Case 1!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982041" y="4800601"/>
                <a:ext cx="5534528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𝑇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/>
                        </a:rPr>
                        <m:t>Θ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func>
                                <m:func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200">
                                          <a:latin typeface="Cambria Math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fName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7</m:t>
                                  </m:r>
                                </m:e>
                              </m:func>
                            </m:sup>
                          </m:sSup>
                        </m:e>
                      </m:d>
                      <m:r>
                        <a:rPr lang="en-US" sz="3200" i="1">
                          <a:latin typeface="Cambria Math"/>
                        </a:rPr>
                        <m:t>≈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/>
                        </a:rPr>
                        <m:t>Θ</m:t>
                      </m:r>
                      <m:r>
                        <a:rPr lang="en-US" sz="3200" i="1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2.807</m:t>
                          </m:r>
                        </m:sup>
                      </m:sSup>
                      <m:r>
                        <a:rPr lang="en-US" sz="32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041" y="4800601"/>
                <a:ext cx="5534528" cy="648191"/>
              </a:xfrm>
              <a:prstGeom prst="rect">
                <a:avLst/>
              </a:prstGeom>
              <a:blipFill>
                <a:blip r:embed="rId5"/>
                <a:stretch>
                  <a:fillRect r="-459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10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92BAA2C-6AD8-4E4C-9D12-2D07BF398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Strassen’s Algorithm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9750" y="2015331"/>
            <a:ext cx="60325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91401" y="3962401"/>
                <a:ext cx="5777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1" y="3962401"/>
                <a:ext cx="57778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534400" y="5105400"/>
                <a:ext cx="1079206" cy="478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func>
                            <m:func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7</m:t>
                              </m:r>
                            </m:e>
                          </m:func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5105400"/>
                <a:ext cx="1079206" cy="478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4360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the fastest?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44</a:t>
            </a:fld>
            <a:endParaRPr lang="en-US"/>
          </a:p>
        </p:txBody>
      </p:sp>
      <p:pic>
        <p:nvPicPr>
          <p:cNvPr id="3076" name="Picture 4" descr="Image result for matrix multiplication algorith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34" y="990600"/>
            <a:ext cx="621546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72400" y="1828801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Best possible is unknown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3124201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May not even exist!</a:t>
            </a:r>
          </a:p>
        </p:txBody>
      </p:sp>
    </p:spTree>
    <p:extLst>
      <p:ext uri="{BB962C8B-B14F-4D97-AF65-F5344CB8AC3E}">
        <p14:creationId xmlns:p14="http://schemas.microsoft.com/office/powerpoint/2010/main" val="3225770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DF659-8C11-F644-BBF3-58CEA9CD1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Robbie’s Yard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531928-FD3F-E046-9B63-E39137292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2764631"/>
            <a:ext cx="4000500" cy="21971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250CC-0D1A-4347-A18B-2E878A0D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94F60-8B1B-034E-81AB-78F11018E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12192000" cy="685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DEC06-8502-4B48-9026-821EFD686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Robbie’s Yard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088B1-6C2E-5443-BF3F-85FFC10E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7841C-82B9-F74A-ACF6-527249499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2484"/>
            <a:ext cx="7999917" cy="571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61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8B5A3-FCF8-8245-BC2A-437B64B4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has to be an easier way!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3EC3F-6217-E141-85D7-7A76865B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https://www.pcmag.com/media/images/340830-irobot-roomba-880-vacuum-cleaning-robot.jpg">
            <a:extLst>
              <a:ext uri="{FF2B5EF4-FFF2-40B4-BE49-F238E27FC236}">
                <a16:creationId xmlns:a16="http://schemas.microsoft.com/office/drawing/2014/main" id="{B698907D-52D3-F740-AA8F-CF9FD08F5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466710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i.wsj.net/public/resources/images/BN-NM945_MOWER3_12H_20160412112404.jpg">
            <a:extLst>
              <a:ext uri="{FF2B5EF4-FFF2-40B4-BE49-F238E27FC236}">
                <a16:creationId xmlns:a16="http://schemas.microsoft.com/office/drawing/2014/main" id="{77378556-297D-4742-9B12-B411C6A13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9837" r="12745" b="13986"/>
          <a:stretch/>
        </p:blipFill>
        <p:spPr bwMode="auto">
          <a:xfrm>
            <a:off x="5048109" y="2237970"/>
            <a:ext cx="6689733" cy="413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ytimg.com/vi/dYM2bDM6yCQ/maxresdefault.jpg">
            <a:extLst>
              <a:ext uri="{FF2B5EF4-FFF2-40B4-BE49-F238E27FC236}">
                <a16:creationId xmlns:a16="http://schemas.microsoft.com/office/drawing/2014/main" id="{7D723C73-795C-A048-81B7-DEB413930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61085"/>
            <a:ext cx="89916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99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C888B-8B77-4A4B-94A8-6BB6344A5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5583" y="1524000"/>
            <a:ext cx="7772400" cy="2550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Constraints: Trees </a:t>
            </a:r>
            <a:r>
              <a:rPr lang="en-US"/>
              <a:t>and Plants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38800" y="1524000"/>
            <a:ext cx="6248400" cy="51816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31000">
                <a:schemeClr val="accent3">
                  <a:lumMod val="50000"/>
                </a:schemeClr>
              </a:gs>
              <a:gs pos="36000">
                <a:srgbClr val="BD7B15"/>
              </a:gs>
            </a:gsLst>
            <a:lin ang="150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utoShape 4" descr="Image result for tomat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6" descr="Image result for tomato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8" descr="Image result for tomato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0" descr="Image result for tomato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4" descr="Related image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6" descr="Related image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56774" y="4799363"/>
            <a:ext cx="4467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Need to find:</a:t>
            </a:r>
          </a:p>
          <a:p>
            <a:r>
              <a:rPr lang="en-US" sz="2800" dirty="0"/>
              <a:t>Closest Pair of Trees - how wide can the robot be?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9843DB6-293C-5743-A8DE-E216C986A498}"/>
              </a:ext>
            </a:extLst>
          </p:cNvPr>
          <p:cNvSpPr/>
          <p:nvPr/>
        </p:nvSpPr>
        <p:spPr>
          <a:xfrm>
            <a:off x="6894870" y="2086896"/>
            <a:ext cx="304800" cy="304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17E919-1706-C845-9C3E-6C49C5ABE3BD}"/>
              </a:ext>
            </a:extLst>
          </p:cNvPr>
          <p:cNvSpPr/>
          <p:nvPr/>
        </p:nvSpPr>
        <p:spPr>
          <a:xfrm>
            <a:off x="9677400" y="1934496"/>
            <a:ext cx="304800" cy="304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5FEC93-8CD9-9943-81BF-3525DE0ED4E0}"/>
              </a:ext>
            </a:extLst>
          </p:cNvPr>
          <p:cNvSpPr/>
          <p:nvPr/>
        </p:nvSpPr>
        <p:spPr>
          <a:xfrm>
            <a:off x="6998109" y="5867400"/>
            <a:ext cx="304800" cy="304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5CBD3AB-6C96-A14F-AC62-FC10F3D02160}"/>
              </a:ext>
            </a:extLst>
          </p:cNvPr>
          <p:cNvSpPr/>
          <p:nvPr/>
        </p:nvSpPr>
        <p:spPr>
          <a:xfrm>
            <a:off x="10744200" y="3416708"/>
            <a:ext cx="304800" cy="304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9200392-78BB-3B43-9869-262962F71FF1}"/>
              </a:ext>
            </a:extLst>
          </p:cNvPr>
          <p:cNvSpPr/>
          <p:nvPr/>
        </p:nvSpPr>
        <p:spPr>
          <a:xfrm>
            <a:off x="7570839" y="3077496"/>
            <a:ext cx="304800" cy="304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5B6D8B1-87A5-0A45-8ECA-CDC9B43C5A3E}"/>
              </a:ext>
            </a:extLst>
          </p:cNvPr>
          <p:cNvSpPr/>
          <p:nvPr/>
        </p:nvSpPr>
        <p:spPr>
          <a:xfrm>
            <a:off x="9121877" y="3721508"/>
            <a:ext cx="304800" cy="304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4EDF3DD-3628-3B47-B14B-1C1ACAA83DAB}"/>
              </a:ext>
            </a:extLst>
          </p:cNvPr>
          <p:cNvSpPr/>
          <p:nvPr/>
        </p:nvSpPr>
        <p:spPr>
          <a:xfrm>
            <a:off x="8160773" y="5139812"/>
            <a:ext cx="304800" cy="304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4F73C57-7F40-994F-AE84-84F7C6017B2B}"/>
              </a:ext>
            </a:extLst>
          </p:cNvPr>
          <p:cNvSpPr/>
          <p:nvPr/>
        </p:nvSpPr>
        <p:spPr>
          <a:xfrm>
            <a:off x="9677400" y="6172200"/>
            <a:ext cx="304800" cy="304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91C5A9-E124-7546-99DB-1FC985E7A7CD}"/>
              </a:ext>
            </a:extLst>
          </p:cNvPr>
          <p:cNvGrpSpPr/>
          <p:nvPr/>
        </p:nvGrpSpPr>
        <p:grpSpPr>
          <a:xfrm rot="3179973">
            <a:off x="6979587" y="2226200"/>
            <a:ext cx="887590" cy="932390"/>
            <a:chOff x="10171889" y="246908"/>
            <a:chExt cx="990600" cy="88490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3CC2F9F-E37C-F447-972C-887C9DE38F64}"/>
                </a:ext>
              </a:extLst>
            </p:cNvPr>
            <p:cNvSpPr/>
            <p:nvPr/>
          </p:nvSpPr>
          <p:spPr>
            <a:xfrm>
              <a:off x="10171889" y="364354"/>
              <a:ext cx="152400" cy="253184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7476EB5-961D-D24C-A054-AFF0FF1C8200}"/>
                </a:ext>
              </a:extLst>
            </p:cNvPr>
            <p:cNvSpPr/>
            <p:nvPr/>
          </p:nvSpPr>
          <p:spPr>
            <a:xfrm>
              <a:off x="11010089" y="359587"/>
              <a:ext cx="152400" cy="253184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A7ED5F3E-DEB3-B047-B929-9EDCE2BEB484}"/>
                </a:ext>
              </a:extLst>
            </p:cNvPr>
            <p:cNvSpPr/>
            <p:nvPr/>
          </p:nvSpPr>
          <p:spPr>
            <a:xfrm>
              <a:off x="10171889" y="762020"/>
              <a:ext cx="152400" cy="253184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29B8BCB-29E9-114D-9FB5-4132552AC8F0}"/>
                </a:ext>
              </a:extLst>
            </p:cNvPr>
            <p:cNvSpPr/>
            <p:nvPr/>
          </p:nvSpPr>
          <p:spPr>
            <a:xfrm>
              <a:off x="11010089" y="757253"/>
              <a:ext cx="152400" cy="253184"/>
            </a:xfrm>
            <a:prstGeom prst="roundRect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D671AEB-5FAB-8641-B6B3-8052DCEEBBC2}"/>
                </a:ext>
              </a:extLst>
            </p:cNvPr>
            <p:cNvSpPr/>
            <p:nvPr/>
          </p:nvSpPr>
          <p:spPr>
            <a:xfrm>
              <a:off x="10248089" y="246908"/>
              <a:ext cx="838200" cy="88490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pc="-50" dirty="0"/>
                <a:t>ROBO</a:t>
              </a:r>
            </a:p>
            <a:p>
              <a:pPr algn="ctr"/>
              <a:r>
                <a:rPr lang="en-US" sz="1200" spc="-50" dirty="0"/>
                <a:t>mulcher</a:t>
              </a:r>
            </a:p>
            <a:p>
              <a:pPr algn="ctr"/>
              <a:r>
                <a:rPr lang="en-US" dirty="0"/>
                <a:t>3000</a:t>
              </a:r>
            </a:p>
          </p:txBody>
        </p:sp>
      </p:grp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7D1B5F8D-B83D-7E4F-91F5-ECF5B728378B}"/>
              </a:ext>
            </a:extLst>
          </p:cNvPr>
          <p:cNvSpPr txBox="1">
            <a:spLocks/>
          </p:cNvSpPr>
          <p:nvPr/>
        </p:nvSpPr>
        <p:spPr>
          <a:xfrm>
            <a:off x="228600" y="63720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BADE50-950A-4D58-BFB2-FA2C6A8B385D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Closest Pair of Points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8600" y="6372007"/>
            <a:ext cx="2133600" cy="365125"/>
          </a:xfrm>
        </p:spPr>
        <p:txBody>
          <a:bodyPr/>
          <a:lstStyle/>
          <a:p>
            <a:fld id="{86BADE50-950A-4D58-BFB2-FA2C6A8B385D}" type="slidenum">
              <a:rPr lang="en-US" smtClean="0"/>
              <a:t>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0" y="1524000"/>
            <a:ext cx="51816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8070" y="18288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8610600" y="1676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931309" y="56093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9677400" y="31586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504039" y="2819400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8055077" y="3463412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7093973" y="4881716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8610600" y="5914104"/>
            <a:ext cx="304800" cy="304800"/>
          </a:xfrm>
          <a:prstGeom prst="ellipse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75914" y="1524000"/>
            <a:ext cx="38580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Given: </a:t>
            </a:r>
          </a:p>
          <a:p>
            <a:r>
              <a:rPr lang="en-US" sz="2800" dirty="0"/>
              <a:t>A list of points</a:t>
            </a:r>
          </a:p>
          <a:p>
            <a:endParaRPr lang="en-US" sz="2800" dirty="0"/>
          </a:p>
          <a:p>
            <a:r>
              <a:rPr lang="en-US" sz="2800" dirty="0"/>
              <a:t>Return: </a:t>
            </a:r>
          </a:p>
          <a:p>
            <a:r>
              <a:rPr lang="en-US" sz="2800" dirty="0"/>
              <a:t>Pair of points with smallest distance apart</a:t>
            </a:r>
          </a:p>
        </p:txBody>
      </p:sp>
    </p:spTree>
    <p:extLst>
      <p:ext uri="{BB962C8B-B14F-4D97-AF65-F5344CB8AC3E}">
        <p14:creationId xmlns:p14="http://schemas.microsoft.com/office/powerpoint/2010/main" val="1019158698"/>
      </p:ext>
    </p:extLst>
  </p:cSld>
  <p:clrMapOvr>
    <a:masterClrMapping/>
  </p:clrMapOvr>
</p:sld>
</file>

<file path=ppt/theme/theme1.xml><?xml version="1.0" encoding="utf-8"?>
<a:theme xmlns:a="http://schemas.openxmlformats.org/drawingml/2006/main" name="CS4102-S22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4102-S22b" id="{18A48F26-C2BC-3B43-9401-166A93552451}" vid="{9556EEB7-73AD-1246-95DB-A3D79EFE4B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CS4102-S22b</Template>
  <TotalTime>10702</TotalTime>
  <Words>2628</Words>
  <Application>Microsoft Macintosh PowerPoint</Application>
  <PresentationFormat>Widescreen</PresentationFormat>
  <Paragraphs>628</Paragraphs>
  <Slides>44</Slides>
  <Notes>6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Cambria Math</vt:lpstr>
      <vt:lpstr>Helvetica Neue</vt:lpstr>
      <vt:lpstr>Helvetica Neue Thin</vt:lpstr>
      <vt:lpstr>CS4102-S22b</vt:lpstr>
      <vt:lpstr>CS4102 Algorithms Spring 2022</vt:lpstr>
      <vt:lpstr>CS4102 Algorithms Spring 2022</vt:lpstr>
      <vt:lpstr>PowerPoint Presentation</vt:lpstr>
      <vt:lpstr>Announcements</vt:lpstr>
      <vt:lpstr>Robbie’s Yard</vt:lpstr>
      <vt:lpstr>Robbie’s Yard</vt:lpstr>
      <vt:lpstr>There has to be an easier way!</vt:lpstr>
      <vt:lpstr>Constraints: Trees and Plants</vt:lpstr>
      <vt:lpstr>Closest Pair of Points</vt:lpstr>
      <vt:lpstr>Closest Pair of Points: Naïve</vt:lpstr>
      <vt:lpstr>Closest Pair of Points: D&amp;C</vt:lpstr>
      <vt:lpstr>Closest Pair of Points: D&amp;C</vt:lpstr>
      <vt:lpstr>Closest Pair of Points: D&amp;C</vt:lpstr>
      <vt:lpstr>Closest Pair of Points: D&amp;C</vt:lpstr>
      <vt:lpstr>Spanning the Cut</vt:lpstr>
      <vt:lpstr>Spanning the Cut</vt:lpstr>
      <vt:lpstr>Spanning the Cut</vt:lpstr>
      <vt:lpstr>Our Strategy for Combine Step</vt:lpstr>
      <vt:lpstr>#1: Showing k=15 is Valid</vt:lpstr>
      <vt:lpstr>Reducing Search Space</vt:lpstr>
      <vt:lpstr>Reducing Search Space</vt:lpstr>
      <vt:lpstr>#2: Showing k=7 is Valid</vt:lpstr>
      <vt:lpstr>Reducing Search Space</vt:lpstr>
      <vt:lpstr>Reducing Search Space</vt:lpstr>
      <vt:lpstr>Spanning the Cut</vt:lpstr>
      <vt:lpstr>Closest Pair of Points: Divide and Conquer</vt:lpstr>
      <vt:lpstr>Closest Pair of Points: Divide and Conquer</vt:lpstr>
      <vt:lpstr>Closest Pair of Points: Divide and Conquer</vt:lpstr>
      <vt:lpstr>Listing Points in the Runway</vt:lpstr>
      <vt:lpstr>Closest Pair of Points: Divide and Conquer</vt:lpstr>
      <vt:lpstr>Closest Pair of Points: Divide and Conquer</vt:lpstr>
      <vt:lpstr>Closest Pair of Points: D&amp;C</vt:lpstr>
      <vt:lpstr>Listing points in “Runway”</vt:lpstr>
      <vt:lpstr>Run Time</vt:lpstr>
      <vt:lpstr>Matrix Multiplication</vt:lpstr>
      <vt:lpstr>Matrix Multiplication</vt:lpstr>
      <vt:lpstr>Matrix Multiplication D&amp;C</vt:lpstr>
      <vt:lpstr>Matrix Multiplication D&amp;C</vt:lpstr>
      <vt:lpstr>Matrix Multiplication D&amp;C</vt:lpstr>
      <vt:lpstr>Matrix Multiplication D&amp;C</vt:lpstr>
      <vt:lpstr>Strassen’s Algorithm</vt:lpstr>
      <vt:lpstr>Strassen’s Algorithm</vt:lpstr>
      <vt:lpstr>Strassen’s Algorithm</vt:lpstr>
      <vt:lpstr>Is this the fastest?</vt:lpstr>
    </vt:vector>
  </TitlesOfParts>
  <Company>UVA SEAS Computer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njb2b</dc:creator>
  <cp:lastModifiedBy>Horton, Tom (tbh3f)</cp:lastModifiedBy>
  <cp:revision>731</cp:revision>
  <dcterms:created xsi:type="dcterms:W3CDTF">2017-08-21T20:54:06Z</dcterms:created>
  <dcterms:modified xsi:type="dcterms:W3CDTF">2022-02-03T14:12:08Z</dcterms:modified>
</cp:coreProperties>
</file>