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43"/>
  </p:notesMasterIdLst>
  <p:sldIdLst>
    <p:sldId id="284" r:id="rId2"/>
    <p:sldId id="285" r:id="rId3"/>
    <p:sldId id="367" r:id="rId4"/>
    <p:sldId id="373" r:id="rId5"/>
    <p:sldId id="374" r:id="rId6"/>
    <p:sldId id="375" r:id="rId7"/>
    <p:sldId id="310" r:id="rId8"/>
    <p:sldId id="376" r:id="rId9"/>
    <p:sldId id="387" r:id="rId10"/>
    <p:sldId id="288" r:id="rId11"/>
    <p:sldId id="289" r:id="rId12"/>
    <p:sldId id="290" r:id="rId13"/>
    <p:sldId id="347" r:id="rId14"/>
    <p:sldId id="372" r:id="rId15"/>
    <p:sldId id="305" r:id="rId16"/>
    <p:sldId id="331" r:id="rId17"/>
    <p:sldId id="297" r:id="rId18"/>
    <p:sldId id="328" r:id="rId19"/>
    <p:sldId id="335" r:id="rId20"/>
    <p:sldId id="336" r:id="rId21"/>
    <p:sldId id="337" r:id="rId22"/>
    <p:sldId id="338" r:id="rId23"/>
    <p:sldId id="266" r:id="rId24"/>
    <p:sldId id="301" r:id="rId25"/>
    <p:sldId id="267" r:id="rId26"/>
    <p:sldId id="341" r:id="rId27"/>
    <p:sldId id="268" r:id="rId28"/>
    <p:sldId id="377" r:id="rId29"/>
    <p:sldId id="378" r:id="rId30"/>
    <p:sldId id="354" r:id="rId31"/>
    <p:sldId id="384" r:id="rId32"/>
    <p:sldId id="385" r:id="rId33"/>
    <p:sldId id="386" r:id="rId34"/>
    <p:sldId id="276" r:id="rId35"/>
    <p:sldId id="277" r:id="rId36"/>
    <p:sldId id="278" r:id="rId37"/>
    <p:sldId id="279" r:id="rId38"/>
    <p:sldId id="280" r:id="rId39"/>
    <p:sldId id="281" r:id="rId40"/>
    <p:sldId id="282" r:id="rId41"/>
    <p:sldId id="283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89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787"/>
    <p:restoredTop sz="93333"/>
  </p:normalViewPr>
  <p:slideViewPr>
    <p:cSldViewPr>
      <p:cViewPr varScale="1">
        <p:scale>
          <a:sx n="99" d="100"/>
          <a:sy n="99" d="100"/>
        </p:scale>
        <p:origin x="176" y="3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EDF92-D653-4048-AC5C-83354A8DACF5}" type="datetimeFigureOut">
              <a:rPr lang="en-US" smtClean="0"/>
              <a:t>2/1/22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B0EDA-2DAD-0846-82DC-664A65A95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447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E033C-09DD-4148-96D6-5CAC625F58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45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9B0EDA-2DAD-0846-82DC-664A65A9519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699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05D8DCB-06E0-DB4B-A914-CADE4285D248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30B81-A8F6-425A-95A8-CA2046ABB7F4}" type="datetimeFigureOut">
              <a:rPr lang="en-US" smtClean="0"/>
              <a:t>2/1/22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EB3A-AB6A-4BD8-80FD-412F0AE9A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35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30B81-A8F6-425A-95A8-CA2046ABB7F4}" type="datetimeFigureOut">
              <a:rPr lang="en-US" smtClean="0"/>
              <a:t>2/1/22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EB3A-AB6A-4BD8-80FD-412F0AE9A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3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30B81-A8F6-425A-95A8-CA2046ABB7F4}" type="datetimeFigureOut">
              <a:rPr lang="en-US" smtClean="0"/>
              <a:t>2/1/22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EB3A-AB6A-4BD8-80FD-412F0AE9A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886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30B81-A8F6-425A-95A8-CA2046ABB7F4}" type="datetimeFigureOut">
              <a:rPr lang="en-US" smtClean="0"/>
              <a:t>2/1/22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EB3A-AB6A-4BD8-80FD-412F0AE9A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30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30B81-A8F6-425A-95A8-CA2046ABB7F4}" type="datetimeFigureOut">
              <a:rPr lang="en-US" smtClean="0"/>
              <a:t>2/1/22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EB3A-AB6A-4BD8-80FD-412F0AE9A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87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mall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115C93-B2CE-D44F-83E3-23A7F22EA8D8}"/>
              </a:ext>
            </a:extLst>
          </p:cNvPr>
          <p:cNvSpPr/>
          <p:nvPr/>
        </p:nvSpPr>
        <p:spPr>
          <a:xfrm>
            <a:off x="0" y="-1"/>
            <a:ext cx="12192000" cy="731837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10972800" cy="1143000"/>
          </a:xfrm>
        </p:spPr>
        <p:txBody>
          <a:bodyPr/>
          <a:lstStyle>
            <a:lvl1pPr>
              <a:defRPr b="0" i="0" spc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30B81-A8F6-425A-95A8-CA2046ABB7F4}" type="datetimeFigureOut">
              <a:rPr lang="en-US" smtClean="0"/>
              <a:t>2/1/22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EB3A-AB6A-4BD8-80FD-412F0AE9A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060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115C93-B2CE-D44F-83E3-23A7F22EA8D8}"/>
              </a:ext>
            </a:extLst>
          </p:cNvPr>
          <p:cNvSpPr/>
          <p:nvPr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838200"/>
          </a:xfrm>
        </p:spPr>
        <p:txBody>
          <a:bodyPr/>
          <a:lstStyle>
            <a:lvl1pPr>
              <a:defRPr b="1" i="0" spc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30B81-A8F6-425A-95A8-CA2046ABB7F4}" type="datetimeFigureOut">
              <a:rPr lang="en-US" smtClean="0"/>
              <a:t>2/1/22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EB3A-AB6A-4BD8-80FD-412F0AE9A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004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arm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A59ABBA-0641-D142-A6E1-AAF21A858462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7612"/>
          </a:xfrm>
        </p:spPr>
        <p:txBody>
          <a:bodyPr/>
          <a:lstStyle>
            <a:lvl1pPr>
              <a:defRPr b="1" i="0" spc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1"/>
            <a:ext cx="10972800" cy="437356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30B81-A8F6-425A-95A8-CA2046ABB7F4}" type="datetimeFigureOut">
              <a:rPr lang="en-US" smtClean="0"/>
              <a:t>2/1/22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EB3A-AB6A-4BD8-80FD-412F0AE9A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594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30B81-A8F6-425A-95A8-CA2046ABB7F4}" type="datetimeFigureOut">
              <a:rPr lang="en-US" smtClean="0"/>
              <a:t>2/1/22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EB3A-AB6A-4BD8-80FD-412F0AE9A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198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AB17AF-8C4C-5845-B7DE-A4AC7A53117E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30B81-A8F6-425A-95A8-CA2046ABB7F4}" type="datetimeFigureOut">
              <a:rPr lang="en-US" smtClean="0"/>
              <a:t>2/1/22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EB3A-AB6A-4BD8-80FD-412F0AE9A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04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282CF36-B83D-CA4E-A297-1A51EA28471C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30B81-A8F6-425A-95A8-CA2046ABB7F4}" type="datetimeFigureOut">
              <a:rPr lang="en-US" smtClean="0"/>
              <a:t>2/1/22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EB3A-AB6A-4BD8-80FD-412F0AE9A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600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D2E7A9B-E4F1-7444-9561-2EEF0BD9300B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30B81-A8F6-425A-95A8-CA2046ABB7F4}" type="datetimeFigureOut">
              <a:rPr lang="en-US" smtClean="0"/>
              <a:t>2/1/22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EB3A-AB6A-4BD8-80FD-412F0AE9A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66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maller 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D2E7A9B-E4F1-7444-9561-2EEF0BD9300B}"/>
              </a:ext>
            </a:extLst>
          </p:cNvPr>
          <p:cNvSpPr/>
          <p:nvPr/>
        </p:nvSpPr>
        <p:spPr>
          <a:xfrm>
            <a:off x="0" y="-1"/>
            <a:ext cx="12192000" cy="762001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10972800" cy="1143000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30B81-A8F6-425A-95A8-CA2046ABB7F4}" type="datetimeFigureOut">
              <a:rPr lang="en-US" smtClean="0"/>
              <a:t>2/1/22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EB3A-AB6A-4BD8-80FD-412F0AE9A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591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30B81-A8F6-425A-95A8-CA2046ABB7F4}" type="datetimeFigureOut">
              <a:rPr lang="en-US" smtClean="0"/>
              <a:t>2/1/22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EB3A-AB6A-4BD8-80FD-412F0AE9A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267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30B81-A8F6-425A-95A8-CA2046ABB7F4}" type="datetimeFigureOut">
              <a:rPr lang="en-US" smtClean="0"/>
              <a:t>2/1/22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5EB3A-AB6A-4BD8-80FD-412F0AE9A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63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70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0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1.png"/><Relationship Id="rId3" Type="http://schemas.openxmlformats.org/officeDocument/2006/relationships/image" Target="../media/image470.png"/><Relationship Id="rId7" Type="http://schemas.openxmlformats.org/officeDocument/2006/relationships/image" Target="../media/image632.png"/><Relationship Id="rId2" Type="http://schemas.openxmlformats.org/officeDocument/2006/relationships/image" Target="../media/image550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22.png"/><Relationship Id="rId5" Type="http://schemas.openxmlformats.org/officeDocument/2006/relationships/image" Target="../media/image612.png"/><Relationship Id="rId10" Type="http://schemas.openxmlformats.org/officeDocument/2006/relationships/image" Target="../media/image661.png"/><Relationship Id="rId4" Type="http://schemas.openxmlformats.org/officeDocument/2006/relationships/image" Target="../media/image6010.png"/><Relationship Id="rId9" Type="http://schemas.openxmlformats.org/officeDocument/2006/relationships/image" Target="../media/image6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0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0.png"/><Relationship Id="rId4" Type="http://schemas.openxmlformats.org/officeDocument/2006/relationships/image" Target="../media/image5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7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1.png"/><Relationship Id="rId5" Type="http://schemas.openxmlformats.org/officeDocument/2006/relationships/image" Target="../media/image26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4.png"/><Relationship Id="rId26" Type="http://schemas.openxmlformats.org/officeDocument/2006/relationships/image" Target="../media/image1390.png"/><Relationship Id="rId42" Type="http://schemas.openxmlformats.org/officeDocument/2006/relationships/image" Target="../media/image1061.png"/><Relationship Id="rId47" Type="http://schemas.openxmlformats.org/officeDocument/2006/relationships/image" Target="../media/image1112.png"/><Relationship Id="rId50" Type="http://schemas.openxmlformats.org/officeDocument/2006/relationships/image" Target="../media/image1141.png"/><Relationship Id="rId55" Type="http://schemas.openxmlformats.org/officeDocument/2006/relationships/image" Target="../media/image148.png"/><Relationship Id="rId7" Type="http://schemas.openxmlformats.org/officeDocument/2006/relationships/image" Target="../media/image132.png"/><Relationship Id="rId12" Type="http://schemas.openxmlformats.org/officeDocument/2006/relationships/image" Target="../media/image1331.png"/><Relationship Id="rId25" Type="http://schemas.openxmlformats.org/officeDocument/2006/relationships/image" Target="../media/image1381.png"/><Relationship Id="rId46" Type="http://schemas.openxmlformats.org/officeDocument/2006/relationships/image" Target="../media/image1101.png"/><Relationship Id="rId2" Type="http://schemas.openxmlformats.org/officeDocument/2006/relationships/image" Target="../media/image1280.png"/><Relationship Id="rId20" Type="http://schemas.openxmlformats.org/officeDocument/2006/relationships/image" Target="../media/image841.png"/><Relationship Id="rId29" Type="http://schemas.openxmlformats.org/officeDocument/2006/relationships/image" Target="../media/image142.png"/><Relationship Id="rId41" Type="http://schemas.openxmlformats.org/officeDocument/2006/relationships/image" Target="../media/image1051.png"/><Relationship Id="rId54" Type="http://schemas.openxmlformats.org/officeDocument/2006/relationships/image" Target="../media/image14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11.png"/><Relationship Id="rId11" Type="http://schemas.openxmlformats.org/officeDocument/2006/relationships/image" Target="../media/image7501.png"/><Relationship Id="rId24" Type="http://schemas.openxmlformats.org/officeDocument/2006/relationships/image" Target="../media/image137.png"/><Relationship Id="rId40" Type="http://schemas.openxmlformats.org/officeDocument/2006/relationships/image" Target="../media/image1041.png"/><Relationship Id="rId53" Type="http://schemas.openxmlformats.org/officeDocument/2006/relationships/image" Target="../media/image146.png"/><Relationship Id="rId5" Type="http://schemas.openxmlformats.org/officeDocument/2006/relationships/image" Target="../media/image130.png"/><Relationship Id="rId23" Type="http://schemas.openxmlformats.org/officeDocument/2006/relationships/image" Target="../media/image871.png"/><Relationship Id="rId28" Type="http://schemas.openxmlformats.org/officeDocument/2006/relationships/image" Target="../media/image141.png"/><Relationship Id="rId49" Type="http://schemas.openxmlformats.org/officeDocument/2006/relationships/image" Target="../media/image1131.png"/><Relationship Id="rId10" Type="http://schemas.openxmlformats.org/officeDocument/2006/relationships/image" Target="../media/image7401.png"/><Relationship Id="rId19" Type="http://schemas.openxmlformats.org/officeDocument/2006/relationships/image" Target="../media/image831.png"/><Relationship Id="rId31" Type="http://schemas.openxmlformats.org/officeDocument/2006/relationships/image" Target="../media/image144.png"/><Relationship Id="rId52" Type="http://schemas.openxmlformats.org/officeDocument/2006/relationships/image" Target="../media/image145.png"/><Relationship Id="rId4" Type="http://schemas.openxmlformats.org/officeDocument/2006/relationships/image" Target="../media/image129.png"/><Relationship Id="rId9" Type="http://schemas.openxmlformats.org/officeDocument/2006/relationships/image" Target="../media/image7301.png"/><Relationship Id="rId14" Type="http://schemas.openxmlformats.org/officeDocument/2006/relationships/image" Target="../media/image1361.png"/><Relationship Id="rId22" Type="http://schemas.openxmlformats.org/officeDocument/2006/relationships/image" Target="../media/image861.png"/><Relationship Id="rId27" Type="http://schemas.openxmlformats.org/officeDocument/2006/relationships/image" Target="../media/image140.png"/><Relationship Id="rId30" Type="http://schemas.openxmlformats.org/officeDocument/2006/relationships/image" Target="../media/image143.png"/><Relationship Id="rId43" Type="http://schemas.openxmlformats.org/officeDocument/2006/relationships/image" Target="../media/image1071.png"/><Relationship Id="rId48" Type="http://schemas.openxmlformats.org/officeDocument/2006/relationships/image" Target="../media/image1121.png"/><Relationship Id="rId56" Type="http://schemas.openxmlformats.org/officeDocument/2006/relationships/image" Target="../media/image149.png"/><Relationship Id="rId51" Type="http://schemas.openxmlformats.org/officeDocument/2006/relationships/image" Target="../media/image1151.png"/><Relationship Id="rId3" Type="http://schemas.openxmlformats.org/officeDocument/2006/relationships/image" Target="../media/image7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7" Type="http://schemas.openxmlformats.org/officeDocument/2006/relationships/image" Target="../media/image154.png"/><Relationship Id="rId2" Type="http://schemas.openxmlformats.org/officeDocument/2006/relationships/image" Target="../media/image128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3.png"/><Relationship Id="rId5" Type="http://schemas.openxmlformats.org/officeDocument/2006/relationships/image" Target="../media/image152.png"/><Relationship Id="rId4" Type="http://schemas.openxmlformats.org/officeDocument/2006/relationships/image" Target="../media/image58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1.png"/><Relationship Id="rId4" Type="http://schemas.openxmlformats.org/officeDocument/2006/relationships/image" Target="../media/image58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image" Target="../media/image62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2.png"/><Relationship Id="rId5" Type="http://schemas.openxmlformats.org/officeDocument/2006/relationships/image" Target="../media/image630.png"/><Relationship Id="rId4" Type="http://schemas.openxmlformats.org/officeDocument/2006/relationships/image" Target="../media/image6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0.png"/><Relationship Id="rId2" Type="http://schemas.openxmlformats.org/officeDocument/2006/relationships/image" Target="../media/image63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90.png"/><Relationship Id="rId5" Type="http://schemas.openxmlformats.org/officeDocument/2006/relationships/image" Target="../media/image680.png"/><Relationship Id="rId4" Type="http://schemas.openxmlformats.org/officeDocument/2006/relationships/image" Target="../media/image67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70.png"/><Relationship Id="rId5" Type="http://schemas.openxmlformats.org/officeDocument/2006/relationships/image" Target="../media/image761.png"/><Relationship Id="rId4" Type="http://schemas.openxmlformats.org/officeDocument/2006/relationships/image" Target="../media/image7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0.png"/><Relationship Id="rId3" Type="http://schemas.openxmlformats.org/officeDocument/2006/relationships/image" Target="../media/image640.png"/><Relationship Id="rId7" Type="http://schemas.openxmlformats.org/officeDocument/2006/relationships/image" Target="../media/image790.png"/><Relationship Id="rId2" Type="http://schemas.openxmlformats.org/officeDocument/2006/relationships/image" Target="../media/image88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61.png"/><Relationship Id="rId5" Type="http://schemas.openxmlformats.org/officeDocument/2006/relationships/image" Target="../media/image720.png"/><Relationship Id="rId4" Type="http://schemas.openxmlformats.org/officeDocument/2006/relationships/image" Target="../media/image780.png"/><Relationship Id="rId9" Type="http://schemas.openxmlformats.org/officeDocument/2006/relationships/image" Target="../media/image8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8.png"/><Relationship Id="rId13" Type="http://schemas.openxmlformats.org/officeDocument/2006/relationships/image" Target="../media/image24.png"/><Relationship Id="rId3" Type="http://schemas.openxmlformats.org/officeDocument/2006/relationships/image" Target="../media/image910.png"/><Relationship Id="rId7" Type="http://schemas.openxmlformats.org/officeDocument/2006/relationships/image" Target="../media/image1411.png"/><Relationship Id="rId12" Type="http://schemas.openxmlformats.org/officeDocument/2006/relationships/image" Target="../media/image23.png"/><Relationship Id="rId17" Type="http://schemas.openxmlformats.org/officeDocument/2006/relationships/image" Target="../media/image71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61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10.png"/><Relationship Id="rId11" Type="http://schemas.openxmlformats.org/officeDocument/2006/relationships/image" Target="../media/image22.png"/><Relationship Id="rId5" Type="http://schemas.openxmlformats.org/officeDocument/2006/relationships/image" Target="../media/image1111.png"/><Relationship Id="rId15" Type="http://schemas.openxmlformats.org/officeDocument/2006/relationships/image" Target="../media/image510.png"/><Relationship Id="rId10" Type="http://schemas.openxmlformats.org/officeDocument/2006/relationships/image" Target="../media/image21.png"/><Relationship Id="rId4" Type="http://schemas.openxmlformats.org/officeDocument/2006/relationships/image" Target="../media/image1010.png"/><Relationship Id="rId9" Type="http://schemas.openxmlformats.org/officeDocument/2006/relationships/image" Target="../media/image2011.png"/><Relationship Id="rId14" Type="http://schemas.openxmlformats.org/officeDocument/2006/relationships/image" Target="../media/image41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20.png"/><Relationship Id="rId18" Type="http://schemas.openxmlformats.org/officeDocument/2006/relationships/image" Target="../media/image1170.png"/><Relationship Id="rId26" Type="http://schemas.openxmlformats.org/officeDocument/2006/relationships/image" Target="../media/image125.png"/><Relationship Id="rId3" Type="http://schemas.openxmlformats.org/officeDocument/2006/relationships/image" Target="../media/image230.png"/><Relationship Id="rId21" Type="http://schemas.openxmlformats.org/officeDocument/2006/relationships/image" Target="../media/image1200.png"/><Relationship Id="rId34" Type="http://schemas.openxmlformats.org/officeDocument/2006/relationships/image" Target="../media/image1412.png"/><Relationship Id="rId7" Type="http://schemas.openxmlformats.org/officeDocument/2006/relationships/image" Target="../media/image960.png"/><Relationship Id="rId12" Type="http://schemas.openxmlformats.org/officeDocument/2006/relationships/image" Target="../media/image1011.png"/><Relationship Id="rId17" Type="http://schemas.openxmlformats.org/officeDocument/2006/relationships/image" Target="../media/image1161.png"/><Relationship Id="rId25" Type="http://schemas.openxmlformats.org/officeDocument/2006/relationships/image" Target="../media/image124.png"/><Relationship Id="rId33" Type="http://schemas.openxmlformats.org/officeDocument/2006/relationships/image" Target="../media/image742.png"/><Relationship Id="rId2" Type="http://schemas.openxmlformats.org/officeDocument/2006/relationships/image" Target="../media/image920.png"/><Relationship Id="rId16" Type="http://schemas.openxmlformats.org/officeDocument/2006/relationships/image" Target="../media/image1091.png"/><Relationship Id="rId20" Type="http://schemas.openxmlformats.org/officeDocument/2006/relationships/image" Target="../media/image1190.png"/><Relationship Id="rId29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0.png"/><Relationship Id="rId11" Type="http://schemas.openxmlformats.org/officeDocument/2006/relationships/image" Target="../media/image970.png"/><Relationship Id="rId24" Type="http://schemas.openxmlformats.org/officeDocument/2006/relationships/image" Target="../media/image1230.png"/><Relationship Id="rId32" Type="http://schemas.openxmlformats.org/officeDocument/2006/relationships/image" Target="../media/image138.png"/><Relationship Id="rId5" Type="http://schemas.openxmlformats.org/officeDocument/2006/relationships/image" Target="../media/image940.png"/><Relationship Id="rId15" Type="http://schemas.openxmlformats.org/officeDocument/2006/relationships/image" Target="../media/image1081.png"/><Relationship Id="rId23" Type="http://schemas.openxmlformats.org/officeDocument/2006/relationships/image" Target="../media/image1220.png"/><Relationship Id="rId28" Type="http://schemas.openxmlformats.org/officeDocument/2006/relationships/image" Target="../media/image127.png"/><Relationship Id="rId10" Type="http://schemas.openxmlformats.org/officeDocument/2006/relationships/image" Target="../media/image1000.png"/><Relationship Id="rId19" Type="http://schemas.openxmlformats.org/officeDocument/2006/relationships/image" Target="../media/image1180.png"/><Relationship Id="rId31" Type="http://schemas.openxmlformats.org/officeDocument/2006/relationships/image" Target="../media/image1212.png"/><Relationship Id="rId4" Type="http://schemas.openxmlformats.org/officeDocument/2006/relationships/image" Target="../media/image732.png"/><Relationship Id="rId9" Type="http://schemas.openxmlformats.org/officeDocument/2006/relationships/image" Target="../media/image990.png"/><Relationship Id="rId14" Type="http://schemas.openxmlformats.org/officeDocument/2006/relationships/image" Target="../media/image1031.png"/><Relationship Id="rId22" Type="http://schemas.openxmlformats.org/officeDocument/2006/relationships/image" Target="../media/image1211.png"/><Relationship Id="rId27" Type="http://schemas.openxmlformats.org/officeDocument/2006/relationships/image" Target="../media/image126.png"/><Relationship Id="rId30" Type="http://schemas.openxmlformats.org/officeDocument/2006/relationships/image" Target="../media/image1290.png"/><Relationship Id="rId35" Type="http://schemas.openxmlformats.org/officeDocument/2006/relationships/image" Target="../media/image150.png"/><Relationship Id="rId8" Type="http://schemas.openxmlformats.org/officeDocument/2006/relationships/image" Target="../media/image98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1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0.png"/><Relationship Id="rId2" Type="http://schemas.openxmlformats.org/officeDocument/2006/relationships/image" Target="../media/image17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0.png"/><Relationship Id="rId2" Type="http://schemas.openxmlformats.org/officeDocument/2006/relationships/image" Target="../media/image82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20.png"/><Relationship Id="rId4" Type="http://schemas.openxmlformats.org/officeDocument/2006/relationships/image" Target="../media/image141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0.png"/><Relationship Id="rId13" Type="http://schemas.openxmlformats.org/officeDocument/2006/relationships/image" Target="../media/image1480.png"/><Relationship Id="rId18" Type="http://schemas.openxmlformats.org/officeDocument/2006/relationships/image" Target="../media/image1530.png"/><Relationship Id="rId26" Type="http://schemas.openxmlformats.org/officeDocument/2006/relationships/image" Target="../media/image1610.png"/><Relationship Id="rId3" Type="http://schemas.openxmlformats.org/officeDocument/2006/relationships/image" Target="../media/image1430.png"/><Relationship Id="rId21" Type="http://schemas.openxmlformats.org/officeDocument/2006/relationships/image" Target="../media/image1560.png"/><Relationship Id="rId7" Type="http://schemas.openxmlformats.org/officeDocument/2006/relationships/image" Target="../media/image1450.png"/><Relationship Id="rId12" Type="http://schemas.openxmlformats.org/officeDocument/2006/relationships/image" Target="../media/image12.png"/><Relationship Id="rId17" Type="http://schemas.openxmlformats.org/officeDocument/2006/relationships/image" Target="../media/image1520.png"/><Relationship Id="rId25" Type="http://schemas.openxmlformats.org/officeDocument/2006/relationships/image" Target="../media/image160.png"/><Relationship Id="rId2" Type="http://schemas.openxmlformats.org/officeDocument/2006/relationships/image" Target="../media/image4.png"/><Relationship Id="rId16" Type="http://schemas.openxmlformats.org/officeDocument/2006/relationships/image" Target="../media/image1510.png"/><Relationship Id="rId20" Type="http://schemas.openxmlformats.org/officeDocument/2006/relationships/image" Target="../media/image155.png"/><Relationship Id="rId29" Type="http://schemas.openxmlformats.org/officeDocument/2006/relationships/image" Target="../media/image16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40.png"/><Relationship Id="rId11" Type="http://schemas.openxmlformats.org/officeDocument/2006/relationships/image" Target="../media/image13.png"/><Relationship Id="rId24" Type="http://schemas.openxmlformats.org/officeDocument/2006/relationships/image" Target="../media/image1590.png"/><Relationship Id="rId5" Type="http://schemas.openxmlformats.org/officeDocument/2006/relationships/image" Target="../media/image8.png"/><Relationship Id="rId15" Type="http://schemas.openxmlformats.org/officeDocument/2006/relationships/image" Target="../media/image1500.png"/><Relationship Id="rId23" Type="http://schemas.openxmlformats.org/officeDocument/2006/relationships/image" Target="../media/image1580.png"/><Relationship Id="rId28" Type="http://schemas.openxmlformats.org/officeDocument/2006/relationships/image" Target="../media/image163.png"/><Relationship Id="rId10" Type="http://schemas.openxmlformats.org/officeDocument/2006/relationships/image" Target="../media/image14.png"/><Relationship Id="rId19" Type="http://schemas.openxmlformats.org/officeDocument/2006/relationships/image" Target="../media/image1540.png"/><Relationship Id="rId4" Type="http://schemas.openxmlformats.org/officeDocument/2006/relationships/image" Target="../media/image7.png"/><Relationship Id="rId9" Type="http://schemas.openxmlformats.org/officeDocument/2006/relationships/image" Target="../media/image1470.png"/><Relationship Id="rId14" Type="http://schemas.openxmlformats.org/officeDocument/2006/relationships/image" Target="../media/image1490.png"/><Relationship Id="rId22" Type="http://schemas.openxmlformats.org/officeDocument/2006/relationships/image" Target="../media/image1570.png"/><Relationship Id="rId27" Type="http://schemas.openxmlformats.org/officeDocument/2006/relationships/image" Target="../media/image1620.png"/><Relationship Id="rId30" Type="http://schemas.openxmlformats.org/officeDocument/2006/relationships/image" Target="../media/image165.png"/></Relationships>
</file>

<file path=ppt/slides/_rels/slide36.xml.rels><?xml version="1.0" encoding="UTF-8" standalone="yes"?>
<Relationships xmlns="http://schemas.openxmlformats.org/package/2006/relationships"><Relationship Id="rId7" Type="http://schemas.openxmlformats.org/officeDocument/2006/relationships/image" Target="../media/image93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6.png"/><Relationship Id="rId5" Type="http://schemas.openxmlformats.org/officeDocument/2006/relationships/image" Target="../media/image168.png"/><Relationship Id="rId4" Type="http://schemas.openxmlformats.org/officeDocument/2006/relationships/image" Target="../media/image167.png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5.png"/><Relationship Id="rId26" Type="http://schemas.openxmlformats.org/officeDocument/2006/relationships/image" Target="../media/image181.png"/><Relationship Id="rId39" Type="http://schemas.openxmlformats.org/officeDocument/2006/relationships/image" Target="../media/image1030.png"/><Relationship Id="rId21" Type="http://schemas.openxmlformats.org/officeDocument/2006/relationships/image" Target="../media/image850.png"/><Relationship Id="rId42" Type="http://schemas.openxmlformats.org/officeDocument/2006/relationships/image" Target="../media/image1060.png"/><Relationship Id="rId47" Type="http://schemas.openxmlformats.org/officeDocument/2006/relationships/image" Target="../media/image1110.png"/><Relationship Id="rId50" Type="http://schemas.openxmlformats.org/officeDocument/2006/relationships/image" Target="../media/image1140.png"/><Relationship Id="rId55" Type="http://schemas.openxmlformats.org/officeDocument/2006/relationships/image" Target="../media/image191.png"/><Relationship Id="rId7" Type="http://schemas.openxmlformats.org/officeDocument/2006/relationships/image" Target="../media/image173.png"/><Relationship Id="rId2" Type="http://schemas.openxmlformats.org/officeDocument/2006/relationships/image" Target="../media/image169.png"/><Relationship Id="rId16" Type="http://schemas.openxmlformats.org/officeDocument/2006/relationships/image" Target="../media/image178.png"/><Relationship Id="rId29" Type="http://schemas.openxmlformats.org/officeDocument/2006/relationships/image" Target="../media/image184.png"/><Relationship Id="rId11" Type="http://schemas.openxmlformats.org/officeDocument/2006/relationships/image" Target="../media/image751.png"/><Relationship Id="rId24" Type="http://schemas.openxmlformats.org/officeDocument/2006/relationships/image" Target="../media/image880.png"/><Relationship Id="rId32" Type="http://schemas.openxmlformats.org/officeDocument/2006/relationships/image" Target="../media/image187.png"/><Relationship Id="rId40" Type="http://schemas.openxmlformats.org/officeDocument/2006/relationships/image" Target="../media/image1040.png"/><Relationship Id="rId45" Type="http://schemas.openxmlformats.org/officeDocument/2006/relationships/image" Target="../media/image1090.png"/><Relationship Id="rId53" Type="http://schemas.openxmlformats.org/officeDocument/2006/relationships/image" Target="../media/image188.png"/><Relationship Id="rId5" Type="http://schemas.openxmlformats.org/officeDocument/2006/relationships/image" Target="../media/image171.png"/><Relationship Id="rId15" Type="http://schemas.openxmlformats.org/officeDocument/2006/relationships/image" Target="../media/image177.png"/><Relationship Id="rId23" Type="http://schemas.openxmlformats.org/officeDocument/2006/relationships/image" Target="../media/image870.png"/><Relationship Id="rId28" Type="http://schemas.openxmlformats.org/officeDocument/2006/relationships/image" Target="../media/image183.png"/><Relationship Id="rId49" Type="http://schemas.openxmlformats.org/officeDocument/2006/relationships/image" Target="../media/image1130.png"/><Relationship Id="rId10" Type="http://schemas.openxmlformats.org/officeDocument/2006/relationships/image" Target="../media/image741.png"/><Relationship Id="rId19" Type="http://schemas.openxmlformats.org/officeDocument/2006/relationships/image" Target="../media/image830.png"/><Relationship Id="rId31" Type="http://schemas.openxmlformats.org/officeDocument/2006/relationships/image" Target="../media/image186.png"/><Relationship Id="rId44" Type="http://schemas.openxmlformats.org/officeDocument/2006/relationships/image" Target="../media/image1080.png"/><Relationship Id="rId52" Type="http://schemas.openxmlformats.org/officeDocument/2006/relationships/image" Target="../media/image1160.png"/><Relationship Id="rId4" Type="http://schemas.openxmlformats.org/officeDocument/2006/relationships/image" Target="../media/image170.png"/><Relationship Id="rId9" Type="http://schemas.openxmlformats.org/officeDocument/2006/relationships/image" Target="../media/image731.png"/><Relationship Id="rId14" Type="http://schemas.openxmlformats.org/officeDocument/2006/relationships/image" Target="../media/image176.png"/><Relationship Id="rId22" Type="http://schemas.openxmlformats.org/officeDocument/2006/relationships/image" Target="../media/image860.png"/><Relationship Id="rId27" Type="http://schemas.openxmlformats.org/officeDocument/2006/relationships/image" Target="../media/image182.png"/><Relationship Id="rId30" Type="http://schemas.openxmlformats.org/officeDocument/2006/relationships/image" Target="../media/image185.png"/><Relationship Id="rId43" Type="http://schemas.openxmlformats.org/officeDocument/2006/relationships/image" Target="../media/image1070.png"/><Relationship Id="rId48" Type="http://schemas.openxmlformats.org/officeDocument/2006/relationships/image" Target="../media/image1120.png"/><Relationship Id="rId56" Type="http://schemas.openxmlformats.org/officeDocument/2006/relationships/image" Target="../media/image192.png"/><Relationship Id="rId8" Type="http://schemas.openxmlformats.org/officeDocument/2006/relationships/image" Target="../media/image174.png"/><Relationship Id="rId51" Type="http://schemas.openxmlformats.org/officeDocument/2006/relationships/image" Target="../media/image1150.png"/><Relationship Id="rId3" Type="http://schemas.openxmlformats.org/officeDocument/2006/relationships/image" Target="../media/image2300.png"/><Relationship Id="rId12" Type="http://schemas.openxmlformats.org/officeDocument/2006/relationships/image" Target="../media/image7600.png"/><Relationship Id="rId17" Type="http://schemas.openxmlformats.org/officeDocument/2006/relationships/image" Target="../media/image179.png"/><Relationship Id="rId25" Type="http://schemas.openxmlformats.org/officeDocument/2006/relationships/image" Target="../media/image180.png"/><Relationship Id="rId46" Type="http://schemas.openxmlformats.org/officeDocument/2006/relationships/image" Target="../media/image1100.png"/><Relationship Id="rId20" Type="http://schemas.openxmlformats.org/officeDocument/2006/relationships/image" Target="../media/image840.png"/><Relationship Id="rId41" Type="http://schemas.openxmlformats.org/officeDocument/2006/relationships/image" Target="../media/image1050.png"/><Relationship Id="rId54" Type="http://schemas.openxmlformats.org/officeDocument/2006/relationships/image" Target="../media/image18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2.png"/></Relationships>
</file>

<file path=ppt/slides/_rels/slide38.xml.rels><?xml version="1.0" encoding="UTF-8" standalone="yes"?>
<Relationships xmlns="http://schemas.openxmlformats.org/package/2006/relationships"><Relationship Id="rId7" Type="http://schemas.openxmlformats.org/officeDocument/2006/relationships/image" Target="../media/image93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6.png"/><Relationship Id="rId5" Type="http://schemas.openxmlformats.org/officeDocument/2006/relationships/image" Target="../media/image195.png"/><Relationship Id="rId4" Type="http://schemas.openxmlformats.org/officeDocument/2006/relationships/image" Target="../media/image194.png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0.png"/><Relationship Id="rId26" Type="http://schemas.openxmlformats.org/officeDocument/2006/relationships/image" Target="../media/image330.png"/><Relationship Id="rId42" Type="http://schemas.openxmlformats.org/officeDocument/2006/relationships/image" Target="../media/image1060.png"/><Relationship Id="rId47" Type="http://schemas.openxmlformats.org/officeDocument/2006/relationships/image" Target="../media/image1110.png"/><Relationship Id="rId50" Type="http://schemas.openxmlformats.org/officeDocument/2006/relationships/image" Target="../media/image1140.png"/><Relationship Id="rId55" Type="http://schemas.openxmlformats.org/officeDocument/2006/relationships/image" Target="../media/image420.png"/><Relationship Id="rId7" Type="http://schemas.openxmlformats.org/officeDocument/2006/relationships/image" Target="../media/image270.png"/><Relationship Id="rId12" Type="http://schemas.openxmlformats.org/officeDocument/2006/relationships/image" Target="../media/image280.png"/><Relationship Id="rId25" Type="http://schemas.openxmlformats.org/officeDocument/2006/relationships/image" Target="../media/image320.png"/><Relationship Id="rId46" Type="http://schemas.openxmlformats.org/officeDocument/2006/relationships/image" Target="../media/image1100.png"/><Relationship Id="rId2" Type="http://schemas.openxmlformats.org/officeDocument/2006/relationships/image" Target="../media/image190.png"/><Relationship Id="rId20" Type="http://schemas.openxmlformats.org/officeDocument/2006/relationships/image" Target="../media/image840.png"/><Relationship Id="rId29" Type="http://schemas.openxmlformats.org/officeDocument/2006/relationships/image" Target="../media/image360.png"/><Relationship Id="rId41" Type="http://schemas.openxmlformats.org/officeDocument/2006/relationships/image" Target="../media/image1050.png"/><Relationship Id="rId54" Type="http://schemas.openxmlformats.org/officeDocument/2006/relationships/image" Target="../media/image4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0.png"/><Relationship Id="rId11" Type="http://schemas.openxmlformats.org/officeDocument/2006/relationships/image" Target="../media/image7500.png"/><Relationship Id="rId24" Type="http://schemas.openxmlformats.org/officeDocument/2006/relationships/image" Target="../media/image310.png"/><Relationship Id="rId40" Type="http://schemas.openxmlformats.org/officeDocument/2006/relationships/image" Target="../media/image1040.png"/><Relationship Id="rId53" Type="http://schemas.openxmlformats.org/officeDocument/2006/relationships/image" Target="../media/image401.png"/><Relationship Id="rId5" Type="http://schemas.openxmlformats.org/officeDocument/2006/relationships/image" Target="../media/image250.png"/><Relationship Id="rId23" Type="http://schemas.openxmlformats.org/officeDocument/2006/relationships/image" Target="../media/image870.png"/><Relationship Id="rId28" Type="http://schemas.openxmlformats.org/officeDocument/2006/relationships/image" Target="../media/image350.png"/><Relationship Id="rId49" Type="http://schemas.openxmlformats.org/officeDocument/2006/relationships/image" Target="../media/image1130.png"/><Relationship Id="rId10" Type="http://schemas.openxmlformats.org/officeDocument/2006/relationships/image" Target="../media/image7400.png"/><Relationship Id="rId19" Type="http://schemas.openxmlformats.org/officeDocument/2006/relationships/image" Target="../media/image830.png"/><Relationship Id="rId31" Type="http://schemas.openxmlformats.org/officeDocument/2006/relationships/image" Target="../media/image380.png"/><Relationship Id="rId52" Type="http://schemas.openxmlformats.org/officeDocument/2006/relationships/image" Target="../media/image390.png"/><Relationship Id="rId4" Type="http://schemas.openxmlformats.org/officeDocument/2006/relationships/image" Target="../media/image240.png"/><Relationship Id="rId9" Type="http://schemas.openxmlformats.org/officeDocument/2006/relationships/image" Target="../media/image7300.png"/><Relationship Id="rId14" Type="http://schemas.openxmlformats.org/officeDocument/2006/relationships/image" Target="../media/image300.png"/><Relationship Id="rId22" Type="http://schemas.openxmlformats.org/officeDocument/2006/relationships/image" Target="../media/image860.png"/><Relationship Id="rId27" Type="http://schemas.openxmlformats.org/officeDocument/2006/relationships/image" Target="../media/image340.png"/><Relationship Id="rId30" Type="http://schemas.openxmlformats.org/officeDocument/2006/relationships/image" Target="../media/image370.png"/><Relationship Id="rId43" Type="http://schemas.openxmlformats.org/officeDocument/2006/relationships/image" Target="../media/image1070.png"/><Relationship Id="rId48" Type="http://schemas.openxmlformats.org/officeDocument/2006/relationships/image" Target="../media/image1120.png"/><Relationship Id="rId51" Type="http://schemas.openxmlformats.org/officeDocument/2006/relationships/image" Target="../media/image1150.png"/><Relationship Id="rId3" Type="http://schemas.openxmlformats.org/officeDocument/2006/relationships/image" Target="../media/image230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0.xml.rels><?xml version="1.0" encoding="UTF-8" standalone="yes"?>
<Relationships xmlns="http://schemas.openxmlformats.org/package/2006/relationships"><Relationship Id="rId7" Type="http://schemas.openxmlformats.org/officeDocument/2006/relationships/image" Target="../media/image93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6.png"/><Relationship Id="rId5" Type="http://schemas.openxmlformats.org/officeDocument/2006/relationships/image" Target="../media/image197.png"/><Relationship Id="rId4" Type="http://schemas.openxmlformats.org/officeDocument/2006/relationships/image" Target="../media/image19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0.png"/><Relationship Id="rId13" Type="http://schemas.openxmlformats.org/officeDocument/2006/relationships/image" Target="../media/image199.png"/><Relationship Id="rId18" Type="http://schemas.openxmlformats.org/officeDocument/2006/relationships/image" Target="../media/image204.png"/><Relationship Id="rId26" Type="http://schemas.openxmlformats.org/officeDocument/2006/relationships/image" Target="../media/image212.png"/><Relationship Id="rId3" Type="http://schemas.openxmlformats.org/officeDocument/2006/relationships/image" Target="../media/image193.png"/><Relationship Id="rId21" Type="http://schemas.openxmlformats.org/officeDocument/2006/relationships/image" Target="../media/image207.png"/><Relationship Id="rId7" Type="http://schemas.openxmlformats.org/officeDocument/2006/relationships/image" Target="../media/image1450.png"/><Relationship Id="rId12" Type="http://schemas.openxmlformats.org/officeDocument/2006/relationships/image" Target="../media/image12.png"/><Relationship Id="rId17" Type="http://schemas.openxmlformats.org/officeDocument/2006/relationships/image" Target="../media/image203.png"/><Relationship Id="rId25" Type="http://schemas.openxmlformats.org/officeDocument/2006/relationships/image" Target="../media/image211.png"/><Relationship Id="rId2" Type="http://schemas.openxmlformats.org/officeDocument/2006/relationships/image" Target="../media/image4.png"/><Relationship Id="rId16" Type="http://schemas.openxmlformats.org/officeDocument/2006/relationships/image" Target="../media/image202.png"/><Relationship Id="rId20" Type="http://schemas.openxmlformats.org/officeDocument/2006/relationships/image" Target="../media/image206.png"/><Relationship Id="rId29" Type="http://schemas.openxmlformats.org/officeDocument/2006/relationships/image" Target="../media/image162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40.png"/><Relationship Id="rId11" Type="http://schemas.openxmlformats.org/officeDocument/2006/relationships/image" Target="../media/image13.png"/><Relationship Id="rId24" Type="http://schemas.openxmlformats.org/officeDocument/2006/relationships/image" Target="../media/image210.png"/><Relationship Id="rId32" Type="http://schemas.openxmlformats.org/officeDocument/2006/relationships/image" Target="../media/image165.png"/><Relationship Id="rId5" Type="http://schemas.openxmlformats.org/officeDocument/2006/relationships/image" Target="../media/image8.png"/><Relationship Id="rId15" Type="http://schemas.openxmlformats.org/officeDocument/2006/relationships/image" Target="../media/image201.png"/><Relationship Id="rId23" Type="http://schemas.openxmlformats.org/officeDocument/2006/relationships/image" Target="../media/image209.png"/><Relationship Id="rId28" Type="http://schemas.openxmlformats.org/officeDocument/2006/relationships/image" Target="../media/image1610.png"/><Relationship Id="rId10" Type="http://schemas.openxmlformats.org/officeDocument/2006/relationships/image" Target="../media/image14.png"/><Relationship Id="rId19" Type="http://schemas.openxmlformats.org/officeDocument/2006/relationships/image" Target="../media/image205.png"/><Relationship Id="rId31" Type="http://schemas.openxmlformats.org/officeDocument/2006/relationships/image" Target="../media/image164.png"/><Relationship Id="rId4" Type="http://schemas.openxmlformats.org/officeDocument/2006/relationships/image" Target="../media/image7.png"/><Relationship Id="rId9" Type="http://schemas.openxmlformats.org/officeDocument/2006/relationships/image" Target="../media/image1470.png"/><Relationship Id="rId14" Type="http://schemas.openxmlformats.org/officeDocument/2006/relationships/image" Target="../media/image200.png"/><Relationship Id="rId22" Type="http://schemas.openxmlformats.org/officeDocument/2006/relationships/image" Target="../media/image208.png"/><Relationship Id="rId27" Type="http://schemas.openxmlformats.org/officeDocument/2006/relationships/image" Target="../media/image160.png"/><Relationship Id="rId30" Type="http://schemas.openxmlformats.org/officeDocument/2006/relationships/image" Target="../media/image16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2.png"/><Relationship Id="rId12" Type="http://schemas.openxmlformats.org/officeDocument/2006/relationships/image" Target="../media/image56.png"/><Relationship Id="rId2" Type="http://schemas.openxmlformats.org/officeDocument/2006/relationships/image" Target="../media/image400.png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5.png"/><Relationship Id="rId5" Type="http://schemas.openxmlformats.org/officeDocument/2006/relationships/image" Target="../media/image50.png"/><Relationship Id="rId15" Type="http://schemas.openxmlformats.org/officeDocument/2006/relationships/image" Target="../media/image59.png"/><Relationship Id="rId10" Type="http://schemas.openxmlformats.org/officeDocument/2006/relationships/image" Target="../media/image48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47.png"/><Relationship Id="rId7" Type="http://schemas.openxmlformats.org/officeDocument/2006/relationships/image" Target="../media/image63.png"/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1.png"/><Relationship Id="rId9" Type="http://schemas.openxmlformats.org/officeDocument/2006/relationships/image" Target="../media/image6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7.png"/><Relationship Id="rId26" Type="http://schemas.openxmlformats.org/officeDocument/2006/relationships/image" Target="../media/image89.png"/><Relationship Id="rId39" Type="http://schemas.openxmlformats.org/officeDocument/2006/relationships/image" Target="../media/image103.png"/><Relationship Id="rId21" Type="http://schemas.openxmlformats.org/officeDocument/2006/relationships/image" Target="../media/image85.png"/><Relationship Id="rId42" Type="http://schemas.openxmlformats.org/officeDocument/2006/relationships/image" Target="../media/image106.png"/><Relationship Id="rId47" Type="http://schemas.openxmlformats.org/officeDocument/2006/relationships/image" Target="../media/image111.png"/><Relationship Id="rId50" Type="http://schemas.openxmlformats.org/officeDocument/2006/relationships/image" Target="../media/image114.png"/><Relationship Id="rId55" Type="http://schemas.openxmlformats.org/officeDocument/2006/relationships/image" Target="../media/image98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6" Type="http://schemas.openxmlformats.org/officeDocument/2006/relationships/image" Target="../media/image80.png"/><Relationship Id="rId29" Type="http://schemas.openxmlformats.org/officeDocument/2006/relationships/image" Target="../media/image92.png"/><Relationship Id="rId11" Type="http://schemas.openxmlformats.org/officeDocument/2006/relationships/image" Target="../media/image750.png"/><Relationship Id="rId24" Type="http://schemas.openxmlformats.org/officeDocument/2006/relationships/image" Target="../media/image88.png"/><Relationship Id="rId32" Type="http://schemas.openxmlformats.org/officeDocument/2006/relationships/image" Target="../media/image95.png"/><Relationship Id="rId40" Type="http://schemas.openxmlformats.org/officeDocument/2006/relationships/image" Target="../media/image104.png"/><Relationship Id="rId45" Type="http://schemas.openxmlformats.org/officeDocument/2006/relationships/image" Target="../media/image109.png"/><Relationship Id="rId53" Type="http://schemas.openxmlformats.org/officeDocument/2006/relationships/image" Target="../media/image96.png"/><Relationship Id="rId5" Type="http://schemas.openxmlformats.org/officeDocument/2006/relationships/image" Target="../media/image73.png"/><Relationship Id="rId15" Type="http://schemas.openxmlformats.org/officeDocument/2006/relationships/image" Target="../media/image79.png"/><Relationship Id="rId23" Type="http://schemas.openxmlformats.org/officeDocument/2006/relationships/image" Target="../media/image87.png"/><Relationship Id="rId28" Type="http://schemas.openxmlformats.org/officeDocument/2006/relationships/image" Target="../media/image91.png"/><Relationship Id="rId49" Type="http://schemas.openxmlformats.org/officeDocument/2006/relationships/image" Target="../media/image113.png"/><Relationship Id="rId57" Type="http://schemas.openxmlformats.org/officeDocument/2006/relationships/image" Target="../media/image100.png"/><Relationship Id="rId10" Type="http://schemas.openxmlformats.org/officeDocument/2006/relationships/image" Target="../media/image740.png"/><Relationship Id="rId19" Type="http://schemas.openxmlformats.org/officeDocument/2006/relationships/image" Target="../media/image83.png"/><Relationship Id="rId31" Type="http://schemas.openxmlformats.org/officeDocument/2006/relationships/image" Target="../media/image94.png"/><Relationship Id="rId44" Type="http://schemas.openxmlformats.org/officeDocument/2006/relationships/image" Target="../media/image108.png"/><Relationship Id="rId52" Type="http://schemas.openxmlformats.org/officeDocument/2006/relationships/image" Target="../media/image116.png"/><Relationship Id="rId4" Type="http://schemas.openxmlformats.org/officeDocument/2006/relationships/image" Target="../media/image72.png"/><Relationship Id="rId9" Type="http://schemas.openxmlformats.org/officeDocument/2006/relationships/image" Target="../media/image730.png"/><Relationship Id="rId14" Type="http://schemas.openxmlformats.org/officeDocument/2006/relationships/image" Target="../media/image78.png"/><Relationship Id="rId22" Type="http://schemas.openxmlformats.org/officeDocument/2006/relationships/image" Target="../media/image86.png"/><Relationship Id="rId27" Type="http://schemas.openxmlformats.org/officeDocument/2006/relationships/image" Target="../media/image90.png"/><Relationship Id="rId30" Type="http://schemas.openxmlformats.org/officeDocument/2006/relationships/image" Target="../media/image93.png"/><Relationship Id="rId43" Type="http://schemas.openxmlformats.org/officeDocument/2006/relationships/image" Target="../media/image107.png"/><Relationship Id="rId48" Type="http://schemas.openxmlformats.org/officeDocument/2006/relationships/image" Target="../media/image112.png"/><Relationship Id="rId56" Type="http://schemas.openxmlformats.org/officeDocument/2006/relationships/image" Target="../media/image99.png"/><Relationship Id="rId8" Type="http://schemas.openxmlformats.org/officeDocument/2006/relationships/image" Target="../media/image76.png"/><Relationship Id="rId51" Type="http://schemas.openxmlformats.org/officeDocument/2006/relationships/image" Target="../media/image115.png"/><Relationship Id="rId3" Type="http://schemas.openxmlformats.org/officeDocument/2006/relationships/image" Target="../media/image71.png"/><Relationship Id="rId12" Type="http://schemas.openxmlformats.org/officeDocument/2006/relationships/image" Target="../media/image760.png"/><Relationship Id="rId17" Type="http://schemas.openxmlformats.org/officeDocument/2006/relationships/image" Target="../media/image81.png"/><Relationship Id="rId25" Type="http://schemas.openxmlformats.org/officeDocument/2006/relationships/image" Target="../media/image82.png"/><Relationship Id="rId46" Type="http://schemas.openxmlformats.org/officeDocument/2006/relationships/image" Target="../media/image110.png"/><Relationship Id="rId20" Type="http://schemas.openxmlformats.org/officeDocument/2006/relationships/image" Target="../media/image84.png"/><Relationship Id="rId41" Type="http://schemas.openxmlformats.org/officeDocument/2006/relationships/image" Target="../media/image105.png"/><Relationship Id="rId54" Type="http://schemas.openxmlformats.org/officeDocument/2006/relationships/image" Target="../media/image9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2286000" y="2084634"/>
            <a:ext cx="7391400" cy="1524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u="sng" dirty="0"/>
              <a:t>Warm Up</a:t>
            </a:r>
            <a:r>
              <a:rPr lang="en-US" sz="2800" dirty="0"/>
              <a:t> </a:t>
            </a:r>
          </a:p>
          <a:p>
            <a:pPr marL="0" indent="0">
              <a:buNone/>
            </a:pPr>
            <a:r>
              <a:rPr lang="en-US" sz="2800" dirty="0"/>
              <a:t>What is the asymptotic run time of </a:t>
            </a:r>
            <a:r>
              <a:rPr lang="en-US" sz="2800" dirty="0" err="1"/>
              <a:t>MergeSort</a:t>
            </a:r>
            <a:r>
              <a:rPr lang="en-US" sz="2800" dirty="0"/>
              <a:t> if its recurrence is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086358" y="3675756"/>
                <a:ext cx="5219442" cy="10375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3600" i="1">
                          <a:latin typeface="Cambria Math"/>
                        </a:rPr>
                        <m:t>=2</m:t>
                      </m:r>
                      <m:r>
                        <a:rPr lang="en-US" sz="3600" i="1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i="1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36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i="1">
                          <a:latin typeface="Cambria Math"/>
                        </a:rPr>
                        <m:t>209</m:t>
                      </m:r>
                      <m:r>
                        <a:rPr lang="en-US" sz="3600" i="1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6358" y="3675756"/>
                <a:ext cx="5219442" cy="1037528"/>
              </a:xfrm>
              <a:prstGeom prst="rect">
                <a:avLst/>
              </a:prstGeom>
              <a:blipFill>
                <a:blip r:embed="rId2"/>
                <a:stretch>
                  <a:fillRect b="-9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4F1235F0-31CC-1247-8029-E7DB0A386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5400" dirty="0">
                <a:ln w="3175">
                  <a:noFill/>
                </a:ln>
                <a:effectLst/>
                <a:latin typeface="Helvetica Neue" panose="02000503000000020004" pitchFamily="2" charset="0"/>
                <a:ea typeface="Helvetica Neue" panose="02000503000000020004" pitchFamily="2" charset="0"/>
              </a:rPr>
              <a:t>CS4102 Algorithms</a:t>
            </a:r>
            <a:br>
              <a:rPr lang="en-US" dirty="0"/>
            </a:b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Spring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01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and Conquer method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2590801" y="1600201"/>
                <a:ext cx="3349315" cy="827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=4</m:t>
                      </m:r>
                      <m:r>
                        <a:rPr lang="en-US" sz="2800" i="1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800" i="1">
                          <a:latin typeface="Cambria Math"/>
                        </a:rPr>
                        <m:t>+5</m:t>
                      </m:r>
                      <m:r>
                        <a:rPr lang="en-US" sz="2800" i="1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1" y="1600201"/>
                <a:ext cx="3349315" cy="827471"/>
              </a:xfrm>
              <a:prstGeom prst="rect">
                <a:avLst/>
              </a:prstGeom>
              <a:blipFill>
                <a:blip r:embed="rId2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631092" y="1219201"/>
            <a:ext cx="49049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3. Use </a:t>
            </a:r>
            <a:r>
              <a:rPr lang="en-US" sz="2400" dirty="0">
                <a:solidFill>
                  <a:srgbClr val="FF33CC"/>
                </a:solidFill>
              </a:rPr>
              <a:t>asymptotic</a:t>
            </a:r>
            <a:r>
              <a:rPr lang="en-US" sz="2400" dirty="0"/>
              <a:t> notation to simplify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6" name="TextBox 395"/>
              <p:cNvSpPr txBox="1"/>
              <p:nvPr/>
            </p:nvSpPr>
            <p:spPr>
              <a:xfrm>
                <a:off x="2582407" y="2427672"/>
                <a:ext cx="3070649" cy="13244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=5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  <m:nary>
                        <m:naryPr>
                          <m:chr m:val="∑"/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=0</m:t>
                          </m:r>
                        </m:sub>
                        <m:sup>
                          <m:func>
                            <m:func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</m:func>
                        </m:sup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96" name="TextBox 3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2407" y="2427672"/>
                <a:ext cx="3070649" cy="1324465"/>
              </a:xfrm>
              <a:prstGeom prst="rect">
                <a:avLst/>
              </a:prstGeom>
              <a:blipFill>
                <a:blip r:embed="rId3"/>
                <a:stretch>
                  <a:fillRect t="-98095" r="-7407" b="-1552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/>
              <p:cNvSpPr txBox="1"/>
              <p:nvPr/>
            </p:nvSpPr>
            <p:spPr>
              <a:xfrm>
                <a:off x="2582406" y="3922872"/>
                <a:ext cx="3879588" cy="9745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=5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func>
                                <m:func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func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+1</m:t>
                              </m:r>
                            </m:sup>
                          </m:s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−1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2−1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3" name="TextBox 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2406" y="3922872"/>
                <a:ext cx="3879588" cy="974562"/>
              </a:xfrm>
              <a:prstGeom prst="rect">
                <a:avLst/>
              </a:prstGeom>
              <a:blipFill>
                <a:blip r:embed="rId4"/>
                <a:stretch>
                  <a:fillRect b="-512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/>
              <p:cNvSpPr txBox="1"/>
              <p:nvPr/>
            </p:nvSpPr>
            <p:spPr>
              <a:xfrm>
                <a:off x="2582406" y="5121438"/>
                <a:ext cx="321331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=5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(2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−1)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4" name="TextBox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2406" y="5121438"/>
                <a:ext cx="3213316" cy="523220"/>
              </a:xfrm>
              <a:prstGeom prst="rect">
                <a:avLst/>
              </a:prstGeom>
              <a:blipFill>
                <a:blip r:embed="rId5"/>
                <a:stretch>
                  <a:fillRect r="-394" b="-190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/>
              <p:cNvSpPr txBox="1"/>
              <p:nvPr/>
            </p:nvSpPr>
            <p:spPr>
              <a:xfrm>
                <a:off x="5715001" y="5121438"/>
                <a:ext cx="1546193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srgbClr val="0070C0"/>
                          </a:solidFill>
                          <a:latin typeface="Cambria Math"/>
                        </a:rPr>
                        <m:t>Θ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5" name="TextBox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1" y="5121438"/>
                <a:ext cx="1546193" cy="523220"/>
              </a:xfrm>
              <a:prstGeom prst="rect">
                <a:avLst/>
              </a:prstGeom>
              <a:blipFill>
                <a:blip r:embed="rId6"/>
                <a:stretch>
                  <a:fillRect r="-1626" b="-190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664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" grpId="0"/>
      <p:bldP spid="133" grpId="0"/>
      <p:bldP spid="134" grpId="0"/>
      <p:bldP spid="1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Karatsuba Multiplication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11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939357" y="2438401"/>
            <a:ext cx="2819400" cy="1538881"/>
            <a:chOff x="1415357" y="2438400"/>
            <a:chExt cx="2819400" cy="1538881"/>
          </a:xfrm>
        </p:grpSpPr>
        <p:grpSp>
          <p:nvGrpSpPr>
            <p:cNvPr id="4" name="Group 3"/>
            <p:cNvGrpSpPr/>
            <p:nvPr/>
          </p:nvGrpSpPr>
          <p:grpSpPr>
            <a:xfrm>
              <a:off x="1415357" y="2438400"/>
              <a:ext cx="2819400" cy="1538881"/>
              <a:chOff x="1752600" y="2438400"/>
              <a:chExt cx="2819400" cy="153888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TextBox 4"/>
                  <p:cNvSpPr txBox="1"/>
                  <p:nvPr/>
                </p:nvSpPr>
                <p:spPr>
                  <a:xfrm>
                    <a:off x="2514600" y="2438400"/>
                    <a:ext cx="1938351" cy="76944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400" i="1" dirty="0">
                              <a:latin typeface="Cambria Math"/>
                            </a:rPr>
                            <m:t>4 1 0 2</m:t>
                          </m:r>
                        </m:oMath>
                      </m:oMathPara>
                    </a14:m>
                    <a:endParaRPr lang="en-US" sz="4400" dirty="0"/>
                  </a:p>
                </p:txBody>
              </p:sp>
            </mc:Choice>
            <mc:Fallback xmlns="">
              <p:sp>
                <p:nvSpPr>
                  <p:cNvPr id="5" name="TextBox 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14600" y="2438400"/>
                    <a:ext cx="1938351" cy="769441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1986827" y="3207840"/>
                    <a:ext cx="2459328" cy="76944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400" i="1" dirty="0" smtClean="0">
                              <a:latin typeface="Cambria Math"/>
                            </a:rPr>
                            <m:t>×</m:t>
                          </m:r>
                          <m:r>
                            <a:rPr lang="en-US" sz="44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400" i="1" dirty="0">
                              <a:latin typeface="Cambria Math"/>
                            </a:rPr>
                            <m:t>1 8 1 9</m:t>
                          </m:r>
                        </m:oMath>
                      </m:oMathPara>
                    </a14:m>
                    <a:endParaRPr lang="en-US" sz="4400" dirty="0"/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86827" y="3207840"/>
                    <a:ext cx="2459328" cy="769441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1639" r="-513" b="-2623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" name="Straight Connector 6"/>
              <p:cNvCxnSpPr/>
              <p:nvPr/>
            </p:nvCxnSpPr>
            <p:spPr>
              <a:xfrm>
                <a:off x="1752600" y="3977281"/>
                <a:ext cx="281940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Rounded Rectangle 7"/>
            <p:cNvSpPr/>
            <p:nvPr/>
          </p:nvSpPr>
          <p:spPr>
            <a:xfrm>
              <a:off x="2286000" y="2514600"/>
              <a:ext cx="860532" cy="54084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167553" y="2514600"/>
              <a:ext cx="860532" cy="54084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b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286000" y="3269160"/>
              <a:ext cx="860532" cy="54084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c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167553" y="3269160"/>
              <a:ext cx="860532" cy="54084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d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5" name="Rounded Rectangle 34"/>
          <p:cNvSpPr/>
          <p:nvPr/>
        </p:nvSpPr>
        <p:spPr>
          <a:xfrm>
            <a:off x="7352649" y="2476501"/>
            <a:ext cx="860532" cy="540840"/>
          </a:xfrm>
          <a:prstGeom prst="roundRect">
            <a:avLst/>
          </a:prstGeom>
          <a:solidFill>
            <a:srgbClr val="FFC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8664468" y="2476500"/>
            <a:ext cx="860532" cy="540840"/>
          </a:xfrm>
          <a:prstGeom prst="roundRect">
            <a:avLst/>
          </a:prstGeom>
          <a:solidFill>
            <a:srgbClr val="FFC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21608" y="2362201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638801" y="2133601"/>
                <a:ext cx="1814535" cy="1019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/>
                            </a:rPr>
                            <m:t>10</m:t>
                          </m:r>
                        </m:e>
                        <m:sup>
                          <m:f>
                            <m:f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i="1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44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1" y="2133601"/>
                <a:ext cx="1814535" cy="10198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ounded Rectangle 38"/>
          <p:cNvSpPr/>
          <p:nvPr/>
        </p:nvSpPr>
        <p:spPr>
          <a:xfrm>
            <a:off x="7352649" y="3314701"/>
            <a:ext cx="860532" cy="540840"/>
          </a:xfrm>
          <a:prstGeom prst="roundRect">
            <a:avLst/>
          </a:prstGeom>
          <a:solidFill>
            <a:srgbClr val="FFC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8664468" y="3314700"/>
            <a:ext cx="860532" cy="540840"/>
          </a:xfrm>
          <a:prstGeom prst="roundRect">
            <a:avLst/>
          </a:prstGeom>
          <a:solidFill>
            <a:srgbClr val="FFC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221608" y="3200401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638800" y="2942570"/>
                <a:ext cx="1814536" cy="1019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/>
                            </a:rPr>
                            <m:t>10</m:t>
                          </m:r>
                        </m:e>
                        <m:sup>
                          <m:f>
                            <m:f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i="1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44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2942570"/>
                <a:ext cx="1814536" cy="10198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4402968" y="6019801"/>
            <a:ext cx="28360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(                  )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4702068" y="4343399"/>
            <a:ext cx="860532" cy="540840"/>
          </a:xfrm>
          <a:prstGeom prst="roundRect">
            <a:avLst/>
          </a:prstGeom>
          <a:solidFill>
            <a:srgbClr val="FFC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6013887" y="4343398"/>
            <a:ext cx="860532" cy="540840"/>
          </a:xfrm>
          <a:prstGeom prst="roundRect">
            <a:avLst/>
          </a:prstGeom>
          <a:solidFill>
            <a:srgbClr val="FFC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456940" y="4229099"/>
                <a:ext cx="71526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dirty="0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6940" y="4229099"/>
                <a:ext cx="715260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429000" y="4229098"/>
                <a:ext cx="123623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4400" i="1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4229098"/>
                <a:ext cx="1236236" cy="76944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ounded Rectangle 48"/>
          <p:cNvSpPr/>
          <p:nvPr/>
        </p:nvSpPr>
        <p:spPr>
          <a:xfrm>
            <a:off x="4702068" y="5267870"/>
            <a:ext cx="860532" cy="540840"/>
          </a:xfrm>
          <a:prstGeom prst="roundRect">
            <a:avLst/>
          </a:prstGeom>
          <a:solidFill>
            <a:srgbClr val="FFC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6013887" y="5267869"/>
            <a:ext cx="860532" cy="540840"/>
          </a:xfrm>
          <a:prstGeom prst="roundRect">
            <a:avLst/>
          </a:prstGeom>
          <a:solidFill>
            <a:srgbClr val="FFC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411964" y="4876801"/>
                <a:ext cx="1236236" cy="1019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/>
                            </a:rPr>
                            <m:t>10</m:t>
                          </m:r>
                        </m:e>
                        <m:sup>
                          <m:f>
                            <m:f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i="1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44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964" y="4876801"/>
                <a:ext cx="1236236" cy="1019831"/>
              </a:xfrm>
              <a:prstGeom prst="rect">
                <a:avLst/>
              </a:prstGeom>
              <a:blipFill>
                <a:blip r:embed="rId8"/>
                <a:stretch>
                  <a:fillRect l="-3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456940" y="5153569"/>
                <a:ext cx="71526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dirty="0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6940" y="5153569"/>
                <a:ext cx="715260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/>
          <p:cNvSpPr txBox="1"/>
          <p:nvPr/>
        </p:nvSpPr>
        <p:spPr>
          <a:xfrm>
            <a:off x="4402968" y="4191001"/>
            <a:ext cx="28360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(                  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401082" y="5113714"/>
            <a:ext cx="56573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(                                       )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7352649" y="5273185"/>
            <a:ext cx="860532" cy="540840"/>
          </a:xfrm>
          <a:prstGeom prst="roundRect">
            <a:avLst/>
          </a:prstGeom>
          <a:solidFill>
            <a:srgbClr val="FFC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8664468" y="5273184"/>
            <a:ext cx="860532" cy="540840"/>
          </a:xfrm>
          <a:prstGeom prst="roundRect">
            <a:avLst/>
          </a:prstGeom>
          <a:solidFill>
            <a:srgbClr val="FFC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8107521" y="5158884"/>
                <a:ext cx="71526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dirty="0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7521" y="5158884"/>
                <a:ext cx="715260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/>
          <p:cNvSpPr txBox="1"/>
          <p:nvPr/>
        </p:nvSpPr>
        <p:spPr>
          <a:xfrm>
            <a:off x="6926208" y="5158885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+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4702068" y="6172199"/>
            <a:ext cx="860532" cy="540840"/>
          </a:xfrm>
          <a:prstGeom prst="roundRect">
            <a:avLst/>
          </a:prstGeom>
          <a:solidFill>
            <a:srgbClr val="FFC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6013887" y="6172198"/>
            <a:ext cx="860532" cy="540840"/>
          </a:xfrm>
          <a:prstGeom prst="roundRect">
            <a:avLst/>
          </a:prstGeom>
          <a:solidFill>
            <a:srgbClr val="FFC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5456940" y="6057899"/>
                <a:ext cx="71526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dirty="0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6940" y="6057899"/>
                <a:ext cx="715260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581976" y="1290936"/>
            <a:ext cx="5961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400" dirty="0"/>
              <a:t>1. Break into smaller </a:t>
            </a:r>
            <a:r>
              <a:rPr lang="en-US" sz="2400" dirty="0" err="1">
                <a:solidFill>
                  <a:srgbClr val="FF33CC"/>
                </a:solidFill>
              </a:rPr>
              <a:t>subproblems</a:t>
            </a:r>
            <a:endParaRPr lang="en-US" sz="24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7158804" y="4201066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+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9825804" y="5106487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221752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Karatsuba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133601" y="1143001"/>
                <a:ext cx="7595989" cy="1019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4400" i="1">
                              <a:latin typeface="Cambria Math"/>
                            </a:rPr>
                            <m:t>𝑛</m:t>
                          </m:r>
                        </m:sup>
                      </m:sSup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/>
                            </a:rPr>
                            <m:t>𝑎𝑐</m:t>
                          </m:r>
                        </m:e>
                      </m:d>
                      <m:r>
                        <a:rPr lang="en-US" sz="44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/>
                            </a:rPr>
                            <m:t>10</m:t>
                          </m:r>
                        </m:e>
                        <m:sup>
                          <m:f>
                            <m:f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i="1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44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/>
                            </a:rPr>
                            <m:t>𝑎𝑑</m:t>
                          </m:r>
                          <m:r>
                            <a:rPr lang="en-US" sz="4400" i="1">
                              <a:latin typeface="Cambria Math"/>
                            </a:rPr>
                            <m:t>+</m:t>
                          </m:r>
                          <m:r>
                            <a:rPr lang="en-US" sz="4400" i="1">
                              <a:latin typeface="Cambria Math"/>
                            </a:rPr>
                            <m:t>𝑏𝑐</m:t>
                          </m:r>
                        </m:e>
                      </m:d>
                      <m:r>
                        <a:rPr lang="en-US" sz="4400" i="1">
                          <a:latin typeface="Cambria Math"/>
                        </a:rPr>
                        <m:t>+</m:t>
                      </m:r>
                      <m:r>
                        <a:rPr lang="en-US" sz="4400" i="1">
                          <a:latin typeface="Cambria Math"/>
                        </a:rPr>
                        <m:t>𝑏𝑑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1" y="1143001"/>
                <a:ext cx="7595989" cy="10198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3371850" y="1589782"/>
            <a:ext cx="762000" cy="457200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82050" y="1589782"/>
            <a:ext cx="762000" cy="457200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76400" y="2206824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33CC"/>
                </a:solidFill>
              </a:rPr>
              <a:t>Can’t avoid these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38850" y="1589782"/>
            <a:ext cx="19812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38850" y="2123182"/>
            <a:ext cx="213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This can be simplified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176819" y="3048001"/>
                <a:ext cx="444012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/>
                            </a:rPr>
                            <m:t>𝑎</m:t>
                          </m:r>
                          <m:r>
                            <a:rPr lang="en-US" sz="4400" i="1">
                              <a:latin typeface="Cambria Math"/>
                            </a:rPr>
                            <m:t>+</m:t>
                          </m:r>
                          <m:r>
                            <a:rPr lang="en-US" sz="4400" i="1">
                              <a:latin typeface="Cambria Math"/>
                            </a:rPr>
                            <m:t>𝑏</m:t>
                          </m:r>
                        </m:e>
                      </m:d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/>
                            </a:rPr>
                            <m:t>𝑐</m:t>
                          </m:r>
                          <m:r>
                            <a:rPr lang="en-US" sz="4400" i="1">
                              <a:latin typeface="Cambria Math"/>
                            </a:rPr>
                            <m:t>+</m:t>
                          </m:r>
                          <m:r>
                            <a:rPr lang="en-US" sz="4400" i="1">
                              <a:latin typeface="Cambria Math"/>
                            </a:rPr>
                            <m:t>𝑑</m:t>
                          </m:r>
                        </m:e>
                      </m:d>
                      <m:r>
                        <a:rPr lang="en-US" sz="4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6819" y="3048001"/>
                <a:ext cx="4440126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950338" y="3817442"/>
                <a:ext cx="481266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</a:rPr>
                        <m:t>𝑎𝑐</m:t>
                      </m:r>
                      <m:r>
                        <a:rPr lang="en-US" sz="4400" i="1">
                          <a:latin typeface="Cambria Math"/>
                        </a:rPr>
                        <m:t>+</m:t>
                      </m:r>
                      <m:r>
                        <a:rPr lang="en-US" sz="4400" i="1">
                          <a:latin typeface="Cambria Math"/>
                        </a:rPr>
                        <m:t>𝑎𝑑</m:t>
                      </m:r>
                      <m:r>
                        <a:rPr lang="en-US" sz="4400" i="1">
                          <a:latin typeface="Cambria Math"/>
                        </a:rPr>
                        <m:t>+</m:t>
                      </m:r>
                      <m:r>
                        <a:rPr lang="en-US" sz="4400" i="1">
                          <a:latin typeface="Cambria Math"/>
                        </a:rPr>
                        <m:t>𝑏𝑐</m:t>
                      </m:r>
                      <m:r>
                        <a:rPr lang="en-US" sz="4400" i="1">
                          <a:latin typeface="Cambria Math"/>
                        </a:rPr>
                        <m:t>+</m:t>
                      </m:r>
                      <m:r>
                        <a:rPr lang="en-US" sz="4400" i="1">
                          <a:latin typeface="Cambria Math"/>
                        </a:rPr>
                        <m:t>𝑏𝑑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0338" y="3817442"/>
                <a:ext cx="4812663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4038600" y="3973561"/>
            <a:ext cx="762000" cy="457200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924800" y="3973561"/>
            <a:ext cx="762000" cy="457200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593338" y="5326560"/>
                <a:ext cx="909659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</a:rPr>
                        <m:t>𝑎𝑑</m:t>
                      </m:r>
                      <m:r>
                        <a:rPr lang="en-US" sz="4400" i="1">
                          <a:latin typeface="Cambria Math"/>
                        </a:rPr>
                        <m:t>+</m:t>
                      </m:r>
                      <m:r>
                        <a:rPr lang="en-US" sz="4400" i="1">
                          <a:latin typeface="Cambria Math"/>
                        </a:rPr>
                        <m:t>𝑏𝑐</m:t>
                      </m:r>
                      <m:r>
                        <a:rPr lang="en-US" sz="44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/>
                            </a:rPr>
                            <m:t>𝑎</m:t>
                          </m:r>
                          <m:r>
                            <a:rPr lang="en-US" sz="4400" i="1">
                              <a:latin typeface="Cambria Math"/>
                            </a:rPr>
                            <m:t>+</m:t>
                          </m:r>
                          <m:r>
                            <a:rPr lang="en-US" sz="4400" i="1">
                              <a:latin typeface="Cambria Math"/>
                            </a:rPr>
                            <m:t>𝑏</m:t>
                          </m:r>
                        </m:e>
                      </m:d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/>
                            </a:rPr>
                            <m:t>𝑐</m:t>
                          </m:r>
                          <m:r>
                            <a:rPr lang="en-US" sz="4400" i="1">
                              <a:latin typeface="Cambria Math"/>
                            </a:rPr>
                            <m:t>+</m:t>
                          </m:r>
                          <m:r>
                            <a:rPr lang="en-US" sz="4400" i="1">
                              <a:latin typeface="Cambria Math"/>
                            </a:rPr>
                            <m:t>𝑑</m:t>
                          </m:r>
                        </m:e>
                      </m:d>
                      <m:r>
                        <a:rPr lang="en-US" sz="4400" i="1">
                          <a:latin typeface="Cambria Math"/>
                        </a:rPr>
                        <m:t>−</m:t>
                      </m:r>
                      <m:r>
                        <a:rPr lang="en-US" sz="4400" i="1">
                          <a:latin typeface="Cambria Math"/>
                        </a:rPr>
                        <m:t>𝑎𝑐</m:t>
                      </m:r>
                      <m:r>
                        <a:rPr lang="en-US" sz="4400" i="1">
                          <a:latin typeface="Cambria Math"/>
                        </a:rPr>
                        <m:t>−</m:t>
                      </m:r>
                      <m:r>
                        <a:rPr lang="en-US" sz="4400" i="1">
                          <a:latin typeface="Cambria Math"/>
                        </a:rPr>
                        <m:t>𝑏𝑑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338" y="5326560"/>
                <a:ext cx="9096593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1752600" y="5482679"/>
            <a:ext cx="19812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829800" y="5474790"/>
            <a:ext cx="762000" cy="457200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534400" y="5486400"/>
            <a:ext cx="762000" cy="457200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43400" y="5326560"/>
            <a:ext cx="6324600" cy="76944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15000" y="6096001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One multiplication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00200" y="5856982"/>
            <a:ext cx="281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Two multiplications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101157" y="133350"/>
            <a:ext cx="1884258" cy="986524"/>
            <a:chOff x="1415357" y="2514600"/>
            <a:chExt cx="2819400" cy="1476133"/>
          </a:xfrm>
        </p:grpSpPr>
        <p:sp>
          <p:nvSpPr>
            <p:cNvPr id="29" name="Rounded Rectangle 28"/>
            <p:cNvSpPr/>
            <p:nvPr/>
          </p:nvSpPr>
          <p:spPr>
            <a:xfrm>
              <a:off x="2286000" y="2514600"/>
              <a:ext cx="860532" cy="54084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a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1415357" y="3207840"/>
              <a:ext cx="2819400" cy="782893"/>
              <a:chOff x="1752600" y="3207840"/>
              <a:chExt cx="2819400" cy="7828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1986830" y="3207840"/>
                    <a:ext cx="782411" cy="78289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dirty="0">
                              <a:latin typeface="Cambria Math"/>
                            </a:rPr>
                            <m:t>×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4" name="TextBox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86830" y="3207840"/>
                    <a:ext cx="782411" cy="782893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5" name="Straight Connector 34"/>
              <p:cNvCxnSpPr/>
              <p:nvPr/>
            </p:nvCxnSpPr>
            <p:spPr>
              <a:xfrm>
                <a:off x="1752600" y="3977281"/>
                <a:ext cx="281940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Rounded Rectangle 30"/>
            <p:cNvSpPr/>
            <p:nvPr/>
          </p:nvSpPr>
          <p:spPr>
            <a:xfrm>
              <a:off x="3167553" y="2514600"/>
              <a:ext cx="860532" cy="54084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b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2286000" y="3269160"/>
              <a:ext cx="860532" cy="54084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c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3167553" y="3269160"/>
              <a:ext cx="860532" cy="54084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d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</p:grpSp>
      <p:sp>
        <p:nvSpPr>
          <p:cNvPr id="36" name="Rectangle 35"/>
          <p:cNvSpPr/>
          <p:nvPr/>
        </p:nvSpPr>
        <p:spPr>
          <a:xfrm>
            <a:off x="5366068" y="3973561"/>
            <a:ext cx="19812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4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 animBg="1"/>
      <p:bldP spid="15" grpId="0"/>
      <p:bldP spid="16" grpId="0"/>
      <p:bldP spid="4" grpId="0"/>
      <p:bldP spid="19" grpId="0" animBg="1"/>
      <p:bldP spid="20" grpId="0" animBg="1"/>
      <p:bldP spid="21" grpId="0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Karatsuba Algorithm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752600" y="133350"/>
            <a:ext cx="1884258" cy="986524"/>
            <a:chOff x="1415357" y="2514600"/>
            <a:chExt cx="2819400" cy="1476133"/>
          </a:xfrm>
        </p:grpSpPr>
        <p:sp>
          <p:nvSpPr>
            <p:cNvPr id="30" name="Rounded Rectangle 29"/>
            <p:cNvSpPr/>
            <p:nvPr/>
          </p:nvSpPr>
          <p:spPr>
            <a:xfrm>
              <a:off x="2286000" y="2514600"/>
              <a:ext cx="860532" cy="54084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a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1415357" y="3207840"/>
              <a:ext cx="2819400" cy="782893"/>
              <a:chOff x="1752600" y="3207840"/>
              <a:chExt cx="2819400" cy="7828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1986830" y="3207840"/>
                    <a:ext cx="782411" cy="78289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dirty="0">
                              <a:latin typeface="Cambria Math"/>
                            </a:rPr>
                            <m:t>×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5" name="TextBox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86830" y="3207840"/>
                    <a:ext cx="782411" cy="782893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6" name="Straight Connector 35"/>
              <p:cNvCxnSpPr/>
              <p:nvPr/>
            </p:nvCxnSpPr>
            <p:spPr>
              <a:xfrm>
                <a:off x="1752600" y="3977281"/>
                <a:ext cx="281940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Rounded Rectangle 30"/>
            <p:cNvSpPr/>
            <p:nvPr/>
          </p:nvSpPr>
          <p:spPr>
            <a:xfrm>
              <a:off x="3167553" y="2514600"/>
              <a:ext cx="860532" cy="54084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b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2286000" y="3269160"/>
              <a:ext cx="860532" cy="54084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c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3167553" y="3269160"/>
              <a:ext cx="860532" cy="54084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d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18244" y="1595497"/>
                <a:ext cx="8049961" cy="22214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sz="3200" dirty="0"/>
                  <a:t>Recursively compute: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𝑎𝑐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𝑏𝑑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(</m:t>
                    </m:r>
                    <m:r>
                      <a:rPr lang="en-US" sz="3200" i="1">
                        <a:latin typeface="Cambria Math"/>
                      </a:rPr>
                      <m:t>𝑎</m:t>
                    </m:r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𝑏</m:t>
                    </m:r>
                    <m:r>
                      <a:rPr lang="en-US" sz="3200" i="1">
                        <a:latin typeface="Cambria Math"/>
                      </a:rPr>
                      <m:t>)(</m:t>
                    </m:r>
                    <m:r>
                      <a:rPr lang="en-US" sz="3200" i="1">
                        <a:latin typeface="Cambria Math"/>
                      </a:rPr>
                      <m:t>𝑐</m:t>
                    </m:r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𝑑</m:t>
                    </m:r>
                    <m:r>
                      <a:rPr lang="en-US" sz="3200" i="1">
                        <a:latin typeface="Cambria Math"/>
                      </a:rPr>
                      <m:t>)</m:t>
                    </m:r>
                  </m:oMath>
                </a14:m>
                <a:endParaRPr lang="en-US" sz="320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𝑎𝑑</m:t>
                        </m:r>
                        <m:r>
                          <a:rPr lang="en-US" sz="3200" i="1">
                            <a:latin typeface="Cambria Math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</a:rPr>
                          <m:t>𝑏𝑐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  <m:r>
                          <a:rPr lang="en-US" sz="3200" i="1">
                            <a:latin typeface="Cambria Math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</a:rPr>
                          <m:t>𝑏</m:t>
                        </m:r>
                      </m:e>
                    </m:d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𝑐</m:t>
                        </m:r>
                        <m:r>
                          <a:rPr lang="en-US" sz="3200" i="1">
                            <a:latin typeface="Cambria Math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</a:rPr>
                          <m:t>𝑑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−</m:t>
                    </m:r>
                    <m:r>
                      <a:rPr lang="en-US" sz="3200" i="1">
                        <a:latin typeface="Cambria Math"/>
                      </a:rPr>
                      <m:t>𝑎𝑐</m:t>
                    </m:r>
                    <m:r>
                      <a:rPr lang="en-US" sz="3200" i="1">
                        <a:latin typeface="Cambria Math"/>
                      </a:rPr>
                      <m:t>−</m:t>
                    </m:r>
                    <m:r>
                      <a:rPr lang="en-US" sz="3200" i="1">
                        <a:latin typeface="Cambria Math"/>
                      </a:rPr>
                      <m:t>𝑏𝑑</m:t>
                    </m:r>
                  </m:oMath>
                </a14:m>
                <a:endParaRPr lang="en-US" sz="320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3200" dirty="0"/>
                  <a:t> Return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𝑛</m:t>
                        </m:r>
                      </m:sup>
                    </m:sSup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𝑎𝑐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10</m:t>
                        </m:r>
                      </m:e>
                      <m:sup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𝑎𝑑</m:t>
                        </m:r>
                        <m:r>
                          <a:rPr lang="en-US" sz="3200" i="1">
                            <a:latin typeface="Cambria Math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</a:rPr>
                          <m:t>𝑏𝑐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𝑏𝑑</m:t>
                    </m:r>
                  </m:oMath>
                </a14:m>
                <a:endParaRPr lang="en-US" sz="3200" dirty="0"/>
              </a:p>
              <a:p>
                <a:pPr marL="342900" indent="-342900">
                  <a:buFont typeface="+mj-lt"/>
                  <a:buAutoNum type="arabicPeriod"/>
                </a:pPr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244" y="1595497"/>
                <a:ext cx="8049961" cy="2221442"/>
              </a:xfrm>
              <a:prstGeom prst="rect">
                <a:avLst/>
              </a:prstGeom>
              <a:blipFill>
                <a:blip r:embed="rId3"/>
                <a:stretch>
                  <a:fillRect l="-1890" t="-3409" r="-3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20000" y="3845337"/>
                <a:ext cx="3800336" cy="932563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0070C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3200" i="1">
                          <a:solidFill>
                            <a:srgbClr val="0070C0"/>
                          </a:solidFill>
                          <a:latin typeface="Cambria Math"/>
                        </a:rPr>
                        <m:t>=3</m:t>
                      </m:r>
                      <m:r>
                        <a:rPr lang="en-US" sz="3200" i="1">
                          <a:solidFill>
                            <a:srgbClr val="0070C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3200" i="1">
                          <a:solidFill>
                            <a:srgbClr val="0070C0"/>
                          </a:solidFill>
                          <a:latin typeface="Cambria Math"/>
                        </a:rPr>
                        <m:t>+8</m:t>
                      </m:r>
                      <m:r>
                        <a:rPr lang="en-US" sz="3200" i="1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3845337"/>
                <a:ext cx="3800336" cy="932563"/>
              </a:xfrm>
              <a:prstGeom prst="rect">
                <a:avLst/>
              </a:prstGeom>
              <a:blipFill>
                <a:blip r:embed="rId4"/>
                <a:stretch>
                  <a:fillRect b="-8000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562101" y="3850006"/>
            <a:ext cx="2334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/>
              <a:t>Pseudo-code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D4AD756-CA8C-224F-924B-17F3ED45B1A8}"/>
                  </a:ext>
                </a:extLst>
              </p:cNvPr>
              <p:cNvSpPr txBox="1"/>
              <p:nvPr/>
            </p:nvSpPr>
            <p:spPr>
              <a:xfrm>
                <a:off x="1562101" y="4463179"/>
                <a:ext cx="7123360" cy="2092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i="0" dirty="0" smtClean="0">
                        <a:latin typeface="Cambria Math" panose="02040503050406030204" pitchFamily="18" charset="0"/>
                      </a:rPr>
                      <m:t>Karatsuba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 dirty="0" err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i="0" dirty="0" smtClean="0">
                        <a:latin typeface="Cambria Math" panose="02040503050406030204" pitchFamily="18" charset="0"/>
                      </a:rPr>
                      <m:t>Karatsuba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2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 dirty="0" err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i="0" dirty="0" smtClean="0">
                        <a:latin typeface="Cambria Math" panose="02040503050406030204" pitchFamily="18" charset="0"/>
                      </a:rPr>
                      <m:t>Karatsuba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 err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i="1" dirty="0" err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 dirty="0" err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2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 dirty="0" err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200" i="1" dirty="0" err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 dirty="0" err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)−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320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3200" dirty="0"/>
                  <a:t> Return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 +</m:t>
                    </m:r>
                    <m:sSup>
                      <m:sSup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D4AD756-CA8C-224F-924B-17F3ED45B1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101" y="4463179"/>
                <a:ext cx="7123360" cy="2092881"/>
              </a:xfrm>
              <a:prstGeom prst="rect">
                <a:avLst/>
              </a:prstGeom>
              <a:blipFill>
                <a:blip r:embed="rId5"/>
                <a:stretch>
                  <a:fillRect l="-2135" t="-3012" b="-31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0182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Karatsuba Multiplication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194139" y="2180332"/>
                <a:ext cx="7889403" cy="5786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𝑎𝑐</m:t>
                          </m:r>
                        </m:e>
                      </m:d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𝑏𝑑</m:t>
                          </m:r>
                        </m:e>
                      </m:d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i="1" smtClean="0">
                          <a:solidFill>
                            <a:schemeClr val="accent6"/>
                          </a:solidFill>
                          <a:latin typeface="Cambria Math"/>
                        </a:rPr>
                        <m:t>𝑏𝑑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4139" y="2180332"/>
                <a:ext cx="7889403" cy="5786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/>
          <p:cNvSpPr txBox="1"/>
          <p:nvPr/>
        </p:nvSpPr>
        <p:spPr>
          <a:xfrm>
            <a:off x="1981200" y="3172015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33CC"/>
                </a:solidFill>
              </a:rPr>
              <a:t>Recursively solve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3222574" y="3815111"/>
                <a:ext cx="204196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4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2574" y="3815111"/>
                <a:ext cx="2041969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1524000" y="1447800"/>
            <a:ext cx="9448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2. Use </a:t>
            </a:r>
            <a:r>
              <a:rPr lang="en-US" sz="2800" dirty="0">
                <a:solidFill>
                  <a:srgbClr val="FF33CC"/>
                </a:solidFill>
              </a:rPr>
              <a:t>recurrence</a:t>
            </a:r>
            <a:r>
              <a:rPr lang="en-US" sz="2800" dirty="0"/>
              <a:t> relation to express recursive running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Rectangle with Corners Rounded 11">
                <a:extLst>
                  <a:ext uri="{FF2B5EF4-FFF2-40B4-BE49-F238E27FC236}">
                    <a16:creationId xmlns:a16="http://schemas.microsoft.com/office/drawing/2014/main" id="{A7208E3E-5633-4977-91E6-96259E7ADF87}"/>
                  </a:ext>
                </a:extLst>
              </p:cNvPr>
              <p:cNvSpPr/>
              <p:nvPr/>
            </p:nvSpPr>
            <p:spPr>
              <a:xfrm>
                <a:off x="1219200" y="5257800"/>
                <a:ext cx="5486398" cy="854075"/>
              </a:xfrm>
              <a:prstGeom prst="wedgeRoundRectCallout">
                <a:avLst>
                  <a:gd name="adj1" fmla="val 37793"/>
                  <a:gd name="adj2" fmla="val -80575"/>
                  <a:gd name="adj3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0" dirty="0"/>
                  <a:t>Need to compute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2400" b="0" dirty="0"/>
                  <a:t> multip</a:t>
                </a:r>
                <a:r>
                  <a:rPr lang="en-US" sz="2400" dirty="0"/>
                  <a:t>lications, each of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2400" b="0" dirty="0"/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r>
                  <a:rPr lang="en-US" sz="2400" b="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𝑏𝑑</m:t>
                    </m:r>
                  </m:oMath>
                </a14:m>
                <a:r>
                  <a:rPr lang="en-US" sz="2400" b="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2" name="Speech Bubble: Rectangle with Corners Rounded 11">
                <a:extLst>
                  <a:ext uri="{FF2B5EF4-FFF2-40B4-BE49-F238E27FC236}">
                    <a16:creationId xmlns:a16="http://schemas.microsoft.com/office/drawing/2014/main" id="{A7208E3E-5633-4977-91E6-96259E7ADF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5257800"/>
                <a:ext cx="5486398" cy="854075"/>
              </a:xfrm>
              <a:prstGeom prst="wedgeRoundRectCallout">
                <a:avLst>
                  <a:gd name="adj1" fmla="val 37793"/>
                  <a:gd name="adj2" fmla="val -80575"/>
                  <a:gd name="adj3" fmla="val 16667"/>
                </a:avLst>
              </a:prstGeom>
              <a:blipFill>
                <a:blip r:embed="rId4"/>
                <a:stretch>
                  <a:fillRect r="-463" b="-1022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peech Bubble: Rectangle with Corners Rounded 12">
                <a:extLst>
                  <a:ext uri="{FF2B5EF4-FFF2-40B4-BE49-F238E27FC236}">
                    <a16:creationId xmlns:a16="http://schemas.microsoft.com/office/drawing/2014/main" id="{4F3C2C1B-01D4-4304-BAC5-C8B0E38DBB99}"/>
                  </a:ext>
                </a:extLst>
              </p:cNvPr>
              <p:cNvSpPr/>
              <p:nvPr/>
            </p:nvSpPr>
            <p:spPr>
              <a:xfrm>
                <a:off x="7315200" y="5263009"/>
                <a:ext cx="3352800" cy="854075"/>
              </a:xfrm>
              <a:prstGeom prst="wedgeRoundRectCallout">
                <a:avLst>
                  <a:gd name="adj1" fmla="val -33631"/>
                  <a:gd name="adj2" fmla="val -88361"/>
                  <a:gd name="adj3" fmla="val 16667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2 shifts and 6 additions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b="0"/>
                  <a:t>-</a:t>
                </a:r>
                <a:r>
                  <a:rPr lang="en-US" sz="2400"/>
                  <a:t>digit</a:t>
                </a:r>
                <a:r>
                  <a:rPr lang="en-US" sz="2400" b="0"/>
                  <a:t> </a:t>
                </a:r>
                <a:r>
                  <a:rPr lang="en-US" sz="2400" b="0" dirty="0"/>
                  <a:t>values</a:t>
                </a:r>
              </a:p>
            </p:txBody>
          </p:sp>
        </mc:Choice>
        <mc:Fallback xmlns="">
          <p:sp>
            <p:nvSpPr>
              <p:cNvPr id="13" name="Speech Bubble: Rectangle with Corners Rounded 12">
                <a:extLst>
                  <a:ext uri="{FF2B5EF4-FFF2-40B4-BE49-F238E27FC236}">
                    <a16:creationId xmlns:a16="http://schemas.microsoft.com/office/drawing/2014/main" id="{4F3C2C1B-01D4-4304-BAC5-C8B0E38DBB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5263009"/>
                <a:ext cx="3352800" cy="854075"/>
              </a:xfrm>
              <a:prstGeom prst="wedgeRoundRectCallout">
                <a:avLst>
                  <a:gd name="adj1" fmla="val -33631"/>
                  <a:gd name="adj2" fmla="val -88361"/>
                  <a:gd name="adj3" fmla="val 16667"/>
                </a:avLst>
              </a:prstGeom>
              <a:blipFill>
                <a:blip r:embed="rId5"/>
                <a:stretch>
                  <a:fillRect b="-106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7E046EBD-AD50-45D6-93C9-1C2D0BB356A7}"/>
              </a:ext>
            </a:extLst>
          </p:cNvPr>
          <p:cNvGrpSpPr/>
          <p:nvPr/>
        </p:nvGrpSpPr>
        <p:grpSpPr>
          <a:xfrm>
            <a:off x="10491589" y="1494163"/>
            <a:ext cx="1527651" cy="792529"/>
            <a:chOff x="1415357" y="2514600"/>
            <a:chExt cx="2819400" cy="1462681"/>
          </a:xfrm>
        </p:grpSpPr>
        <p:sp>
          <p:nvSpPr>
            <p:cNvPr id="30" name="Rounded Rectangle 28">
              <a:extLst>
                <a:ext uri="{FF2B5EF4-FFF2-40B4-BE49-F238E27FC236}">
                  <a16:creationId xmlns:a16="http://schemas.microsoft.com/office/drawing/2014/main" id="{E7EF1074-AF64-4497-9B18-35CF9D992346}"/>
                </a:ext>
              </a:extLst>
            </p:cNvPr>
            <p:cNvSpPr/>
            <p:nvPr/>
          </p:nvSpPr>
          <p:spPr>
            <a:xfrm>
              <a:off x="2286000" y="2514600"/>
              <a:ext cx="860532" cy="54084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a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E328557-AA9D-49C7-8BD6-E4987C4673A7}"/>
                </a:ext>
              </a:extLst>
            </p:cNvPr>
            <p:cNvGrpSpPr/>
            <p:nvPr/>
          </p:nvGrpSpPr>
          <p:grpSpPr>
            <a:xfrm>
              <a:off x="1415357" y="3055439"/>
              <a:ext cx="2819400" cy="921842"/>
              <a:chOff x="1752600" y="3055439"/>
              <a:chExt cx="2819400" cy="92184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C9C227CF-05D3-414E-AB37-9C33E48BA30A}"/>
                      </a:ext>
                    </a:extLst>
                  </p:cNvPr>
                  <p:cNvSpPr txBox="1"/>
                  <p:nvPr/>
                </p:nvSpPr>
                <p:spPr>
                  <a:xfrm>
                    <a:off x="1830321" y="3055439"/>
                    <a:ext cx="782411" cy="78289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dirty="0">
                              <a:latin typeface="Cambria Math"/>
                            </a:rPr>
                            <m:t>×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C9C227CF-05D3-414E-AB37-9C33E48BA30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30321" y="3055439"/>
                    <a:ext cx="782411" cy="782893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DA7659A4-1561-4C9D-A1B5-0804151A0F43}"/>
                  </a:ext>
                </a:extLst>
              </p:cNvPr>
              <p:cNvCxnSpPr/>
              <p:nvPr/>
            </p:nvCxnSpPr>
            <p:spPr>
              <a:xfrm>
                <a:off x="1752600" y="3977281"/>
                <a:ext cx="281940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Rounded Rectangle 30">
              <a:extLst>
                <a:ext uri="{FF2B5EF4-FFF2-40B4-BE49-F238E27FC236}">
                  <a16:creationId xmlns:a16="http://schemas.microsoft.com/office/drawing/2014/main" id="{528CC47A-4175-4C54-8098-1714F3F855A1}"/>
                </a:ext>
              </a:extLst>
            </p:cNvPr>
            <p:cNvSpPr/>
            <p:nvPr/>
          </p:nvSpPr>
          <p:spPr>
            <a:xfrm>
              <a:off x="3167553" y="2514600"/>
              <a:ext cx="860532" cy="54084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b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33" name="Rounded Rectangle 31">
              <a:extLst>
                <a:ext uri="{FF2B5EF4-FFF2-40B4-BE49-F238E27FC236}">
                  <a16:creationId xmlns:a16="http://schemas.microsoft.com/office/drawing/2014/main" id="{E62EEC40-5157-427C-8724-FD778C294CFE}"/>
                </a:ext>
              </a:extLst>
            </p:cNvPr>
            <p:cNvSpPr/>
            <p:nvPr/>
          </p:nvSpPr>
          <p:spPr>
            <a:xfrm>
              <a:off x="2286000" y="3269160"/>
              <a:ext cx="860532" cy="54084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c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34" name="Rounded Rectangle 32">
              <a:extLst>
                <a:ext uri="{FF2B5EF4-FFF2-40B4-BE49-F238E27FC236}">
                  <a16:creationId xmlns:a16="http://schemas.microsoft.com/office/drawing/2014/main" id="{A0FC8E03-DF63-4B34-AF6B-14A73CDA41C8}"/>
                </a:ext>
              </a:extLst>
            </p:cNvPr>
            <p:cNvSpPr/>
            <p:nvPr/>
          </p:nvSpPr>
          <p:spPr>
            <a:xfrm>
              <a:off x="3167553" y="3269160"/>
              <a:ext cx="860532" cy="54084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d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4E07483-A6CC-4F95-8BCC-5488EC047383}"/>
                  </a:ext>
                </a:extLst>
              </p:cNvPr>
              <p:cNvSpPr/>
              <p:nvPr/>
            </p:nvSpPr>
            <p:spPr>
              <a:xfrm>
                <a:off x="5029200" y="3581400"/>
                <a:ext cx="3273653" cy="12475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4400" i="1">
                          <a:solidFill>
                            <a:schemeClr val="accent6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44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i="1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4400" i="1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4400" i="1" smtClean="0">
                          <a:latin typeface="Cambria Math"/>
                        </a:rPr>
                        <m:t>+</m:t>
                      </m:r>
                      <m:r>
                        <a:rPr lang="en-US" sz="4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4400" i="1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4E07483-A6CC-4F95-8BCC-5488EC0473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3581400"/>
                <a:ext cx="3273653" cy="1247586"/>
              </a:xfrm>
              <a:prstGeom prst="rect">
                <a:avLst/>
              </a:prstGeom>
              <a:blipFill>
                <a:blip r:embed="rId7"/>
                <a:stretch>
                  <a:fillRect l="-775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0235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Karatsuba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2590801" y="1600201"/>
                <a:ext cx="3349315" cy="827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=3</m:t>
                      </m:r>
                      <m:r>
                        <a:rPr lang="en-US" sz="2800" i="1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800" i="1">
                          <a:latin typeface="Cambria Math"/>
                        </a:rPr>
                        <m:t>+8</m:t>
                      </m:r>
                      <m:r>
                        <a:rPr lang="en-US" sz="2800" i="1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1" y="1600201"/>
                <a:ext cx="3349315" cy="827471"/>
              </a:xfrm>
              <a:prstGeom prst="rect">
                <a:avLst/>
              </a:prstGeom>
              <a:blipFill>
                <a:blip r:embed="rId2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631092" y="1219201"/>
            <a:ext cx="49049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3. Use </a:t>
            </a:r>
            <a:r>
              <a:rPr lang="en-US" sz="2400" dirty="0">
                <a:solidFill>
                  <a:srgbClr val="FF33CC"/>
                </a:solidFill>
              </a:rPr>
              <a:t>asymptotic</a:t>
            </a:r>
            <a:r>
              <a:rPr lang="en-US" sz="2400" dirty="0"/>
              <a:t> notation to simplify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41"/>
              <p:cNvSpPr txBox="1">
                <a:spLocks noChangeArrowheads="1"/>
              </p:cNvSpPr>
              <p:nvPr/>
            </p:nvSpPr>
            <p:spPr bwMode="auto">
              <a:xfrm>
                <a:off x="4381500" y="2484906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1500" y="2484906"/>
                <a:ext cx="1333500" cy="4572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TextBox 160"/>
              <p:cNvSpPr txBox="1"/>
              <p:nvPr/>
            </p:nvSpPr>
            <p:spPr>
              <a:xfrm>
                <a:off x="5593170" y="2394466"/>
                <a:ext cx="5028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8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1" name="TextBox 1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3170" y="2394466"/>
                <a:ext cx="50283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TextBox 161"/>
              <p:cNvSpPr txBox="1"/>
              <p:nvPr/>
            </p:nvSpPr>
            <p:spPr>
              <a:xfrm>
                <a:off x="1981200" y="3324072"/>
                <a:ext cx="502830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8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2" name="TextBox 1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3324072"/>
                <a:ext cx="502830" cy="610936"/>
              </a:xfrm>
              <a:prstGeom prst="rect">
                <a:avLst/>
              </a:prstGeom>
              <a:blipFill>
                <a:blip r:embed="rId5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4" name="TextBox 223"/>
              <p:cNvSpPr txBox="1"/>
              <p:nvPr/>
            </p:nvSpPr>
            <p:spPr>
              <a:xfrm>
                <a:off x="5927471" y="3314917"/>
                <a:ext cx="502830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8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24" name="TextBox 2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7471" y="3314917"/>
                <a:ext cx="502830" cy="610936"/>
              </a:xfrm>
              <a:prstGeom prst="rect">
                <a:avLst/>
              </a:prstGeom>
              <a:blipFill>
                <a:blip r:embed="rId6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6" name="TextBox 225"/>
              <p:cNvSpPr txBox="1"/>
              <p:nvPr/>
            </p:nvSpPr>
            <p:spPr>
              <a:xfrm>
                <a:off x="3886200" y="3324072"/>
                <a:ext cx="502830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8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26" name="TextBox 2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3324072"/>
                <a:ext cx="502830" cy="610936"/>
              </a:xfrm>
              <a:prstGeom prst="rect">
                <a:avLst/>
              </a:prstGeom>
              <a:blipFill>
                <a:blip r:embed="rId7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5" name="Group 384"/>
          <p:cNvGrpSpPr/>
          <p:nvPr/>
        </p:nvGrpSpPr>
        <p:grpSpPr>
          <a:xfrm>
            <a:off x="1676401" y="3200400"/>
            <a:ext cx="4366729" cy="849126"/>
            <a:chOff x="152400" y="3200400"/>
            <a:chExt cx="4366729" cy="8491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152400" y="3209555"/>
                  <a:ext cx="420458" cy="839971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6" name="Text 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2400" y="3209555"/>
                  <a:ext cx="420458" cy="839971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4098671" y="3200400"/>
                  <a:ext cx="420458" cy="839971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23" name="Text 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098671" y="3200400"/>
                  <a:ext cx="420458" cy="839971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5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2011770" y="3209555"/>
                  <a:ext cx="420458" cy="839971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25" name="Text 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11770" y="3209555"/>
                  <a:ext cx="420458" cy="839971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3" name="TextBox 232"/>
              <p:cNvSpPr txBox="1"/>
              <p:nvPr/>
            </p:nvSpPr>
            <p:spPr>
              <a:xfrm>
                <a:off x="1828800" y="4729017"/>
                <a:ext cx="502830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8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33" name="TextBox 2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4729017"/>
                <a:ext cx="502830" cy="610936"/>
              </a:xfrm>
              <a:prstGeom prst="rect">
                <a:avLst/>
              </a:prstGeom>
              <a:blipFill>
                <a:blip r:embed="rId12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5" name="TextBox 234"/>
              <p:cNvSpPr txBox="1"/>
              <p:nvPr/>
            </p:nvSpPr>
            <p:spPr>
              <a:xfrm>
                <a:off x="2590800" y="4729017"/>
                <a:ext cx="502830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8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35" name="TextBox 2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4729017"/>
                <a:ext cx="502830" cy="610936"/>
              </a:xfrm>
              <a:prstGeom prst="rect">
                <a:avLst/>
              </a:prstGeom>
              <a:blipFill>
                <a:blip r:embed="rId12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7" name="TextBox 236"/>
              <p:cNvSpPr txBox="1"/>
              <p:nvPr/>
            </p:nvSpPr>
            <p:spPr>
              <a:xfrm>
                <a:off x="3429000" y="4729017"/>
                <a:ext cx="502830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8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37" name="TextBox 2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4729017"/>
                <a:ext cx="502830" cy="610936"/>
              </a:xfrm>
              <a:prstGeom prst="rect">
                <a:avLst/>
              </a:prstGeom>
              <a:blipFill>
                <a:blip r:embed="rId13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9" name="TextBox 248"/>
              <p:cNvSpPr txBox="1"/>
              <p:nvPr/>
            </p:nvSpPr>
            <p:spPr>
              <a:xfrm>
                <a:off x="5737414" y="4730505"/>
                <a:ext cx="502830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8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49" name="TextBox 2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7414" y="4730505"/>
                <a:ext cx="502830" cy="610936"/>
              </a:xfrm>
              <a:prstGeom prst="rect">
                <a:avLst/>
              </a:prstGeom>
              <a:blipFill>
                <a:blip r:embed="rId14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TextBox 250"/>
              <p:cNvSpPr txBox="1"/>
              <p:nvPr/>
            </p:nvSpPr>
            <p:spPr>
              <a:xfrm>
                <a:off x="6499414" y="4730505"/>
                <a:ext cx="502830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8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51" name="TextBox 2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9414" y="4730505"/>
                <a:ext cx="502830" cy="610936"/>
              </a:xfrm>
              <a:prstGeom prst="rect">
                <a:avLst/>
              </a:prstGeom>
              <a:blipFill>
                <a:blip r:embed="rId14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3" name="TextBox 252"/>
              <p:cNvSpPr txBox="1"/>
              <p:nvPr/>
            </p:nvSpPr>
            <p:spPr>
              <a:xfrm>
                <a:off x="7337614" y="4730505"/>
                <a:ext cx="502830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8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53" name="TextBox 2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7614" y="4730505"/>
                <a:ext cx="502830" cy="610936"/>
              </a:xfrm>
              <a:prstGeom prst="rect">
                <a:avLst/>
              </a:prstGeom>
              <a:blipFill>
                <a:blip r:embed="rId14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8" name="Group 387"/>
          <p:cNvGrpSpPr/>
          <p:nvPr/>
        </p:nvGrpSpPr>
        <p:grpSpPr>
          <a:xfrm>
            <a:off x="1524000" y="4572001"/>
            <a:ext cx="5929272" cy="883959"/>
            <a:chOff x="0" y="4572000"/>
            <a:chExt cx="5929272" cy="883959"/>
          </a:xfrm>
        </p:grpSpPr>
        <p:sp>
          <p:nvSpPr>
            <p:cNvPr id="29" name="Rectangle 28"/>
            <p:cNvSpPr/>
            <p:nvPr/>
          </p:nvSpPr>
          <p:spPr>
            <a:xfrm>
              <a:off x="2775327" y="4572000"/>
              <a:ext cx="574196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/>
                <a:t>…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2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0" y="4614500"/>
                  <a:ext cx="420458" cy="839971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32" name="Text 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0" y="4614500"/>
                  <a:ext cx="420458" cy="839971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4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762000" y="4614500"/>
                  <a:ext cx="420458" cy="839971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34" name="Text 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62000" y="4614500"/>
                  <a:ext cx="420458" cy="839971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6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1600200" y="4614500"/>
                  <a:ext cx="420458" cy="839971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36" name="Text 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00200" y="4614500"/>
                  <a:ext cx="420458" cy="839971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8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3908614" y="4615988"/>
                  <a:ext cx="420458" cy="839971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48" name="Text 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908614" y="4615988"/>
                  <a:ext cx="420458" cy="839971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0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4670614" y="4615988"/>
                  <a:ext cx="420458" cy="839971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50" name="Text 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70614" y="4615988"/>
                  <a:ext cx="420458" cy="839971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2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5508814" y="4615988"/>
                  <a:ext cx="420458" cy="839971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52" name="Text 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508814" y="4615988"/>
                  <a:ext cx="420458" cy="839971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7" name="Group 386"/>
          <p:cNvGrpSpPr/>
          <p:nvPr/>
        </p:nvGrpSpPr>
        <p:grpSpPr>
          <a:xfrm>
            <a:off x="1734229" y="4040372"/>
            <a:ext cx="5508814" cy="575617"/>
            <a:chOff x="210229" y="4040371"/>
            <a:chExt cx="5508814" cy="575617"/>
          </a:xfrm>
        </p:grpSpPr>
        <p:cxnSp>
          <p:nvCxnSpPr>
            <p:cNvPr id="35" name="Straight Connector 34"/>
            <p:cNvCxnSpPr>
              <a:stCxn id="16" idx="2"/>
              <a:endCxn id="232" idx="0"/>
            </p:cNvCxnSpPr>
            <p:nvPr/>
          </p:nvCxnSpPr>
          <p:spPr>
            <a:xfrm flipH="1">
              <a:off x="210229" y="4049526"/>
              <a:ext cx="152400" cy="56497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16" idx="2"/>
              <a:endCxn id="234" idx="0"/>
            </p:cNvCxnSpPr>
            <p:nvPr/>
          </p:nvCxnSpPr>
          <p:spPr>
            <a:xfrm>
              <a:off x="362629" y="4049526"/>
              <a:ext cx="609600" cy="56497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16" idx="2"/>
              <a:endCxn id="236" idx="0"/>
            </p:cNvCxnSpPr>
            <p:nvPr/>
          </p:nvCxnSpPr>
          <p:spPr>
            <a:xfrm>
              <a:off x="362629" y="4049526"/>
              <a:ext cx="1447800" cy="56497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>
              <a:stCxn id="223" idx="2"/>
              <a:endCxn id="248" idx="0"/>
            </p:cNvCxnSpPr>
            <p:nvPr/>
          </p:nvCxnSpPr>
          <p:spPr>
            <a:xfrm flipH="1">
              <a:off x="4118843" y="4040371"/>
              <a:ext cx="190057" cy="57561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>
              <a:stCxn id="223" idx="2"/>
              <a:endCxn id="250" idx="0"/>
            </p:cNvCxnSpPr>
            <p:nvPr/>
          </p:nvCxnSpPr>
          <p:spPr>
            <a:xfrm>
              <a:off x="4308900" y="4040371"/>
              <a:ext cx="571943" cy="57561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>
              <a:stCxn id="223" idx="2"/>
              <a:endCxn id="252" idx="0"/>
            </p:cNvCxnSpPr>
            <p:nvPr/>
          </p:nvCxnSpPr>
          <p:spPr>
            <a:xfrm>
              <a:off x="4308900" y="4040371"/>
              <a:ext cx="1410143" cy="57561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>
              <a:stCxn id="225" idx="2"/>
            </p:cNvCxnSpPr>
            <p:nvPr/>
          </p:nvCxnSpPr>
          <p:spPr>
            <a:xfrm>
              <a:off x="2221999" y="4049526"/>
              <a:ext cx="252278" cy="31487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>
              <a:stCxn id="225" idx="2"/>
            </p:cNvCxnSpPr>
            <p:nvPr/>
          </p:nvCxnSpPr>
          <p:spPr>
            <a:xfrm flipH="1">
              <a:off x="1864737" y="4049526"/>
              <a:ext cx="357262" cy="309973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>
              <a:stCxn id="225" idx="2"/>
            </p:cNvCxnSpPr>
            <p:nvPr/>
          </p:nvCxnSpPr>
          <p:spPr>
            <a:xfrm flipH="1">
              <a:off x="2182679" y="4049526"/>
              <a:ext cx="39320" cy="309973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0" name="TextBox 339"/>
              <p:cNvSpPr txBox="1"/>
              <p:nvPr/>
            </p:nvSpPr>
            <p:spPr>
              <a:xfrm>
                <a:off x="1770511" y="6175821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8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40" name="TextBox 3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511" y="6175821"/>
                <a:ext cx="365805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2" name="TextBox 341"/>
              <p:cNvSpPr txBox="1"/>
              <p:nvPr/>
            </p:nvSpPr>
            <p:spPr>
              <a:xfrm>
                <a:off x="2247132" y="6167774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8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42" name="TextBox 3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7132" y="6167774"/>
                <a:ext cx="365805" cy="3693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4" name="TextBox 343"/>
              <p:cNvSpPr txBox="1"/>
              <p:nvPr/>
            </p:nvSpPr>
            <p:spPr>
              <a:xfrm>
                <a:off x="2713287" y="6167774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8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44" name="TextBox 3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3287" y="6167774"/>
                <a:ext cx="365805" cy="36933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2" name="TextBox 351"/>
              <p:cNvSpPr txBox="1"/>
              <p:nvPr/>
            </p:nvSpPr>
            <p:spPr>
              <a:xfrm>
                <a:off x="3132351" y="6159727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8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52" name="TextBox 3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2351" y="6159727"/>
                <a:ext cx="365805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2" name="TextBox 361"/>
              <p:cNvSpPr txBox="1"/>
              <p:nvPr/>
            </p:nvSpPr>
            <p:spPr>
              <a:xfrm>
                <a:off x="5254380" y="613550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8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62" name="TextBox 3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4380" y="6135508"/>
                <a:ext cx="365805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4" name="TextBox 363"/>
              <p:cNvSpPr txBox="1"/>
              <p:nvPr/>
            </p:nvSpPr>
            <p:spPr>
              <a:xfrm>
                <a:off x="5731001" y="6127461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8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64" name="TextBox 3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1001" y="6127461"/>
                <a:ext cx="365805" cy="369332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6" name="TextBox 365"/>
              <p:cNvSpPr txBox="1"/>
              <p:nvPr/>
            </p:nvSpPr>
            <p:spPr>
              <a:xfrm>
                <a:off x="6197156" y="6127461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8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66" name="TextBox 3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7156" y="6127461"/>
                <a:ext cx="365805" cy="369332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8" name="TextBox 367"/>
              <p:cNvSpPr txBox="1"/>
              <p:nvPr/>
            </p:nvSpPr>
            <p:spPr>
              <a:xfrm>
                <a:off x="6616220" y="6119414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8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68" name="TextBox 3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6220" y="6119414"/>
                <a:ext cx="365805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0" name="TextBox 369"/>
              <p:cNvSpPr txBox="1"/>
              <p:nvPr/>
            </p:nvSpPr>
            <p:spPr>
              <a:xfrm>
                <a:off x="7082375" y="6119414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8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70" name="TextBox 3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2375" y="6119414"/>
                <a:ext cx="365805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2" name="TextBox 371"/>
              <p:cNvSpPr txBox="1"/>
              <p:nvPr/>
            </p:nvSpPr>
            <p:spPr>
              <a:xfrm>
                <a:off x="7558996" y="6111367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8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72" name="TextBox 3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8996" y="6111367"/>
                <a:ext cx="365805" cy="369332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9" name="Group 388"/>
          <p:cNvGrpSpPr/>
          <p:nvPr/>
        </p:nvGrpSpPr>
        <p:grpSpPr>
          <a:xfrm>
            <a:off x="1484263" y="5454472"/>
            <a:ext cx="6265732" cy="820909"/>
            <a:chOff x="-39737" y="5454471"/>
            <a:chExt cx="6265732" cy="820909"/>
          </a:xfrm>
        </p:grpSpPr>
        <p:sp>
          <p:nvSpPr>
            <p:cNvPr id="25" name="Rectangle 24"/>
            <p:cNvSpPr/>
            <p:nvPr/>
          </p:nvSpPr>
          <p:spPr>
            <a:xfrm rot="16200000">
              <a:off x="44741" y="5637709"/>
              <a:ext cx="53893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/>
                <a:t>…</a:t>
              </a:r>
            </a:p>
          </p:txBody>
        </p:sp>
        <p:cxnSp>
          <p:nvCxnSpPr>
            <p:cNvPr id="44" name="Straight Connector 43"/>
            <p:cNvCxnSpPr>
              <a:stCxn id="232" idx="2"/>
            </p:cNvCxnSpPr>
            <p:nvPr/>
          </p:nvCxnSpPr>
          <p:spPr>
            <a:xfrm>
              <a:off x="210229" y="5454471"/>
              <a:ext cx="287546" cy="31635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232" idx="2"/>
            </p:cNvCxnSpPr>
            <p:nvPr/>
          </p:nvCxnSpPr>
          <p:spPr>
            <a:xfrm flipH="1">
              <a:off x="0" y="5454471"/>
              <a:ext cx="210229" cy="31635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232" idx="2"/>
            </p:cNvCxnSpPr>
            <p:nvPr/>
          </p:nvCxnSpPr>
          <p:spPr>
            <a:xfrm flipH="1">
              <a:off x="206177" y="5454471"/>
              <a:ext cx="4052" cy="31146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>
              <a:stCxn id="234" idx="2"/>
            </p:cNvCxnSpPr>
            <p:nvPr/>
          </p:nvCxnSpPr>
          <p:spPr>
            <a:xfrm>
              <a:off x="972229" y="5454471"/>
              <a:ext cx="275347" cy="318806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/>
            <p:cNvCxnSpPr>
              <a:stCxn id="234" idx="2"/>
            </p:cNvCxnSpPr>
            <p:nvPr/>
          </p:nvCxnSpPr>
          <p:spPr>
            <a:xfrm flipH="1">
              <a:off x="749802" y="5454471"/>
              <a:ext cx="222427" cy="318806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/>
            <p:cNvCxnSpPr>
              <a:stCxn id="234" idx="2"/>
            </p:cNvCxnSpPr>
            <p:nvPr/>
          </p:nvCxnSpPr>
          <p:spPr>
            <a:xfrm flipH="1">
              <a:off x="955978" y="5454471"/>
              <a:ext cx="16251" cy="313909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/>
            <p:cNvCxnSpPr>
              <a:stCxn id="236" idx="2"/>
            </p:cNvCxnSpPr>
            <p:nvPr/>
          </p:nvCxnSpPr>
          <p:spPr>
            <a:xfrm>
              <a:off x="1810429" y="5454471"/>
              <a:ext cx="223936" cy="32125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/>
            <p:cNvCxnSpPr>
              <a:stCxn id="236" idx="2"/>
            </p:cNvCxnSpPr>
            <p:nvPr/>
          </p:nvCxnSpPr>
          <p:spPr>
            <a:xfrm flipH="1">
              <a:off x="1536592" y="5454471"/>
              <a:ext cx="273837" cy="32125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>
              <a:stCxn id="236" idx="2"/>
            </p:cNvCxnSpPr>
            <p:nvPr/>
          </p:nvCxnSpPr>
          <p:spPr>
            <a:xfrm flipH="1">
              <a:off x="1742768" y="5454471"/>
              <a:ext cx="67661" cy="31635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>
              <a:stCxn id="248" idx="2"/>
            </p:cNvCxnSpPr>
            <p:nvPr/>
          </p:nvCxnSpPr>
          <p:spPr>
            <a:xfrm>
              <a:off x="4118843" y="5455959"/>
              <a:ext cx="177833" cy="30192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/>
            <p:cNvCxnSpPr>
              <a:stCxn id="248" idx="2"/>
            </p:cNvCxnSpPr>
            <p:nvPr/>
          </p:nvCxnSpPr>
          <p:spPr>
            <a:xfrm flipH="1">
              <a:off x="3798905" y="5455959"/>
              <a:ext cx="319938" cy="30192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/>
            <p:cNvCxnSpPr>
              <a:stCxn id="248" idx="2"/>
            </p:cNvCxnSpPr>
            <p:nvPr/>
          </p:nvCxnSpPr>
          <p:spPr>
            <a:xfrm flipH="1">
              <a:off x="4005081" y="5455959"/>
              <a:ext cx="113762" cy="29703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/>
            <p:cNvCxnSpPr>
              <a:stCxn id="250" idx="2"/>
            </p:cNvCxnSpPr>
            <p:nvPr/>
          </p:nvCxnSpPr>
          <p:spPr>
            <a:xfrm>
              <a:off x="4880843" y="5455959"/>
              <a:ext cx="153009" cy="300439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/>
            <p:cNvCxnSpPr>
              <a:stCxn id="250" idx="2"/>
            </p:cNvCxnSpPr>
            <p:nvPr/>
          </p:nvCxnSpPr>
          <p:spPr>
            <a:xfrm flipH="1">
              <a:off x="4536081" y="5455959"/>
              <a:ext cx="344762" cy="300439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/>
            <p:cNvCxnSpPr>
              <a:stCxn id="250" idx="2"/>
            </p:cNvCxnSpPr>
            <p:nvPr/>
          </p:nvCxnSpPr>
          <p:spPr>
            <a:xfrm flipH="1">
              <a:off x="4742257" y="5455959"/>
              <a:ext cx="138586" cy="295542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/>
            <p:cNvCxnSpPr>
              <a:stCxn id="252" idx="2"/>
            </p:cNvCxnSpPr>
            <p:nvPr/>
          </p:nvCxnSpPr>
          <p:spPr>
            <a:xfrm>
              <a:off x="5719043" y="5455959"/>
              <a:ext cx="153009" cy="28853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/>
            <p:cNvCxnSpPr>
              <a:stCxn id="252" idx="2"/>
            </p:cNvCxnSpPr>
            <p:nvPr/>
          </p:nvCxnSpPr>
          <p:spPr>
            <a:xfrm flipH="1">
              <a:off x="5374281" y="5455959"/>
              <a:ext cx="344762" cy="28853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/>
            <p:cNvCxnSpPr>
              <a:stCxn id="252" idx="2"/>
            </p:cNvCxnSpPr>
            <p:nvPr/>
          </p:nvCxnSpPr>
          <p:spPr>
            <a:xfrm flipH="1">
              <a:off x="5580457" y="5455959"/>
              <a:ext cx="138586" cy="28364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5" name="Rectangle 374"/>
            <p:cNvSpPr/>
            <p:nvPr/>
          </p:nvSpPr>
          <p:spPr>
            <a:xfrm rot="16200000">
              <a:off x="1044508" y="5630522"/>
              <a:ext cx="53893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/>
                <a:t>…</a:t>
              </a:r>
            </a:p>
          </p:txBody>
        </p:sp>
        <p:sp>
          <p:nvSpPr>
            <p:cNvPr id="376" name="Rectangle 375"/>
            <p:cNvSpPr/>
            <p:nvPr/>
          </p:nvSpPr>
          <p:spPr>
            <a:xfrm rot="16200000">
              <a:off x="1852592" y="5651972"/>
              <a:ext cx="53893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/>
                <a:t>…</a:t>
              </a:r>
            </a:p>
          </p:txBody>
        </p:sp>
        <p:sp>
          <p:nvSpPr>
            <p:cNvPr id="378" name="Rectangle 377"/>
            <p:cNvSpPr/>
            <p:nvPr/>
          </p:nvSpPr>
          <p:spPr>
            <a:xfrm rot="16200000">
              <a:off x="3826968" y="5569316"/>
              <a:ext cx="53893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/>
                <a:t>…</a:t>
              </a:r>
            </a:p>
          </p:txBody>
        </p:sp>
        <p:sp>
          <p:nvSpPr>
            <p:cNvPr id="379" name="Rectangle 378"/>
            <p:cNvSpPr/>
            <p:nvPr/>
          </p:nvSpPr>
          <p:spPr>
            <a:xfrm rot="16200000">
              <a:off x="4826735" y="5562129"/>
              <a:ext cx="53893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/>
                <a:t>…</a:t>
              </a:r>
            </a:p>
          </p:txBody>
        </p:sp>
        <p:sp>
          <p:nvSpPr>
            <p:cNvPr id="382" name="Rectangle 381"/>
            <p:cNvSpPr/>
            <p:nvPr/>
          </p:nvSpPr>
          <p:spPr>
            <a:xfrm rot="16200000">
              <a:off x="5602587" y="5561510"/>
              <a:ext cx="53893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/>
                <a:t>…</a:t>
              </a:r>
            </a:p>
          </p:txBody>
        </p:sp>
      </p:grpSp>
      <p:grpSp>
        <p:nvGrpSpPr>
          <p:cNvPr id="390" name="Group 389"/>
          <p:cNvGrpSpPr/>
          <p:nvPr/>
        </p:nvGrpSpPr>
        <p:grpSpPr>
          <a:xfrm>
            <a:off x="1618111" y="6005916"/>
            <a:ext cx="6032177" cy="775885"/>
            <a:chOff x="502897" y="6005915"/>
            <a:chExt cx="6032177" cy="7758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9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502897" y="6324600"/>
                  <a:ext cx="268058" cy="457200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39" name="Text 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02897" y="6324600"/>
                  <a:ext cx="268058" cy="457200"/>
                </a:xfrm>
                <a:prstGeom prst="rect">
                  <a:avLst/>
                </a:prstGeom>
                <a:blipFill rotWithShape="1">
                  <a:blip r:embed="rId40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1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979518" y="6316553"/>
                  <a:ext cx="268058" cy="457200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41" name="Text 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79518" y="6316553"/>
                  <a:ext cx="268058" cy="457200"/>
                </a:xfrm>
                <a:prstGeom prst="rect">
                  <a:avLst/>
                </a:prstGeom>
                <a:blipFill rotWithShape="1">
                  <a:blip r:embed="rId41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3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1445673" y="6316553"/>
                  <a:ext cx="268058" cy="457200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43" name="Text 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45673" y="6316553"/>
                  <a:ext cx="268058" cy="457200"/>
                </a:xfrm>
                <a:prstGeom prst="rect">
                  <a:avLst/>
                </a:prstGeom>
                <a:blipFill rotWithShape="1">
                  <a:blip r:embed="rId42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1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1864737" y="6308506"/>
                  <a:ext cx="268058" cy="457200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51" name="Text 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64737" y="6308506"/>
                  <a:ext cx="268058" cy="457200"/>
                </a:xfrm>
                <a:prstGeom prst="rect">
                  <a:avLst/>
                </a:prstGeom>
                <a:blipFill rotWithShape="1">
                  <a:blip r:embed="rId43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1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3962400" y="6284287"/>
                  <a:ext cx="268058" cy="457200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61" name="Text 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962400" y="6284287"/>
                  <a:ext cx="268058" cy="457200"/>
                </a:xfrm>
                <a:prstGeom prst="rect">
                  <a:avLst/>
                </a:prstGeom>
                <a:blipFill rotWithShape="1">
                  <a:blip r:embed="rId46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3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4439021" y="6276240"/>
                  <a:ext cx="268058" cy="457200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63" name="Text 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39021" y="6276240"/>
                  <a:ext cx="268058" cy="457200"/>
                </a:xfrm>
                <a:prstGeom prst="rect">
                  <a:avLst/>
                </a:prstGeom>
                <a:blipFill rotWithShape="1">
                  <a:blip r:embed="rId47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5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4905176" y="6276240"/>
                  <a:ext cx="268058" cy="457200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65" name="Text 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05176" y="6276240"/>
                  <a:ext cx="268058" cy="457200"/>
                </a:xfrm>
                <a:prstGeom prst="rect">
                  <a:avLst/>
                </a:prstGeom>
                <a:blipFill rotWithShape="1">
                  <a:blip r:embed="rId48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7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5324240" y="6268193"/>
                  <a:ext cx="268058" cy="457200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67" name="Text 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324240" y="6268193"/>
                  <a:ext cx="268058" cy="457200"/>
                </a:xfrm>
                <a:prstGeom prst="rect">
                  <a:avLst/>
                </a:prstGeom>
                <a:blipFill rotWithShape="1">
                  <a:blip r:embed="rId49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9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5790395" y="6268193"/>
                  <a:ext cx="268058" cy="457200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69" name="Text 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90395" y="6268193"/>
                  <a:ext cx="268058" cy="457200"/>
                </a:xfrm>
                <a:prstGeom prst="rect">
                  <a:avLst/>
                </a:prstGeom>
                <a:blipFill rotWithShape="1">
                  <a:blip r:embed="rId50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1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6267016" y="6260146"/>
                  <a:ext cx="268058" cy="457200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71" name="Text 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267016" y="6260146"/>
                  <a:ext cx="268058" cy="457200"/>
                </a:xfrm>
                <a:prstGeom prst="rect">
                  <a:avLst/>
                </a:prstGeom>
                <a:blipFill rotWithShape="1">
                  <a:blip r:embed="rId51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4" name="Rectangle 383"/>
            <p:cNvSpPr/>
            <p:nvPr/>
          </p:nvSpPr>
          <p:spPr>
            <a:xfrm>
              <a:off x="2667000" y="6005915"/>
              <a:ext cx="574196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/>
                <a:t>…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1" name="TextBox 390"/>
              <p:cNvSpPr txBox="1"/>
              <p:nvPr/>
            </p:nvSpPr>
            <p:spPr>
              <a:xfrm>
                <a:off x="8793435" y="2524780"/>
                <a:ext cx="11374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8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⋅1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91" name="TextBox 3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3435" y="2524780"/>
                <a:ext cx="1137426" cy="523220"/>
              </a:xfrm>
              <a:prstGeom prst="rect">
                <a:avLst/>
              </a:prstGeom>
              <a:blipFill>
                <a:blip r:embed="rId5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2" name="TextBox 391"/>
              <p:cNvSpPr txBox="1"/>
              <p:nvPr/>
            </p:nvSpPr>
            <p:spPr>
              <a:xfrm>
                <a:off x="8783914" y="3210440"/>
                <a:ext cx="1137426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⋅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92" name="TextBox 3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3914" y="3210440"/>
                <a:ext cx="1137426" cy="898964"/>
              </a:xfrm>
              <a:prstGeom prst="rect">
                <a:avLst/>
              </a:prstGeom>
              <a:blipFill>
                <a:blip r:embed="rId53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3" name="TextBox 392"/>
              <p:cNvSpPr txBox="1"/>
              <p:nvPr/>
            </p:nvSpPr>
            <p:spPr>
              <a:xfrm>
                <a:off x="8783914" y="4585772"/>
                <a:ext cx="1137426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⋅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93" name="TextBox 3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3914" y="4585772"/>
                <a:ext cx="1137426" cy="898964"/>
              </a:xfrm>
              <a:prstGeom prst="rect">
                <a:avLst/>
              </a:prstGeom>
              <a:blipFill>
                <a:blip r:embed="rId54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4" name="TextBox 393"/>
              <p:cNvSpPr txBox="1"/>
              <p:nvPr/>
            </p:nvSpPr>
            <p:spPr>
              <a:xfrm>
                <a:off x="8763000" y="5867401"/>
                <a:ext cx="1911934" cy="9830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⋅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func>
                                <m:funcPr>
                                  <m:ctrlP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func>
                                <m:func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func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94" name="TextBox 3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0" y="5867401"/>
                <a:ext cx="1911934" cy="983090"/>
              </a:xfrm>
              <a:prstGeom prst="rect">
                <a:avLst/>
              </a:prstGeom>
              <a:blipFill>
                <a:blip r:embed="rId55"/>
                <a:stretch>
                  <a:fillRect b="-6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5" name="Rectangle 394"/>
          <p:cNvSpPr/>
          <p:nvPr/>
        </p:nvSpPr>
        <p:spPr>
          <a:xfrm rot="16200000">
            <a:off x="9083161" y="5487959"/>
            <a:ext cx="5389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6" name="TextBox 395"/>
              <p:cNvSpPr txBox="1"/>
              <p:nvPr/>
            </p:nvSpPr>
            <p:spPr>
              <a:xfrm>
                <a:off x="7934350" y="809135"/>
                <a:ext cx="3648050" cy="1324465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=8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  <m:nary>
                        <m:naryPr>
                          <m:chr m:val="∑"/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=0</m:t>
                          </m:r>
                        </m:sub>
                        <m:sup>
                          <m:func>
                            <m:func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</m:func>
                        </m:sup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(</m:t>
                              </m:r>
                              <m:f>
                                <m:fPr>
                                  <m:type m:val="skw"/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96" name="TextBox 3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4350" y="809135"/>
                <a:ext cx="3648050" cy="1324465"/>
              </a:xfrm>
              <a:prstGeom prst="rect">
                <a:avLst/>
              </a:prstGeom>
              <a:blipFill>
                <a:blip r:embed="rId56"/>
                <a:stretch>
                  <a:fillRect t="-96226" r="-692" b="-152830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3" name="Group 132"/>
          <p:cNvGrpSpPr/>
          <p:nvPr/>
        </p:nvGrpSpPr>
        <p:grpSpPr>
          <a:xfrm>
            <a:off x="1886630" y="2942107"/>
            <a:ext cx="3946271" cy="267449"/>
            <a:chOff x="362629" y="2942106"/>
            <a:chExt cx="3946271" cy="267449"/>
          </a:xfrm>
        </p:grpSpPr>
        <p:cxnSp>
          <p:nvCxnSpPr>
            <p:cNvPr id="134" name="Straight Connector 133"/>
            <p:cNvCxnSpPr/>
            <p:nvPr/>
          </p:nvCxnSpPr>
          <p:spPr>
            <a:xfrm flipH="1">
              <a:off x="362629" y="2942106"/>
              <a:ext cx="3161621" cy="267449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flipH="1">
              <a:off x="2221999" y="2942106"/>
              <a:ext cx="1302251" cy="267449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3524250" y="2942106"/>
              <a:ext cx="784650" cy="25829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31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1" grpId="0"/>
      <p:bldP spid="162" grpId="0"/>
      <p:bldP spid="224" grpId="0"/>
      <p:bldP spid="226" grpId="0"/>
      <p:bldP spid="233" grpId="0"/>
      <p:bldP spid="235" grpId="0"/>
      <p:bldP spid="237" grpId="0"/>
      <p:bldP spid="249" grpId="0"/>
      <p:bldP spid="251" grpId="0"/>
      <p:bldP spid="253" grpId="0"/>
      <p:bldP spid="340" grpId="0"/>
      <p:bldP spid="342" grpId="0"/>
      <p:bldP spid="344" grpId="0"/>
      <p:bldP spid="352" grpId="0"/>
      <p:bldP spid="362" grpId="0"/>
      <p:bldP spid="364" grpId="0"/>
      <p:bldP spid="366" grpId="0"/>
      <p:bldP spid="368" grpId="0"/>
      <p:bldP spid="370" grpId="0"/>
      <p:bldP spid="372" grpId="0"/>
      <p:bldP spid="391" grpId="0"/>
      <p:bldP spid="392" grpId="0"/>
      <p:bldP spid="393" grpId="0"/>
      <p:bldP spid="394" grpId="0"/>
      <p:bldP spid="395" grpId="0"/>
      <p:bldP spid="39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Karatsuba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2590801" y="1600201"/>
                <a:ext cx="3349315" cy="827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=3</m:t>
                      </m:r>
                      <m:r>
                        <a:rPr lang="en-US" sz="2800" i="1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800" i="1">
                          <a:latin typeface="Cambria Math"/>
                        </a:rPr>
                        <m:t>+8</m:t>
                      </m:r>
                      <m:r>
                        <a:rPr lang="en-US" sz="2800" i="1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1" y="1600201"/>
                <a:ext cx="3349315" cy="827471"/>
              </a:xfrm>
              <a:prstGeom prst="rect">
                <a:avLst/>
              </a:prstGeom>
              <a:blipFill>
                <a:blip r:embed="rId2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631092" y="1219201"/>
            <a:ext cx="49049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3. Use </a:t>
            </a:r>
            <a:r>
              <a:rPr lang="en-US" sz="2400" dirty="0">
                <a:solidFill>
                  <a:srgbClr val="FF33CC"/>
                </a:solidFill>
              </a:rPr>
              <a:t>asymptotic</a:t>
            </a:r>
            <a:r>
              <a:rPr lang="en-US" sz="2400" dirty="0"/>
              <a:t> notation to simplify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6" name="TextBox 395"/>
              <p:cNvSpPr txBox="1"/>
              <p:nvPr/>
            </p:nvSpPr>
            <p:spPr>
              <a:xfrm>
                <a:off x="2582406" y="2427672"/>
                <a:ext cx="3705758" cy="13244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=8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  <m:nary>
                        <m:naryPr>
                          <m:chr m:val="∑"/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=0</m:t>
                          </m:r>
                        </m:sub>
                        <m:sup>
                          <m:func>
                            <m:func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</m:func>
                        </m:sup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skw"/>
                                      <m:ctrlPr>
                                        <a:rPr lang="en-US" sz="2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sz="2800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96" name="TextBox 3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2406" y="2427672"/>
                <a:ext cx="3705758" cy="1324465"/>
              </a:xfrm>
              <a:prstGeom prst="rect">
                <a:avLst/>
              </a:prstGeom>
              <a:blipFill>
                <a:blip r:embed="rId3"/>
                <a:stretch>
                  <a:fillRect t="-98095" r="-341" b="-1552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/>
              <p:cNvSpPr txBox="1"/>
              <p:nvPr/>
            </p:nvSpPr>
            <p:spPr>
              <a:xfrm>
                <a:off x="2582407" y="3922872"/>
                <a:ext cx="4541308" cy="13857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=8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skw"/>
                                      <m:ctrlPr>
                                        <a:rPr lang="en-US" sz="2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sz="2800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func>
                                <m:func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func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+1</m:t>
                              </m:r>
                            </m:sup>
                          </m:s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−1</m:t>
                          </m:r>
                        </m:num>
                        <m:den>
                          <m:f>
                            <m:fPr>
                              <m:type m:val="skw"/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3" name="TextBox 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2407" y="3922872"/>
                <a:ext cx="4541308" cy="1385764"/>
              </a:xfrm>
              <a:prstGeom prst="rect">
                <a:avLst/>
              </a:prstGeom>
              <a:blipFill>
                <a:blip r:embed="rId4"/>
                <a:stretch>
                  <a:fillRect t="-53636" b="-945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/>
              <p:cNvSpPr txBox="1"/>
              <p:nvPr/>
            </p:nvSpPr>
            <p:spPr>
              <a:xfrm>
                <a:off x="2582407" y="5801381"/>
                <a:ext cx="4188967" cy="5786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=24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func>
                                <m:func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func>
                            </m:sup>
                          </m:sSup>
                        </m:e>
                      </m:d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−16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4" name="TextBox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2407" y="5801381"/>
                <a:ext cx="4188967" cy="5786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/>
              <p:cNvSpPr txBox="1"/>
              <p:nvPr/>
            </p:nvSpPr>
            <p:spPr>
              <a:xfrm>
                <a:off x="6669853" y="5862110"/>
                <a:ext cx="2131417" cy="5423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srgbClr val="0070C0"/>
                          </a:solidFill>
                          <a:latin typeface="Cambria Math"/>
                        </a:rPr>
                        <m:t>Θ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func>
                            <m:func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func>
                        </m:sup>
                      </m:sSup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5" name="TextBox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853" y="5862110"/>
                <a:ext cx="2131417" cy="542393"/>
              </a:xfrm>
              <a:prstGeom prst="rect">
                <a:avLst/>
              </a:prstGeom>
              <a:blipFill>
                <a:blip r:embed="rId6"/>
                <a:stretch>
                  <a:fillRect r="-1183" b="-186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582406" y="5345668"/>
            <a:ext cx="5355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Math, math, and more math…(see lecture supplement)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669853" y="6315608"/>
                <a:ext cx="2046651" cy="5280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≈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srgbClr val="0070C0"/>
                          </a:solidFill>
                          <a:latin typeface="Cambria Math"/>
                        </a:rPr>
                        <m:t>Θ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1.585</m:t>
                          </m:r>
                        </m:sup>
                      </m:sSup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853" y="6315608"/>
                <a:ext cx="2046651" cy="528093"/>
              </a:xfrm>
              <a:prstGeom prst="rect">
                <a:avLst/>
              </a:prstGeom>
              <a:blipFill>
                <a:blip r:embed="rId7"/>
                <a:stretch>
                  <a:fillRect r="-1235" b="-186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4640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17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7338"/>
            <a:ext cx="10236200" cy="618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430338" y="1219200"/>
                <a:ext cx="6465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0338" y="1219200"/>
                <a:ext cx="646524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178506" y="5486400"/>
                <a:ext cx="1150187" cy="5280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1.585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8506" y="5486400"/>
                <a:ext cx="1150187" cy="5280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8694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6A8BF-362D-6246-AD62-31A3C34E4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 Solving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78717-658C-8D48-9DFA-39DABAB3B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Four methods for solving recurrences</a:t>
            </a:r>
          </a:p>
          <a:p>
            <a:pPr marL="1549400" indent="-400050"/>
            <a:r>
              <a:rPr lang="en-US" dirty="0"/>
              <a:t>Unrolling: expand the recurrence</a:t>
            </a:r>
          </a:p>
          <a:p>
            <a:pPr marL="1549400" indent="-400050"/>
            <a:r>
              <a:rPr lang="en-US" dirty="0"/>
              <a:t>Tree: get a picture of recursion</a:t>
            </a:r>
          </a:p>
          <a:p>
            <a:pPr marL="1549400" indent="-400050"/>
            <a:r>
              <a:rPr lang="en-US" dirty="0"/>
              <a:t>Guess/Check: Substitution by guessing the solution and using induction to prove</a:t>
            </a:r>
          </a:p>
          <a:p>
            <a:pPr marL="1549400" indent="-400050"/>
            <a:r>
              <a:rPr lang="en-US" dirty="0"/>
              <a:t>“Cookbook”: Use magic (a.k.a. Master Theorem)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A2CCA52-4E75-0B4E-A82B-DF93E6463F8D}"/>
              </a:ext>
            </a:extLst>
          </p:cNvPr>
          <p:cNvGrpSpPr/>
          <p:nvPr/>
        </p:nvGrpSpPr>
        <p:grpSpPr>
          <a:xfrm>
            <a:off x="810296" y="3778274"/>
            <a:ext cx="1033512" cy="923330"/>
            <a:chOff x="883102" y="2371635"/>
            <a:chExt cx="1232037" cy="1100690"/>
          </a:xfrm>
        </p:grpSpPr>
        <p:pic>
          <p:nvPicPr>
            <p:cNvPr id="6" name="Picture 2" descr="Image result for check mark">
              <a:extLst>
                <a:ext uri="{FF2B5EF4-FFF2-40B4-BE49-F238E27FC236}">
                  <a16:creationId xmlns:a16="http://schemas.microsoft.com/office/drawing/2014/main" id="{8FC333B8-958F-F948-9F81-DF0842657E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7297" y="2667000"/>
              <a:ext cx="657842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58CDEED-531F-4148-9843-E91FD7EF6EB8}"/>
                </a:ext>
              </a:extLst>
            </p:cNvPr>
            <p:cNvSpPr txBox="1"/>
            <p:nvPr/>
          </p:nvSpPr>
          <p:spPr>
            <a:xfrm>
              <a:off x="883102" y="2371635"/>
              <a:ext cx="432904" cy="11006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solidFill>
                    <a:srgbClr val="FF0000"/>
                  </a:solidFill>
                  <a:latin typeface="Berlin Sans FB Demi" panose="020E0802020502020306" pitchFamily="34" charset="0"/>
                </a:rPr>
                <a:t>?</a:t>
              </a:r>
              <a:endParaRPr lang="en-US" sz="2400" b="1" dirty="0">
                <a:solidFill>
                  <a:srgbClr val="FF0000"/>
                </a:solidFill>
                <a:latin typeface="Berlin Sans FB Demi" panose="020E0802020502020306" pitchFamily="34" charset="0"/>
              </a:endParaRPr>
            </a:p>
          </p:txBody>
        </p:sp>
      </p:grpSp>
      <p:pic>
        <p:nvPicPr>
          <p:cNvPr id="8" name="Picture 4" descr="https://images-na.ssl-images-amazon.com/images/I/61Aytsfq0IL._SX401_BO1,204,203,200_.jpg">
            <a:extLst>
              <a:ext uri="{FF2B5EF4-FFF2-40B4-BE49-F238E27FC236}">
                <a16:creationId xmlns:a16="http://schemas.microsoft.com/office/drawing/2014/main" id="{5396E184-F89A-C642-B891-FB2723EBE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970534"/>
            <a:ext cx="582345" cy="72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108F6DB-DEB3-BC42-A9CA-8707BE33A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564" y="2743200"/>
            <a:ext cx="440781" cy="58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tree">
            <a:extLst>
              <a:ext uri="{FF2B5EF4-FFF2-40B4-BE49-F238E27FC236}">
                <a16:creationId xmlns:a16="http://schemas.microsoft.com/office/drawing/2014/main" id="{E04EC64A-65D5-0F44-9C9B-3AB574780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76600"/>
            <a:ext cx="609600" cy="64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601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 (review)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47800" y="1909917"/>
                <a:ext cx="663021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>
                    <a:solidFill>
                      <a:srgbClr val="0070C0"/>
                    </a:solidFill>
                  </a:rPr>
                  <a:t>Goal: </a:t>
                </a:r>
                <a:r>
                  <a:rPr lang="en-US" sz="3600" dirty="0"/>
                  <a:t>		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∀</m:t>
                    </m:r>
                    <m:r>
                      <a:rPr lang="en-US" sz="3600" i="1">
                        <a:latin typeface="Cambria Math"/>
                      </a:rPr>
                      <m:t>𝑘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sz="3600" i="1">
                        <a:latin typeface="Cambria Math"/>
                      </a:rPr>
                      <m:t>, </m:t>
                    </m:r>
                    <m:r>
                      <a:rPr lang="en-US" sz="3600" i="1">
                        <a:latin typeface="Cambria Math"/>
                      </a:rPr>
                      <m:t>𝑃</m:t>
                    </m:r>
                    <m:r>
                      <a:rPr lang="en-US" sz="3600" i="1">
                        <a:latin typeface="Cambria Math"/>
                      </a:rPr>
                      <m:t>(</m:t>
                    </m:r>
                    <m:r>
                      <a:rPr lang="en-US" sz="3600" i="1">
                        <a:latin typeface="Cambria Math"/>
                      </a:rPr>
                      <m:t>𝑘</m:t>
                    </m:r>
                    <m:r>
                      <a:rPr lang="en-US" sz="36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3600" dirty="0"/>
                  <a:t> holds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909917"/>
                <a:ext cx="6630213" cy="646331"/>
              </a:xfrm>
              <a:prstGeom prst="rect">
                <a:avLst/>
              </a:prstGeom>
              <a:blipFill>
                <a:blip r:embed="rId2"/>
                <a:stretch>
                  <a:fillRect l="-2677" t="-11538" r="-1721" b="-32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47800" y="3011269"/>
                <a:ext cx="664797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>
                    <a:solidFill>
                      <a:srgbClr val="0070C0"/>
                    </a:solidFill>
                  </a:rPr>
                  <a:t>Base case(s):</a:t>
                </a:r>
                <a:r>
                  <a:rPr lang="en-US" sz="3600" dirty="0"/>
                  <a:t> 	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3600" dirty="0"/>
                  <a:t> holds		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011269"/>
                <a:ext cx="6647974" cy="646331"/>
              </a:xfrm>
              <a:prstGeom prst="rect">
                <a:avLst/>
              </a:prstGeom>
              <a:blipFill>
                <a:blip r:embed="rId3"/>
                <a:stretch>
                  <a:fillRect l="-2672" t="-13462" b="-32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47800" y="4186536"/>
                <a:ext cx="679333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>
                    <a:solidFill>
                      <a:srgbClr val="0070C0"/>
                    </a:solidFill>
                  </a:rPr>
                  <a:t>Hypothesis:</a:t>
                </a:r>
                <a:r>
                  <a:rPr lang="en-US" sz="3600" dirty="0"/>
                  <a:t> 	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∀</m:t>
                    </m:r>
                    <m:r>
                      <a:rPr lang="en-US" sz="3600" i="1">
                        <a:latin typeface="Cambria Math"/>
                      </a:rPr>
                      <m:t>𝑥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6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3600" i="1">
                        <a:latin typeface="Cambria Math"/>
                      </a:rPr>
                      <m:t>, </m:t>
                    </m:r>
                    <m:r>
                      <a:rPr lang="en-US" sz="36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600" dirty="0"/>
                  <a:t> holds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4186536"/>
                <a:ext cx="6793335" cy="646331"/>
              </a:xfrm>
              <a:prstGeom prst="rect">
                <a:avLst/>
              </a:prstGeom>
              <a:blipFill>
                <a:blip r:embed="rId4"/>
                <a:stretch>
                  <a:fillRect l="-2612" t="-13462" r="-1679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47800" y="5253336"/>
                <a:ext cx="959660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>
                    <a:solidFill>
                      <a:srgbClr val="0070C0"/>
                    </a:solidFill>
                  </a:rPr>
                  <a:t>Inductive step:</a:t>
                </a:r>
                <a:r>
                  <a:rPr lang="en-US" sz="3600" dirty="0"/>
                  <a:t>	 show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3600" i="1">
                        <a:latin typeface="Cambria Math"/>
                      </a:rPr>
                      <m:t>⇒</m:t>
                    </m:r>
                    <m:r>
                      <a:rPr lang="en-US" sz="36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3600" i="1">
                            <a:latin typeface="Cambria Math"/>
                          </a:rPr>
                          <m:t>+1</m:t>
                        </m:r>
                      </m:e>
                    </m:d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5253336"/>
                <a:ext cx="9596601" cy="646331"/>
              </a:xfrm>
              <a:prstGeom prst="rect">
                <a:avLst/>
              </a:prstGeom>
              <a:blipFill>
                <a:blip r:embed="rId5"/>
                <a:stretch>
                  <a:fillRect l="-1849" t="-13462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21B04C4-51A0-7747-A53A-498C3DFAA0A5}"/>
              </a:ext>
            </a:extLst>
          </p:cNvPr>
          <p:cNvSpPr/>
          <p:nvPr/>
        </p:nvSpPr>
        <p:spPr>
          <a:xfrm>
            <a:off x="8153400" y="3035968"/>
            <a:ext cx="3429000" cy="1243263"/>
          </a:xfrm>
          <a:prstGeom prst="wedgeRoundRectCallout">
            <a:avLst>
              <a:gd name="adj1" fmla="val -36106"/>
              <a:gd name="adj2" fmla="val 65175"/>
              <a:gd name="adj3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0" dirty="0"/>
              <a:t>Technically, called </a:t>
            </a:r>
            <a:r>
              <a:rPr lang="en-US" sz="2800" b="0" i="1" dirty="0"/>
              <a:t>strong induction</a:t>
            </a:r>
            <a:endParaRPr lang="en-US" sz="2800" b="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4D053E2-502A-994B-9D9B-A40FF77D33CF}"/>
              </a:ext>
            </a:extLst>
          </p:cNvPr>
          <p:cNvCxnSpPr/>
          <p:nvPr/>
        </p:nvCxnSpPr>
        <p:spPr>
          <a:xfrm>
            <a:off x="1066800" y="2667000"/>
            <a:ext cx="100584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5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Method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 Box 2"/>
              <p:cNvSpPr txBox="1">
                <a:spLocks noChangeArrowheads="1"/>
              </p:cNvSpPr>
              <p:nvPr/>
            </p:nvSpPr>
            <p:spPr bwMode="auto">
              <a:xfrm>
                <a:off x="9103816" y="2505033"/>
                <a:ext cx="2630984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 algn="ctr">
                  <a:buFont typeface="Symbol"/>
                  <a:buChar char="Þ"/>
                </a:pPr>
                <a14:m>
                  <m:oMath xmlns:m="http://schemas.openxmlformats.org/officeDocument/2006/math">
                    <m:r>
                      <a:rPr lang="en-US" sz="2800" dirty="0">
                        <a:solidFill>
                          <a:srgbClr val="FF0000"/>
                        </a:solidFill>
                        <a:latin typeface="Cambria Math"/>
                      </a:rPr>
                      <m:t>209</m:t>
                    </m:r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/>
                  <a:t>per level</a:t>
                </a:r>
              </a:p>
            </p:txBody>
          </p:sp>
        </mc:Choice>
        <mc:Fallback xmlns="">
          <p:sp>
            <p:nvSpPr>
              <p:cNvPr id="41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03816" y="2505033"/>
                <a:ext cx="2630984" cy="954107"/>
              </a:xfrm>
              <a:prstGeom prst="rect">
                <a:avLst/>
              </a:prstGeom>
              <a:blipFill>
                <a:blip r:embed="rId2"/>
                <a:stretch>
                  <a:fillRect t="-7895" b="-1710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Left Brace 41"/>
          <p:cNvSpPr/>
          <p:nvPr/>
        </p:nvSpPr>
        <p:spPr>
          <a:xfrm flipH="1" flipV="1">
            <a:off x="9155712" y="2133600"/>
            <a:ext cx="250372" cy="3553177"/>
          </a:xfrm>
          <a:prstGeom prst="leftBrace">
            <a:avLst>
              <a:gd name="adj1" fmla="val 83199"/>
              <a:gd name="adj2" fmla="val 49631"/>
            </a:avLst>
          </a:prstGeom>
          <a:ln w="190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 Box 2"/>
              <p:cNvSpPr txBox="1">
                <a:spLocks noChangeArrowheads="1"/>
              </p:cNvSpPr>
              <p:nvPr/>
            </p:nvSpPr>
            <p:spPr bwMode="auto">
              <a:xfrm>
                <a:off x="9296400" y="3676687"/>
                <a:ext cx="2628900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dirty="0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i="1" dirty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≈</m:t>
                            </m:r>
                            <m:r>
                              <m:rPr>
                                <m:sty m:val="p"/>
                              </m:rPr>
                              <a:rPr lang="en-US" sz="2800" dirty="0">
                                <a:solidFill>
                                  <a:srgbClr val="FF00FF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sz="2800" i="1" dirty="0">
                                <a:solidFill>
                                  <a:srgbClr val="FF00FF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800" i="1" dirty="0">
                            <a:solidFill>
                              <a:srgbClr val="FF00FF"/>
                            </a:solidFill>
                            <a:latin typeface="Cambria Math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800" dirty="0">
                    <a:solidFill>
                      <a:srgbClr val="FF00FF"/>
                    </a:solidFill>
                  </a:rPr>
                  <a:t> </a:t>
                </a:r>
                <a:r>
                  <a:rPr lang="en-US" sz="2800" dirty="0"/>
                  <a:t>levels</a:t>
                </a:r>
              </a:p>
              <a:p>
                <a:pPr algn="ctr"/>
                <a:r>
                  <a:rPr lang="en-US" sz="2800" dirty="0"/>
                  <a:t>of recursion</a:t>
                </a:r>
              </a:p>
            </p:txBody>
          </p:sp>
        </mc:Choice>
        <mc:Fallback xmlns="">
          <p:sp>
            <p:nvSpPr>
              <p:cNvPr id="43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96400" y="3676687"/>
                <a:ext cx="2628900" cy="954107"/>
              </a:xfrm>
              <a:prstGeom prst="rect">
                <a:avLst/>
              </a:prstGeom>
              <a:blipFill>
                <a:blip r:embed="rId3"/>
                <a:stretch>
                  <a:fillRect t="-6579" b="-1578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 Box 41"/>
              <p:cNvSpPr txBox="1">
                <a:spLocks noChangeArrowheads="1"/>
              </p:cNvSpPr>
              <p:nvPr/>
            </p:nvSpPr>
            <p:spPr bwMode="auto">
              <a:xfrm>
                <a:off x="4381500" y="2133600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4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1500" y="2133600"/>
                <a:ext cx="1333500" cy="4572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465611" y="1182558"/>
                <a:ext cx="3664145" cy="7224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=2</m:t>
                      </m:r>
                      <m:r>
                        <a:rPr lang="en-US" sz="2400" i="1">
                          <a:latin typeface="Cambria Math"/>
                        </a:rPr>
                        <m:t>𝑇</m:t>
                      </m:r>
                      <m:r>
                        <a:rPr lang="en-US" sz="2400" i="1">
                          <a:latin typeface="Cambria Math"/>
                        </a:rPr>
                        <m:t>(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 )+209</m:t>
                      </m:r>
                      <m:r>
                        <a:rPr lang="en-US" sz="2400" i="1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611" y="1182558"/>
                <a:ext cx="3664145" cy="722442"/>
              </a:xfrm>
              <a:prstGeom prst="rect">
                <a:avLst/>
              </a:prstGeom>
              <a:blipFill>
                <a:blip r:embed="rId5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7010400" y="5809483"/>
                <a:ext cx="4519571" cy="972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=209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latin typeface="Cambria Math"/>
                            </a:rPr>
                            <m:t>𝑖</m:t>
                          </m:r>
                          <m:r>
                            <a:rPr lang="en-US" sz="2000" i="1">
                              <a:latin typeface="Cambria Math"/>
                            </a:rPr>
                            <m:t>=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</m:e>
                          </m:func>
                        </m:sup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nary>
                      <m:r>
                        <a:rPr lang="en-US" sz="2000" i="1">
                          <a:latin typeface="Cambria Math"/>
                        </a:rPr>
                        <m:t>=209</m:t>
                      </m:r>
                      <m:r>
                        <a:rPr lang="en-US" sz="2000" i="1">
                          <a:latin typeface="Cambria Math"/>
                        </a:rPr>
                        <m:t>𝑛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00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5809483"/>
                <a:ext cx="4519571" cy="972317"/>
              </a:xfrm>
              <a:prstGeom prst="rect">
                <a:avLst/>
              </a:prstGeom>
              <a:blipFill>
                <a:blip r:embed="rId6"/>
                <a:stretch>
                  <a:fillRect t="-92308" b="-148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Box 41"/>
              <p:cNvSpPr txBox="1">
                <a:spLocks noChangeArrowheads="1"/>
              </p:cNvSpPr>
              <p:nvPr/>
            </p:nvSpPr>
            <p:spPr bwMode="auto">
              <a:xfrm>
                <a:off x="2690604" y="3028252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7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0604" y="3028252"/>
                <a:ext cx="1333500" cy="457200"/>
              </a:xfrm>
              <a:prstGeom prst="rect">
                <a:avLst/>
              </a:prstGeom>
              <a:blipFill>
                <a:blip r:embed="rId7"/>
                <a:stretch>
                  <a:fillRect l="-7477" t="-144737" b="-215789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 Box 41"/>
              <p:cNvSpPr txBox="1">
                <a:spLocks noChangeArrowheads="1"/>
              </p:cNvSpPr>
              <p:nvPr/>
            </p:nvSpPr>
            <p:spPr bwMode="auto">
              <a:xfrm>
                <a:off x="5981700" y="3028252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8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81700" y="3028252"/>
                <a:ext cx="1333500" cy="457200"/>
              </a:xfrm>
              <a:prstGeom prst="rect">
                <a:avLst/>
              </a:prstGeom>
              <a:blipFill>
                <a:blip r:embed="rId8"/>
                <a:stretch>
                  <a:fillRect l="-7477" t="-144737" b="-215789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 Box 41"/>
              <p:cNvSpPr txBox="1">
                <a:spLocks noChangeArrowheads="1"/>
              </p:cNvSpPr>
              <p:nvPr/>
            </p:nvSpPr>
            <p:spPr bwMode="auto">
              <a:xfrm>
                <a:off x="914400" y="3834326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9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400" y="3834326"/>
                <a:ext cx="1333500" cy="457200"/>
              </a:xfrm>
              <a:prstGeom prst="rect">
                <a:avLst/>
              </a:prstGeom>
              <a:blipFill>
                <a:blip r:embed="rId9"/>
                <a:stretch>
                  <a:fillRect l="-8491" t="-147368" b="-213158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 Box 41"/>
              <p:cNvSpPr txBox="1">
                <a:spLocks noChangeArrowheads="1"/>
              </p:cNvSpPr>
              <p:nvPr/>
            </p:nvSpPr>
            <p:spPr bwMode="auto">
              <a:xfrm>
                <a:off x="3048000" y="3834326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0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0" y="3834326"/>
                <a:ext cx="1333500" cy="457200"/>
              </a:xfrm>
              <a:prstGeom prst="rect">
                <a:avLst/>
              </a:prstGeom>
              <a:blipFill>
                <a:blip r:embed="rId9"/>
                <a:stretch>
                  <a:fillRect l="-8491" t="-147368" b="-213158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 Box 41"/>
              <p:cNvSpPr txBox="1">
                <a:spLocks noChangeArrowheads="1"/>
              </p:cNvSpPr>
              <p:nvPr/>
            </p:nvSpPr>
            <p:spPr bwMode="auto">
              <a:xfrm>
                <a:off x="5105400" y="3832376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1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05400" y="3832376"/>
                <a:ext cx="1333500" cy="457200"/>
              </a:xfrm>
              <a:prstGeom prst="rect">
                <a:avLst/>
              </a:prstGeom>
              <a:blipFill>
                <a:blip r:embed="rId9"/>
                <a:stretch>
                  <a:fillRect l="-7477" t="-147368" b="-213158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 Box 41"/>
              <p:cNvSpPr txBox="1">
                <a:spLocks noChangeArrowheads="1"/>
              </p:cNvSpPr>
              <p:nvPr/>
            </p:nvSpPr>
            <p:spPr bwMode="auto">
              <a:xfrm>
                <a:off x="7048500" y="3834326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2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48500" y="3834326"/>
                <a:ext cx="1333500" cy="457200"/>
              </a:xfrm>
              <a:prstGeom prst="rect">
                <a:avLst/>
              </a:prstGeom>
              <a:blipFill>
                <a:blip r:embed="rId10"/>
                <a:stretch>
                  <a:fillRect l="-7477" t="-147368" b="-213158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/>
          <p:cNvSpPr/>
          <p:nvPr/>
        </p:nvSpPr>
        <p:spPr>
          <a:xfrm rot="16200000">
            <a:off x="1359305" y="4281268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p:sp>
        <p:nvSpPr>
          <p:cNvPr id="54" name="Rectangle 53"/>
          <p:cNvSpPr/>
          <p:nvPr/>
        </p:nvSpPr>
        <p:spPr>
          <a:xfrm rot="16200000">
            <a:off x="3427651" y="4308283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p:sp>
        <p:nvSpPr>
          <p:cNvPr id="55" name="Rectangle 54"/>
          <p:cNvSpPr/>
          <p:nvPr/>
        </p:nvSpPr>
        <p:spPr>
          <a:xfrm rot="16200000">
            <a:off x="5485051" y="4308283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p:sp>
        <p:nvSpPr>
          <p:cNvPr id="56" name="Rectangle 55"/>
          <p:cNvSpPr/>
          <p:nvPr/>
        </p:nvSpPr>
        <p:spPr>
          <a:xfrm rot="16200000">
            <a:off x="7428151" y="4335298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 Box 41"/>
              <p:cNvSpPr txBox="1">
                <a:spLocks noChangeArrowheads="1"/>
              </p:cNvSpPr>
              <p:nvPr/>
            </p:nvSpPr>
            <p:spPr bwMode="auto">
              <a:xfrm>
                <a:off x="533400" y="5226656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7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5226656"/>
                <a:ext cx="716630" cy="4572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 Box 41"/>
              <p:cNvSpPr txBox="1">
                <a:spLocks noChangeArrowheads="1"/>
              </p:cNvSpPr>
              <p:nvPr/>
            </p:nvSpPr>
            <p:spPr bwMode="auto">
              <a:xfrm>
                <a:off x="1341688" y="5229577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8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41688" y="5229577"/>
                <a:ext cx="716630" cy="4572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 Box 41"/>
              <p:cNvSpPr txBox="1">
                <a:spLocks noChangeArrowheads="1"/>
              </p:cNvSpPr>
              <p:nvPr/>
            </p:nvSpPr>
            <p:spPr bwMode="auto">
              <a:xfrm>
                <a:off x="2210718" y="5229577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9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10718" y="5229577"/>
                <a:ext cx="716630" cy="4572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/>
          <p:cNvSpPr/>
          <p:nvPr/>
        </p:nvSpPr>
        <p:spPr>
          <a:xfrm>
            <a:off x="5750404" y="4917337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 Box 41"/>
              <p:cNvSpPr txBox="1">
                <a:spLocks noChangeArrowheads="1"/>
              </p:cNvSpPr>
              <p:nvPr/>
            </p:nvSpPr>
            <p:spPr bwMode="auto">
              <a:xfrm>
                <a:off x="6658523" y="5226656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1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58523" y="5226656"/>
                <a:ext cx="716630" cy="4572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 Box 41"/>
              <p:cNvSpPr txBox="1">
                <a:spLocks noChangeArrowheads="1"/>
              </p:cNvSpPr>
              <p:nvPr/>
            </p:nvSpPr>
            <p:spPr bwMode="auto">
              <a:xfrm>
                <a:off x="7466811" y="5229577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2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66811" y="5229577"/>
                <a:ext cx="716630" cy="4572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 Box 41"/>
              <p:cNvSpPr txBox="1">
                <a:spLocks noChangeArrowheads="1"/>
              </p:cNvSpPr>
              <p:nvPr/>
            </p:nvSpPr>
            <p:spPr bwMode="auto">
              <a:xfrm>
                <a:off x="8274970" y="5229577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3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4970" y="5229577"/>
                <a:ext cx="716630" cy="4572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Connector 64"/>
          <p:cNvCxnSpPr>
            <a:stCxn id="44" idx="2"/>
            <a:endCxn id="47" idx="0"/>
          </p:cNvCxnSpPr>
          <p:nvPr/>
        </p:nvCxnSpPr>
        <p:spPr>
          <a:xfrm flipH="1">
            <a:off x="3357354" y="2590800"/>
            <a:ext cx="1690896" cy="43745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44" idx="2"/>
            <a:endCxn id="48" idx="0"/>
          </p:cNvCxnSpPr>
          <p:nvPr/>
        </p:nvCxnSpPr>
        <p:spPr>
          <a:xfrm>
            <a:off x="5048250" y="2590800"/>
            <a:ext cx="1600200" cy="43745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cxnSpLocks/>
            <a:endCxn id="49" idx="0"/>
          </p:cNvCxnSpPr>
          <p:nvPr/>
        </p:nvCxnSpPr>
        <p:spPr>
          <a:xfrm flipH="1">
            <a:off x="1581150" y="3485452"/>
            <a:ext cx="1116724" cy="34887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7" idx="2"/>
            <a:endCxn id="50" idx="0"/>
          </p:cNvCxnSpPr>
          <p:nvPr/>
        </p:nvCxnSpPr>
        <p:spPr>
          <a:xfrm>
            <a:off x="3357354" y="3485452"/>
            <a:ext cx="357396" cy="34887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cxnSpLocks/>
            <a:endCxn id="51" idx="0"/>
          </p:cNvCxnSpPr>
          <p:nvPr/>
        </p:nvCxnSpPr>
        <p:spPr>
          <a:xfrm flipH="1">
            <a:off x="5772150" y="3485452"/>
            <a:ext cx="723900" cy="34692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48" idx="2"/>
            <a:endCxn id="52" idx="0"/>
          </p:cNvCxnSpPr>
          <p:nvPr/>
        </p:nvCxnSpPr>
        <p:spPr>
          <a:xfrm>
            <a:off x="6648450" y="3485452"/>
            <a:ext cx="1066800" cy="34887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7791450" y="4291526"/>
            <a:ext cx="499546" cy="33926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52" idx="2"/>
          </p:cNvCxnSpPr>
          <p:nvPr/>
        </p:nvCxnSpPr>
        <p:spPr>
          <a:xfrm flipH="1">
            <a:off x="7448232" y="4291526"/>
            <a:ext cx="267019" cy="33926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51" idx="2"/>
          </p:cNvCxnSpPr>
          <p:nvPr/>
        </p:nvCxnSpPr>
        <p:spPr>
          <a:xfrm>
            <a:off x="5772151" y="4289576"/>
            <a:ext cx="499545" cy="32045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51" idx="2"/>
          </p:cNvCxnSpPr>
          <p:nvPr/>
        </p:nvCxnSpPr>
        <p:spPr>
          <a:xfrm flipH="1">
            <a:off x="5505132" y="4289576"/>
            <a:ext cx="267019" cy="32045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50" idx="2"/>
          </p:cNvCxnSpPr>
          <p:nvPr/>
        </p:nvCxnSpPr>
        <p:spPr>
          <a:xfrm>
            <a:off x="3714750" y="4291526"/>
            <a:ext cx="526860" cy="31338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50" idx="2"/>
          </p:cNvCxnSpPr>
          <p:nvPr/>
        </p:nvCxnSpPr>
        <p:spPr>
          <a:xfrm flipH="1">
            <a:off x="3475048" y="4291526"/>
            <a:ext cx="239703" cy="31338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49" idx="2"/>
          </p:cNvCxnSpPr>
          <p:nvPr/>
        </p:nvCxnSpPr>
        <p:spPr>
          <a:xfrm>
            <a:off x="1581151" y="4291527"/>
            <a:ext cx="474963" cy="30848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49" idx="2"/>
          </p:cNvCxnSpPr>
          <p:nvPr/>
        </p:nvCxnSpPr>
        <p:spPr>
          <a:xfrm flipH="1">
            <a:off x="1289552" y="4291527"/>
            <a:ext cx="291599" cy="30848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653869" y="1948933"/>
                <a:ext cx="759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209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3869" y="1948933"/>
                <a:ext cx="759310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024104" y="2900075"/>
                <a:ext cx="797782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209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4104" y="2900075"/>
                <a:ext cx="797782" cy="610936"/>
              </a:xfrm>
              <a:prstGeom prst="rect">
                <a:avLst/>
              </a:prstGeom>
              <a:blipFill>
                <a:blip r:embed="rId16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7317518" y="2951384"/>
                <a:ext cx="797782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209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7518" y="2951384"/>
                <a:ext cx="797782" cy="610936"/>
              </a:xfrm>
              <a:prstGeom prst="rect">
                <a:avLst/>
              </a:prstGeom>
              <a:blipFill>
                <a:blip r:embed="rId17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2174018" y="3656264"/>
                <a:ext cx="797782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209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4018" y="3656264"/>
                <a:ext cx="797782" cy="610936"/>
              </a:xfrm>
              <a:prstGeom prst="rect">
                <a:avLst/>
              </a:prstGeom>
              <a:blipFill>
                <a:blip r:embed="rId18"/>
                <a:stretch>
                  <a:fillRect b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4343400" y="3657600"/>
                <a:ext cx="797782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209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3657600"/>
                <a:ext cx="797782" cy="610936"/>
              </a:xfrm>
              <a:prstGeom prst="rect">
                <a:avLst/>
              </a:prstGeom>
              <a:blipFill>
                <a:blip r:embed="rId19"/>
                <a:stretch>
                  <a:fillRect b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6365018" y="3656264"/>
                <a:ext cx="797782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209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5018" y="3656264"/>
                <a:ext cx="797782" cy="610936"/>
              </a:xfrm>
              <a:prstGeom prst="rect">
                <a:avLst/>
              </a:prstGeom>
              <a:blipFill>
                <a:blip r:embed="rId20"/>
                <a:stretch>
                  <a:fillRect b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8346218" y="3657600"/>
                <a:ext cx="797782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209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218" y="3657600"/>
                <a:ext cx="797782" cy="610936"/>
              </a:xfrm>
              <a:prstGeom prst="rect">
                <a:avLst/>
              </a:prstGeom>
              <a:blipFill>
                <a:blip r:embed="rId20"/>
                <a:stretch>
                  <a:fillRect b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 Box 41">
                <a:extLst>
                  <a:ext uri="{FF2B5EF4-FFF2-40B4-BE49-F238E27FC236}">
                    <a16:creationId xmlns:a16="http://schemas.microsoft.com/office/drawing/2014/main" id="{6937742A-8C08-2144-9CB9-B65AAA3CF7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54999" y="5226656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2" name="Text Box 41">
                <a:extLst>
                  <a:ext uri="{FF2B5EF4-FFF2-40B4-BE49-F238E27FC236}">
                    <a16:creationId xmlns:a16="http://schemas.microsoft.com/office/drawing/2014/main" id="{6937742A-8C08-2144-9CB9-B65AAA3CF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54999" y="5226656"/>
                <a:ext cx="716630" cy="4572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 Box 41">
                <a:extLst>
                  <a:ext uri="{FF2B5EF4-FFF2-40B4-BE49-F238E27FC236}">
                    <a16:creationId xmlns:a16="http://schemas.microsoft.com/office/drawing/2014/main" id="{BCAC8CE6-A435-0844-81C8-7FAB6DC0DE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63287" y="5229577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4" name="Text Box 41">
                <a:extLst>
                  <a:ext uri="{FF2B5EF4-FFF2-40B4-BE49-F238E27FC236}">
                    <a16:creationId xmlns:a16="http://schemas.microsoft.com/office/drawing/2014/main" id="{BCAC8CE6-A435-0844-81C8-7FAB6DC0DE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63287" y="5229577"/>
                <a:ext cx="716630" cy="4572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 Box 41">
                <a:extLst>
                  <a:ext uri="{FF2B5EF4-FFF2-40B4-BE49-F238E27FC236}">
                    <a16:creationId xmlns:a16="http://schemas.microsoft.com/office/drawing/2014/main" id="{F90DBDB8-8BAC-2041-AA1F-5A76FC928D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71446" y="5229577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5" name="Text Box 41">
                <a:extLst>
                  <a:ext uri="{FF2B5EF4-FFF2-40B4-BE49-F238E27FC236}">
                    <a16:creationId xmlns:a16="http://schemas.microsoft.com/office/drawing/2014/main" id="{F90DBDB8-8BAC-2041-AA1F-5A76FC928D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1446" y="5229577"/>
                <a:ext cx="716630" cy="4572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970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10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  <p:bldP spid="44" grpId="0" animBg="1"/>
      <p:bldP spid="46" grpId="0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/>
      <p:bldP spid="55" grpId="0"/>
      <p:bldP spid="56" grpId="0"/>
      <p:bldP spid="57" grpId="0" animBg="1"/>
      <p:bldP spid="58" grpId="0" animBg="1"/>
      <p:bldP spid="59" grpId="0" animBg="1"/>
      <p:bldP spid="60" grpId="0"/>
      <p:bldP spid="61" grpId="0" animBg="1"/>
      <p:bldP spid="62" grpId="0" animBg="1"/>
      <p:bldP spid="63" grpId="0" animBg="1"/>
      <p:bldP spid="40" grpId="0"/>
      <p:bldP spid="64" grpId="0"/>
      <p:bldP spid="66" grpId="0"/>
      <p:bldP spid="67" grpId="0"/>
      <p:bldP spid="68" grpId="0"/>
      <p:bldP spid="70" grpId="0"/>
      <p:bldP spid="71" grpId="0"/>
      <p:bldP spid="72" grpId="0" animBg="1"/>
      <p:bldP spid="74" grpId="0" animBg="1"/>
      <p:bldP spid="7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Guess and Check 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798637"/>
                <a:ext cx="11582400" cy="4525963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b="1" dirty="0"/>
                  <a:t>Show: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/>
                      </a:rPr>
                      <m:t>𝑂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i="1" dirty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Consider: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/>
                      </a:rPr>
                      <m:t>𝑔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for some constant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, i.e. pick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Goal: </a:t>
                </a:r>
                <a:r>
                  <a:rPr lang="en-US" dirty="0"/>
                  <a:t>show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∃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∀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(definition of big-O)</a:t>
                </a:r>
              </a:p>
              <a:p>
                <a:r>
                  <a:rPr lang="en-US" b="1" dirty="0"/>
                  <a:t>Technique:</a:t>
                </a:r>
                <a:r>
                  <a:rPr lang="en-US" dirty="0"/>
                  <a:t> Induction</a:t>
                </a:r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</a:rPr>
                  <a:t>Base cases</a:t>
                </a:r>
                <a:r>
                  <a:rPr lang="en-US" dirty="0"/>
                  <a:t>: </a:t>
                </a:r>
              </a:p>
              <a:p>
                <a:pPr lvl="2"/>
                <a:r>
                  <a:rPr lang="en-US" dirty="0"/>
                  <a:t>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,…</m:t>
                    </m:r>
                  </m:oMath>
                </a14:m>
                <a:r>
                  <a:rPr lang="en-US" dirty="0"/>
                  <a:t> for a small number of cases (may need additional base cases)</a:t>
                </a:r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</a:rPr>
                  <a:t>Hypothesis</a:t>
                </a:r>
                <a:r>
                  <a:rPr lang="en-US" dirty="0"/>
                  <a:t>: </a:t>
                </a:r>
                <a:endParaRPr lang="en-US" i="1" dirty="0">
                  <a:latin typeface="Cambria Math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∀</m:t>
                    </m:r>
                    <m:r>
                      <a:rPr lang="en-US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</a:rPr>
                  <a:t>Inductive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step</a:t>
                </a:r>
                <a:r>
                  <a:rPr lang="en-US" dirty="0"/>
                  <a:t>:</a:t>
                </a:r>
                <a:endParaRPr lang="en-US" b="0" i="1" dirty="0">
                  <a:latin typeface="Cambria Math"/>
                </a:endParaRPr>
              </a:p>
              <a:p>
                <a:pPr lvl="2"/>
                <a:r>
                  <a:rPr lang="en-US" dirty="0"/>
                  <a:t>Show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798637"/>
                <a:ext cx="11582400" cy="4525963"/>
              </a:xfrm>
              <a:blipFill>
                <a:blip r:embed="rId2"/>
                <a:stretch>
                  <a:fillRect l="-986" t="-1397" r="-219" b="-1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20</a:t>
            </a:fld>
            <a:endParaRPr lang="en-US"/>
          </a:p>
        </p:txBody>
      </p:sp>
      <p:sp>
        <p:nvSpPr>
          <p:cNvPr id="5" name="Speech Bubble: Rectangle with Corners Rounded 15">
            <a:extLst>
              <a:ext uri="{FF2B5EF4-FFF2-40B4-BE49-F238E27FC236}">
                <a16:creationId xmlns:a16="http://schemas.microsoft.com/office/drawing/2014/main" id="{8E9098E5-C29A-C24E-AA0D-9D7A9BBA86C3}"/>
              </a:ext>
            </a:extLst>
          </p:cNvPr>
          <p:cNvSpPr/>
          <p:nvPr/>
        </p:nvSpPr>
        <p:spPr>
          <a:xfrm>
            <a:off x="7924800" y="4985381"/>
            <a:ext cx="3962400" cy="1339219"/>
          </a:xfrm>
          <a:prstGeom prst="wedgeRoundRectCallout">
            <a:avLst>
              <a:gd name="adj1" fmla="val 8830"/>
              <a:gd name="adj2" fmla="val -69762"/>
              <a:gd name="adj3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0" dirty="0"/>
              <a:t>Need to ensure that in inductive step, can either appeal to a </a:t>
            </a:r>
            <a:r>
              <a:rPr lang="en-US" sz="2000" b="0" u="sng" dirty="0"/>
              <a:t>base case</a:t>
            </a:r>
            <a:r>
              <a:rPr lang="en-US" sz="2000" b="0" dirty="0"/>
              <a:t> or to the </a:t>
            </a:r>
            <a:r>
              <a:rPr lang="en-US" sz="2000" b="0" u="sng" dirty="0"/>
              <a:t>inductive hypothesis</a:t>
            </a:r>
          </a:p>
        </p:txBody>
      </p:sp>
    </p:spTree>
    <p:extLst>
      <p:ext uri="{BB962C8B-B14F-4D97-AF65-F5344CB8AC3E}">
        <p14:creationId xmlns:p14="http://schemas.microsoft.com/office/powerpoint/2010/main" val="271754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Karatsuba Guess and Check (Loose)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265458" y="1066801"/>
                <a:ext cx="3427861" cy="827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=3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800" i="1">
                          <a:latin typeface="Cambria Math"/>
                        </a:rPr>
                        <m:t>+8</m:t>
                      </m:r>
                      <m:r>
                        <a:rPr lang="en-US" sz="2800" i="1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5458" y="1066801"/>
                <a:ext cx="3427861" cy="827471"/>
              </a:xfrm>
              <a:prstGeom prst="rect">
                <a:avLst/>
              </a:prstGeom>
              <a:blipFill>
                <a:blip r:embed="rId2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06795" y="1909917"/>
                <a:ext cx="56670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Goal: </a:t>
                </a:r>
                <a:r>
                  <a:rPr lang="en-US" sz="2400" dirty="0"/>
                  <a:t>	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≤3000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1.6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𝑂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1.6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795" y="1909917"/>
                <a:ext cx="5667001" cy="461665"/>
              </a:xfrm>
              <a:prstGeom prst="rect">
                <a:avLst/>
              </a:prstGeom>
              <a:blipFill>
                <a:blip r:embed="rId3"/>
                <a:stretch>
                  <a:fillRect l="-1790" t="-5263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24001" y="2697540"/>
                <a:ext cx="6874639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Base cases:</a:t>
                </a:r>
                <a:r>
                  <a:rPr lang="en-US" sz="2400" dirty="0"/>
                  <a:t> 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=8≤3000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	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=3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8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+16=40≤3000⋅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1.6</m:t>
                        </m:r>
                      </m:sup>
                    </m:sSup>
                  </m:oMath>
                </a14:m>
                <a:endParaRPr lang="en-US" sz="2400" dirty="0"/>
              </a:p>
              <a:p>
                <a:r>
                  <a:rPr lang="en-US" sz="2400" dirty="0"/>
                  <a:t>		… up to some small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𝑘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		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2697540"/>
                <a:ext cx="6874639" cy="1569660"/>
              </a:xfrm>
              <a:prstGeom prst="rect">
                <a:avLst/>
              </a:prstGeom>
              <a:blipFill>
                <a:blip r:embed="rId4"/>
                <a:stretch>
                  <a:fillRect l="-1479" t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06794" y="4186536"/>
                <a:ext cx="66479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Hypothesis:</a:t>
                </a:r>
                <a:r>
                  <a:rPr lang="en-US" sz="2400" dirty="0"/>
                  <a:t> 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∀</m:t>
                    </m:r>
                    <m:r>
                      <a:rPr lang="en-US" sz="2400" i="1">
                        <a:latin typeface="Cambria Math"/>
                      </a:rPr>
                      <m:t>𝑛</m:t>
                    </m:r>
                    <m:r>
                      <a:rPr lang="en-US" sz="2400" i="1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, </m:t>
                    </m:r>
                    <m:r>
                      <a:rPr lang="en-US" sz="2400" i="1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≤3000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1.6</m:t>
                        </m:r>
                      </m:sup>
                    </m:sSup>
                  </m:oMath>
                </a14:m>
                <a:r>
                  <a:rPr lang="en-US" sz="2400" dirty="0"/>
                  <a:t>		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794" y="4186536"/>
                <a:ext cx="6647974" cy="461665"/>
              </a:xfrm>
              <a:prstGeom prst="rect">
                <a:avLst/>
              </a:prstGeom>
              <a:blipFill>
                <a:blip r:embed="rId5"/>
                <a:stretch>
                  <a:fillRect l="-1527" t="-8108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06794" y="5253336"/>
                <a:ext cx="71282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Inductive step:</a:t>
                </a:r>
                <a:r>
                  <a:rPr lang="en-US" sz="2400" dirty="0"/>
                  <a:t> Show that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≤3000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1.6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794" y="5253336"/>
                <a:ext cx="7128233" cy="461665"/>
              </a:xfrm>
              <a:prstGeom prst="rect">
                <a:avLst/>
              </a:prstGeom>
              <a:blipFill>
                <a:blip r:embed="rId6"/>
                <a:stretch>
                  <a:fillRect l="-1423" t="-8108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57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Karatsuba Guess and Check (Loose)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681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Mergesort</a:t>
            </a:r>
            <a:r>
              <a:rPr lang="en-US" dirty="0"/>
              <a:t> Guess and Check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892941" y="1151290"/>
                <a:ext cx="3690754" cy="8274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=2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800" i="1">
                          <a:latin typeface="Cambria Math"/>
                        </a:rPr>
                        <m:t>+</m:t>
                      </m:r>
                      <m:r>
                        <a:rPr lang="en-US" sz="2800" i="1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941" y="1151290"/>
                <a:ext cx="3690754" cy="827471"/>
              </a:xfrm>
              <a:prstGeom prst="rect">
                <a:avLst/>
              </a:prstGeom>
              <a:blipFill>
                <a:blip r:embed="rId2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06795" y="1909917"/>
                <a:ext cx="62085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Goal: </a:t>
                </a:r>
                <a:r>
                  <a:rPr lang="en-US" sz="2400" dirty="0"/>
                  <a:t>	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≤</m:t>
                    </m:r>
                    <m:r>
                      <a:rPr lang="en-US" sz="2400" i="1"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sz="2400" i="1">
                        <a:latin typeface="Cambria Math"/>
                      </a:rPr>
                      <m:t> =</m:t>
                    </m:r>
                    <m:r>
                      <a:rPr lang="en-US" sz="2400" i="1">
                        <a:latin typeface="Cambria Math"/>
                      </a:rPr>
                      <m:t>𝑂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795" y="1909917"/>
                <a:ext cx="6208559" cy="461665"/>
              </a:xfrm>
              <a:prstGeom prst="rect">
                <a:avLst/>
              </a:prstGeom>
              <a:blipFill>
                <a:blip r:embed="rId3"/>
                <a:stretch>
                  <a:fillRect l="-1633" t="-5263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24000" y="2697540"/>
                <a:ext cx="4743350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Base cases: </a:t>
                </a: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=0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	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=2≤2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e>
                    </m:func>
                  </m:oMath>
                </a14:m>
                <a:endParaRPr lang="en-US" sz="2400" dirty="0"/>
              </a:p>
              <a:p>
                <a:r>
                  <a:rPr lang="en-US" sz="2400" dirty="0"/>
                  <a:t>		… up to some small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𝑘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		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697540"/>
                <a:ext cx="4743350" cy="1569660"/>
              </a:xfrm>
              <a:prstGeom prst="rect">
                <a:avLst/>
              </a:prstGeom>
              <a:blipFill>
                <a:blip r:embed="rId4"/>
                <a:stretch>
                  <a:fillRect l="-2145" t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06794" y="4186536"/>
                <a:ext cx="66479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Hypothesis: </a:t>
                </a: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∀</m:t>
                    </m:r>
                    <m:r>
                      <a:rPr lang="en-US" sz="2400" i="1">
                        <a:latin typeface="Cambria Math"/>
                      </a:rPr>
                      <m:t>𝑛</m:t>
                    </m:r>
                    <m:r>
                      <a:rPr lang="en-US" sz="2400" i="1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≤</m:t>
                    </m:r>
                    <m:r>
                      <a:rPr lang="en-US" sz="2400" i="1"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400" dirty="0"/>
                  <a:t>		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794" y="4186536"/>
                <a:ext cx="6647974" cy="461665"/>
              </a:xfrm>
              <a:prstGeom prst="rect">
                <a:avLst/>
              </a:prstGeom>
              <a:blipFill>
                <a:blip r:embed="rId5"/>
                <a:stretch>
                  <a:fillRect l="-1527" t="-8108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06794" y="5253336"/>
                <a:ext cx="6795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Inductive step:</a:t>
                </a:r>
                <a:r>
                  <a:rPr lang="en-US" sz="2400" dirty="0"/>
                  <a:t>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≤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+1</m:t>
                        </m:r>
                      </m:e>
                    </m:d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+1)</m:t>
                        </m:r>
                      </m:e>
                    </m:func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794" y="5253336"/>
                <a:ext cx="6795258" cy="461665"/>
              </a:xfrm>
              <a:prstGeom prst="rect">
                <a:avLst/>
              </a:prstGeom>
              <a:blipFill>
                <a:blip r:embed="rId6"/>
                <a:stretch>
                  <a:fillRect l="-1493" t="-8108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CA9C653B-6136-E54B-BEAB-32EE92AC0CC9}"/>
              </a:ext>
            </a:extLst>
          </p:cNvPr>
          <p:cNvSpPr txBox="1"/>
          <p:nvPr/>
        </p:nvSpPr>
        <p:spPr>
          <a:xfrm>
            <a:off x="3505200" y="5802868"/>
            <a:ext cx="6423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Math, math, and more math…(on board, see lecture supplemental)</a:t>
            </a:r>
          </a:p>
        </p:txBody>
      </p:sp>
    </p:spTree>
    <p:extLst>
      <p:ext uri="{BB962C8B-B14F-4D97-AF65-F5344CB8AC3E}">
        <p14:creationId xmlns:p14="http://schemas.microsoft.com/office/powerpoint/2010/main" val="328329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3A84E7-49F6-694F-BC7D-D21C5E774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Mergesort</a:t>
            </a:r>
            <a:r>
              <a:rPr lang="en-US" dirty="0"/>
              <a:t> Guess and Check</a:t>
            </a:r>
          </a:p>
        </p:txBody>
      </p:sp>
    </p:spTree>
    <p:extLst>
      <p:ext uri="{BB962C8B-B14F-4D97-AF65-F5344CB8AC3E}">
        <p14:creationId xmlns:p14="http://schemas.microsoft.com/office/powerpoint/2010/main" val="35501563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Karatsuba Guess and Check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265458" y="1186465"/>
                <a:ext cx="3349315" cy="827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=3</m:t>
                      </m:r>
                      <m:r>
                        <a:rPr lang="en-US" sz="2800" i="1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800" i="1">
                          <a:latin typeface="Cambria Math"/>
                        </a:rPr>
                        <m:t>+8</m:t>
                      </m:r>
                      <m:r>
                        <a:rPr lang="en-US" sz="2800" i="1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5458" y="1186465"/>
                <a:ext cx="3349315" cy="827471"/>
              </a:xfrm>
              <a:prstGeom prst="rect">
                <a:avLst/>
              </a:prstGeom>
              <a:blipFill>
                <a:blip r:embed="rId2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06795" y="1909916"/>
                <a:ext cx="6810711" cy="4780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Goal: </a:t>
                </a:r>
                <a:r>
                  <a:rPr lang="en-US" sz="2400" dirty="0"/>
                  <a:t>	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24</m:t>
                        </m:r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i="1">
                                <a:latin typeface="Cambria Math"/>
                              </a:rPr>
                              <m:t>3</m:t>
                            </m:r>
                          </m:e>
                        </m:func>
                      </m:sup>
                    </m:sSup>
                    <m:r>
                      <a:rPr lang="en-US" sz="2400" i="1">
                        <a:latin typeface="Cambria Math"/>
                      </a:rPr>
                      <m:t>−16</m:t>
                    </m:r>
                    <m:r>
                      <a:rPr lang="en-US" sz="2400" i="1">
                        <a:latin typeface="Cambria Math"/>
                      </a:rPr>
                      <m:t>𝑛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𝑂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i="1">
                                <a:latin typeface="Cambria Math"/>
                              </a:rPr>
                              <m:t>3</m:t>
                            </m:r>
                          </m:e>
                        </m:func>
                      </m:sup>
                    </m:sSup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795" y="1909916"/>
                <a:ext cx="6810711" cy="478080"/>
              </a:xfrm>
              <a:prstGeom prst="rect">
                <a:avLst/>
              </a:prstGeom>
              <a:blipFill>
                <a:blip r:embed="rId3"/>
                <a:stretch>
                  <a:fillRect l="-1490" t="-2564" b="-25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24001" y="2697541"/>
                <a:ext cx="84946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Base cases: </a:t>
                </a:r>
                <a:r>
                  <a:rPr lang="en-US" sz="2400" dirty="0"/>
                  <a:t>	by inspection, holds for small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/>
                  <a:t> (at home)		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2697541"/>
                <a:ext cx="8494633" cy="461665"/>
              </a:xfrm>
              <a:prstGeom prst="rect">
                <a:avLst/>
              </a:prstGeom>
              <a:blipFill>
                <a:blip r:embed="rId4"/>
                <a:stretch>
                  <a:fillRect l="-1196" t="-5263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06795" y="3505200"/>
                <a:ext cx="7571303" cy="4780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Hypothesis:</a:t>
                </a:r>
                <a:r>
                  <a:rPr lang="en-US" sz="2400" dirty="0"/>
                  <a:t> 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∀</m:t>
                    </m:r>
                    <m:r>
                      <a:rPr lang="en-US" sz="2400" i="1">
                        <a:latin typeface="Cambria Math"/>
                      </a:rPr>
                      <m:t>𝑛</m:t>
                    </m:r>
                    <m:r>
                      <a:rPr lang="en-US" sz="2400" i="1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, </m:t>
                    </m:r>
                    <m:r>
                      <a:rPr lang="en-US" sz="2400" i="1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≤24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i="1">
                                <a:latin typeface="Cambria Math"/>
                              </a:rPr>
                              <m:t>3</m:t>
                            </m:r>
                          </m:e>
                        </m:func>
                      </m:sup>
                    </m:sSup>
                    <m:r>
                      <a:rPr lang="en-US" sz="2400" i="1">
                        <a:latin typeface="Cambria Math"/>
                      </a:rPr>
                      <m:t>−16</m:t>
                    </m:r>
                    <m:r>
                      <a:rPr lang="en-US" sz="2400" i="1"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/>
                  <a:t>		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795" y="3505200"/>
                <a:ext cx="7571303" cy="478080"/>
              </a:xfrm>
              <a:prstGeom prst="rect">
                <a:avLst/>
              </a:prstGeom>
              <a:blipFill>
                <a:blip r:embed="rId5"/>
                <a:stretch>
                  <a:fillRect l="-1340" t="-5263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06794" y="4567535"/>
                <a:ext cx="7880940" cy="4780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Inductive step:</a:t>
                </a:r>
                <a:r>
                  <a:rPr lang="en-US" sz="2400" dirty="0"/>
                  <a:t>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24(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+1)</m:t>
                        </m:r>
                      </m:e>
                      <m:sup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i="1">
                                <a:latin typeface="Cambria Math"/>
                              </a:rPr>
                              <m:t>3</m:t>
                            </m:r>
                          </m:e>
                        </m:func>
                      </m:sup>
                    </m:sSup>
                    <m:r>
                      <a:rPr lang="en-US" sz="2400" i="1">
                        <a:latin typeface="Cambria Math"/>
                      </a:rPr>
                      <m:t>−16(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+1)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794" y="4567535"/>
                <a:ext cx="7880940" cy="478080"/>
              </a:xfrm>
              <a:prstGeom prst="rect">
                <a:avLst/>
              </a:prstGeom>
              <a:blipFill>
                <a:blip r:embed="rId6"/>
                <a:stretch>
                  <a:fillRect l="-1288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69AD0595-EEF7-D045-B211-62F9D40033E0}"/>
              </a:ext>
            </a:extLst>
          </p:cNvPr>
          <p:cNvSpPr txBox="1"/>
          <p:nvPr/>
        </p:nvSpPr>
        <p:spPr>
          <a:xfrm>
            <a:off x="3505200" y="5105400"/>
            <a:ext cx="6423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Math, math, and more math…(on board, see lecture supplemental)</a:t>
            </a:r>
          </a:p>
        </p:txBody>
      </p:sp>
    </p:spTree>
    <p:extLst>
      <p:ext uri="{BB962C8B-B14F-4D97-AF65-F5344CB8AC3E}">
        <p14:creationId xmlns:p14="http://schemas.microsoft.com/office/powerpoint/2010/main" val="294882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8228E-5929-1141-BACA-C4FB5C31F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Karatsuba Guess and Check</a:t>
            </a:r>
          </a:p>
        </p:txBody>
      </p:sp>
    </p:spTree>
    <p:extLst>
      <p:ext uri="{BB962C8B-B14F-4D97-AF65-F5344CB8AC3E}">
        <p14:creationId xmlns:p14="http://schemas.microsoft.com/office/powerpoint/2010/main" val="11819588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 if we leave out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−16</m:t>
                    </m:r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265458" y="914400"/>
                <a:ext cx="3349315" cy="827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=3</m:t>
                      </m:r>
                      <m:r>
                        <a:rPr lang="en-US" sz="2800" i="1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800" i="1">
                          <a:latin typeface="Cambria Math"/>
                        </a:rPr>
                        <m:t>+8</m:t>
                      </m:r>
                      <m:r>
                        <a:rPr lang="en-US" sz="2800" i="1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5458" y="914400"/>
                <a:ext cx="3349315" cy="827471"/>
              </a:xfrm>
              <a:prstGeom prst="rect">
                <a:avLst/>
              </a:prstGeom>
              <a:blipFill>
                <a:blip r:embed="rId3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06794" y="1909916"/>
                <a:ext cx="6807505" cy="4780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Goal: </a:t>
                </a:r>
                <a:r>
                  <a:rPr lang="en-US" sz="2400" dirty="0"/>
                  <a:t>	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i="1">
                                <a:latin typeface="Cambria Math"/>
                              </a:rPr>
                              <m:t>3</m:t>
                            </m:r>
                          </m:e>
                        </m:func>
                      </m:sup>
                    </m:sSup>
                    <m:r>
                      <a:rPr lang="en-US" sz="2400" i="1">
                        <a:latin typeface="Cambria Math"/>
                      </a:rPr>
                      <m:t>−16</m:t>
                    </m:r>
                    <m:r>
                      <a:rPr lang="en-US" sz="2400" i="1">
                        <a:latin typeface="Cambria Math"/>
                      </a:rPr>
                      <m:t>𝑛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𝑂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i="1">
                                <a:latin typeface="Cambria Math"/>
                              </a:rPr>
                              <m:t>3</m:t>
                            </m:r>
                          </m:e>
                        </m:func>
                      </m:sup>
                    </m:sSup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794" y="1909916"/>
                <a:ext cx="6807505" cy="478080"/>
              </a:xfrm>
              <a:prstGeom prst="rect">
                <a:avLst/>
              </a:prstGeom>
              <a:blipFill>
                <a:blip r:embed="rId4"/>
                <a:stretch>
                  <a:fillRect l="-1490" t="-2564" b="-25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24001" y="2697541"/>
                <a:ext cx="84946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Base cases: </a:t>
                </a:r>
                <a:r>
                  <a:rPr lang="en-US" sz="2400" dirty="0"/>
                  <a:t>	by inspection, holds for small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/>
                  <a:t> (at home)		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2697541"/>
                <a:ext cx="8494633" cy="461665"/>
              </a:xfrm>
              <a:prstGeom prst="rect">
                <a:avLst/>
              </a:prstGeom>
              <a:blipFill>
                <a:blip r:embed="rId5"/>
                <a:stretch>
                  <a:fillRect l="-1196" t="-5263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06795" y="3505200"/>
                <a:ext cx="7571303" cy="4780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Hypothesis:</a:t>
                </a:r>
                <a:r>
                  <a:rPr lang="en-US" sz="2400" dirty="0"/>
                  <a:t> 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∀</m:t>
                    </m:r>
                    <m:r>
                      <a:rPr lang="en-US" sz="2400" i="1">
                        <a:latin typeface="Cambria Math"/>
                      </a:rPr>
                      <m:t>𝑛</m:t>
                    </m:r>
                    <m:r>
                      <a:rPr lang="en-US" sz="2400" i="1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, </m:t>
                    </m:r>
                    <m:r>
                      <a:rPr lang="en-US" sz="2400" i="1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i="1">
                                <a:latin typeface="Cambria Math"/>
                              </a:rPr>
                              <m:t>3</m:t>
                            </m:r>
                          </m:e>
                        </m:func>
                      </m:sup>
                    </m:sSup>
                    <m:r>
                      <a:rPr lang="en-US" sz="2400" i="1">
                        <a:latin typeface="Cambria Math"/>
                      </a:rPr>
                      <m:t>−16</m:t>
                    </m:r>
                    <m:r>
                      <a:rPr lang="en-US" sz="2400" i="1"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/>
                  <a:t>		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795" y="3505200"/>
                <a:ext cx="7571303" cy="478080"/>
              </a:xfrm>
              <a:prstGeom prst="rect">
                <a:avLst/>
              </a:prstGeom>
              <a:blipFill>
                <a:blip r:embed="rId6"/>
                <a:stretch>
                  <a:fillRect l="-1340" t="-5263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06795" y="4567535"/>
                <a:ext cx="7726026" cy="4780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Inductive step:</a:t>
                </a:r>
                <a:r>
                  <a:rPr lang="en-US" sz="2400" dirty="0"/>
                  <a:t>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+1)</m:t>
                        </m:r>
                      </m:e>
                      <m:sup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i="1">
                                <a:latin typeface="Cambria Math"/>
                              </a:rPr>
                              <m:t>3</m:t>
                            </m:r>
                          </m:e>
                        </m:func>
                      </m:sup>
                    </m:sSup>
                    <m:r>
                      <a:rPr lang="en-US" sz="2400" i="1">
                        <a:latin typeface="Cambria Math"/>
                      </a:rPr>
                      <m:t>−16(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+1)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795" y="4567535"/>
                <a:ext cx="7726026" cy="478080"/>
              </a:xfrm>
              <a:prstGeom prst="rect">
                <a:avLst/>
              </a:prstGeom>
              <a:blipFill>
                <a:blip r:embed="rId7"/>
                <a:stretch>
                  <a:fillRect l="-1314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5673445" y="1961926"/>
            <a:ext cx="879755" cy="374061"/>
          </a:xfrm>
          <a:prstGeom prst="rect">
            <a:avLst/>
          </a:prstGeom>
          <a:solidFill>
            <a:schemeClr val="bg1">
              <a:lumMod val="6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0" y="3581401"/>
            <a:ext cx="879755" cy="374061"/>
          </a:xfrm>
          <a:prstGeom prst="rect">
            <a:avLst/>
          </a:prstGeom>
          <a:solidFill>
            <a:schemeClr val="bg1">
              <a:lumMod val="6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74077" y="4628525"/>
            <a:ext cx="1769923" cy="374061"/>
          </a:xfrm>
          <a:prstGeom prst="rect">
            <a:avLst/>
          </a:prstGeom>
          <a:solidFill>
            <a:schemeClr val="bg1">
              <a:lumMod val="6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643209" y="5617920"/>
                <a:ext cx="6297430" cy="4780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What we wanted:</a:t>
                </a:r>
                <a:r>
                  <a:rPr lang="en-US" sz="2400" dirty="0"/>
                  <a:t>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+1)</m:t>
                        </m:r>
                      </m:e>
                      <m:sup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i="1">
                                <a:latin typeface="Cambria Math"/>
                              </a:rPr>
                              <m:t>3</m:t>
                            </m:r>
                          </m:e>
                        </m:func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209" y="5617920"/>
                <a:ext cx="6297430" cy="478080"/>
              </a:xfrm>
              <a:prstGeom prst="rect">
                <a:avLst/>
              </a:prstGeom>
              <a:blipFill>
                <a:blip r:embed="rId8"/>
                <a:stretch>
                  <a:fillRect l="-1408" t="-2564" b="-25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209800" y="6066503"/>
                <a:ext cx="7397923" cy="4780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What we got:</a:t>
                </a:r>
                <a:r>
                  <a:rPr lang="en-US" sz="2400" dirty="0"/>
                  <a:t>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+1)</m:t>
                        </m:r>
                      </m:e>
                      <m:sup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i="1">
                                <a:latin typeface="Cambria Math"/>
                              </a:rPr>
                              <m:t>3</m:t>
                            </m:r>
                          </m:e>
                        </m:func>
                      </m:sup>
                    </m:sSup>
                    <m:r>
                      <a:rPr lang="en-US" sz="2400" i="1">
                        <a:latin typeface="Cambria Math"/>
                      </a:rPr>
                      <m:t>+8(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+1)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6066503"/>
                <a:ext cx="7397923" cy="478080"/>
              </a:xfrm>
              <a:prstGeom prst="rect">
                <a:avLst/>
              </a:prstGeom>
              <a:blipFill>
                <a:blip r:embed="rId9"/>
                <a:stretch>
                  <a:fillRect l="-1199" t="-526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7938228" y="5486400"/>
            <a:ext cx="2577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Induction failed!</a:t>
            </a:r>
          </a:p>
        </p:txBody>
      </p:sp>
    </p:spTree>
    <p:extLst>
      <p:ext uri="{BB962C8B-B14F-4D97-AF65-F5344CB8AC3E}">
        <p14:creationId xmlns:p14="http://schemas.microsoft.com/office/powerpoint/2010/main" val="124268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6A8BF-362D-6246-AD62-31A3C34E4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 Solving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78717-658C-8D48-9DFA-39DABAB3B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Four methods for solving recurrences</a:t>
            </a:r>
          </a:p>
          <a:p>
            <a:pPr marL="1549400" indent="-400050"/>
            <a:r>
              <a:rPr lang="en-US" dirty="0"/>
              <a:t>Unrolling: expand the recurrence</a:t>
            </a:r>
          </a:p>
          <a:p>
            <a:pPr marL="1549400" indent="-400050"/>
            <a:r>
              <a:rPr lang="en-US" dirty="0"/>
              <a:t>Tree: get a picture of recursion</a:t>
            </a:r>
          </a:p>
          <a:p>
            <a:pPr marL="1549400" indent="-400050"/>
            <a:r>
              <a:rPr lang="en-US" dirty="0"/>
              <a:t>Guess/Check: Substitution by guessing the solution and using induction to prove</a:t>
            </a:r>
          </a:p>
          <a:p>
            <a:pPr marL="1549400" indent="-400050"/>
            <a:r>
              <a:rPr lang="en-US" dirty="0"/>
              <a:t>“Cookbook”: Use magic (a.k.a. Master Theorem)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A2CCA52-4E75-0B4E-A82B-DF93E6463F8D}"/>
              </a:ext>
            </a:extLst>
          </p:cNvPr>
          <p:cNvGrpSpPr/>
          <p:nvPr/>
        </p:nvGrpSpPr>
        <p:grpSpPr>
          <a:xfrm>
            <a:off x="810296" y="3778274"/>
            <a:ext cx="1033512" cy="923330"/>
            <a:chOff x="883102" y="2371635"/>
            <a:chExt cx="1232037" cy="1100690"/>
          </a:xfrm>
        </p:grpSpPr>
        <p:pic>
          <p:nvPicPr>
            <p:cNvPr id="6" name="Picture 2" descr="Image result for check mark">
              <a:extLst>
                <a:ext uri="{FF2B5EF4-FFF2-40B4-BE49-F238E27FC236}">
                  <a16:creationId xmlns:a16="http://schemas.microsoft.com/office/drawing/2014/main" id="{8FC333B8-958F-F948-9F81-DF0842657E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7297" y="2667000"/>
              <a:ext cx="657842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58CDEED-531F-4148-9843-E91FD7EF6EB8}"/>
                </a:ext>
              </a:extLst>
            </p:cNvPr>
            <p:cNvSpPr txBox="1"/>
            <p:nvPr/>
          </p:nvSpPr>
          <p:spPr>
            <a:xfrm>
              <a:off x="883102" y="2371635"/>
              <a:ext cx="432904" cy="11006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solidFill>
                    <a:srgbClr val="FF0000"/>
                  </a:solidFill>
                  <a:latin typeface="Berlin Sans FB Demi" panose="020E0802020502020306" pitchFamily="34" charset="0"/>
                </a:rPr>
                <a:t>?</a:t>
              </a:r>
              <a:endParaRPr lang="en-US" sz="2400" b="1" dirty="0">
                <a:solidFill>
                  <a:srgbClr val="FF0000"/>
                </a:solidFill>
                <a:latin typeface="Berlin Sans FB Demi" panose="020E0802020502020306" pitchFamily="34" charset="0"/>
              </a:endParaRPr>
            </a:p>
          </p:txBody>
        </p:sp>
      </p:grpSp>
      <p:pic>
        <p:nvPicPr>
          <p:cNvPr id="8" name="Picture 4" descr="https://images-na.ssl-images-amazon.com/images/I/61Aytsfq0IL._SX401_BO1,204,203,200_.jpg">
            <a:extLst>
              <a:ext uri="{FF2B5EF4-FFF2-40B4-BE49-F238E27FC236}">
                <a16:creationId xmlns:a16="http://schemas.microsoft.com/office/drawing/2014/main" id="{5396E184-F89A-C642-B891-FB2723EBE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970534"/>
            <a:ext cx="582345" cy="72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108F6DB-DEB3-BC42-A9CA-8707BE33A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564" y="2743200"/>
            <a:ext cx="440781" cy="58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tree">
            <a:extLst>
              <a:ext uri="{FF2B5EF4-FFF2-40B4-BE49-F238E27FC236}">
                <a16:creationId xmlns:a16="http://schemas.microsoft.com/office/drawing/2014/main" id="{E04EC64A-65D5-0F44-9C9B-3AB574780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76600"/>
            <a:ext cx="609600" cy="64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8167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46237"/>
                <a:ext cx="10972800" cy="452596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b="1" dirty="0">
                    <a:solidFill>
                      <a:srgbClr val="0070C0"/>
                    </a:solidFill>
                  </a:rPr>
                  <a:t>Divide</a:t>
                </a:r>
                <a:r>
                  <a:rPr lang="en-US" b="1" dirty="0"/>
                  <a:t>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𝐷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time </a:t>
                </a:r>
                <a:endParaRPr lang="en-US" b="1" dirty="0"/>
              </a:p>
              <a:p>
                <a:r>
                  <a:rPr lang="en-US" b="1" dirty="0">
                    <a:solidFill>
                      <a:srgbClr val="0070C0"/>
                    </a:solidFill>
                  </a:rPr>
                  <a:t>Conquer</a:t>
                </a:r>
                <a:r>
                  <a:rPr lang="en-US" b="1" dirty="0"/>
                  <a:t>: </a:t>
                </a:r>
                <a:r>
                  <a:rPr lang="en-US" dirty="0" err="1"/>
                  <a:t>recurse</a:t>
                </a:r>
                <a:r>
                  <a:rPr lang="en-US" dirty="0"/>
                  <a:t> on small problems, size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50"/>
                        </a:solidFill>
                        <a:latin typeface="Cambria Math"/>
                      </a:rPr>
                      <m:t>𝑠</m:t>
                    </m:r>
                  </m:oMath>
                </a14:m>
                <a:endParaRPr lang="en-US" b="1" dirty="0"/>
              </a:p>
              <a:p>
                <a:r>
                  <a:rPr lang="en-US" b="1" dirty="0">
                    <a:solidFill>
                      <a:srgbClr val="0070C0"/>
                    </a:solidFill>
                  </a:rPr>
                  <a:t>Combine</a:t>
                </a:r>
                <a:r>
                  <a:rPr lang="en-US" b="1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solidFill>
                          <a:srgbClr val="7030A0"/>
                        </a:solidFill>
                        <a:latin typeface="Cambria Math"/>
                      </a:rPr>
                      <m:t>C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/>
                      </a:rPr>
                      <m:t>(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/>
                      </a:rPr>
                      <m:t>𝑛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time</a:t>
                </a:r>
              </a:p>
              <a:p>
                <a:r>
                  <a:rPr lang="en-US" b="1" dirty="0"/>
                  <a:t>Recurrence: </a:t>
                </a:r>
                <a:endParaRPr lang="en-US" i="1" dirty="0">
                  <a:latin typeface="Cambria Math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𝐷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𝐶</m:t>
                      </m:r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(</m:t>
                      </m:r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r>
                  <a:rPr lang="en-US" dirty="0"/>
                  <a:t>Many D&amp;C recurrences are of the form:</a:t>
                </a:r>
              </a:p>
              <a:p>
                <a:pPr marL="457200" lvl="1" indent="0">
                  <a:buNone/>
                </a:pPr>
                <a:r>
                  <a:rPr lang="en-US" b="0" dirty="0"/>
                  <a:t>	 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		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46237"/>
                <a:ext cx="10972800" cy="4525963"/>
              </a:xfrm>
              <a:blipFill>
                <a:blip r:embed="rId2"/>
                <a:stretch>
                  <a:fillRect l="-1387" t="-1676" b="-17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366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2286000" y="1464411"/>
                <a:ext cx="40081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232D4B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solidFill>
                                <a:srgbClr val="232D4B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338DCD"/>
                          </a:solidFill>
                          <a:latin typeface="Cambria Math" panose="02040503050406030204" pitchFamily="18" charset="0"/>
                        </a:rPr>
                        <m:t>209</m:t>
                      </m:r>
                      <m:r>
                        <a:rPr lang="en-US" sz="2800" i="1" smtClean="0">
                          <a:solidFill>
                            <a:srgbClr val="338DCD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1464411"/>
                <a:ext cx="4008149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7763AAD0-5183-4C5E-A968-628BDE991042}"/>
              </a:ext>
            </a:extLst>
          </p:cNvPr>
          <p:cNvSpPr txBox="1"/>
          <p:nvPr/>
        </p:nvSpPr>
        <p:spPr>
          <a:xfrm>
            <a:off x="228600" y="2295865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is the cost?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6C1E9C-449C-4A8A-9872-275A51FCA3C7}"/>
                  </a:ext>
                </a:extLst>
              </p:cNvPr>
              <p:cNvSpPr txBox="1"/>
              <p:nvPr/>
            </p:nvSpPr>
            <p:spPr>
              <a:xfrm>
                <a:off x="838201" y="3064890"/>
                <a:ext cx="22529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Cost at level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: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6C1E9C-449C-4A8A-9872-275A51FCA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3064890"/>
                <a:ext cx="2252924" cy="523220"/>
              </a:xfrm>
              <a:prstGeom prst="rect">
                <a:avLst/>
              </a:prstGeom>
              <a:blipFill>
                <a:blip r:embed="rId4"/>
                <a:stretch>
                  <a:fillRect l="-5691" t="-11628" r="-4607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130BC80-6F73-40BF-B15F-180174DDFAEE}"/>
                  </a:ext>
                </a:extLst>
              </p:cNvPr>
              <p:cNvSpPr/>
              <p:nvPr/>
            </p:nvSpPr>
            <p:spPr>
              <a:xfrm>
                <a:off x="3091125" y="2866999"/>
                <a:ext cx="2926635" cy="9022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338DC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338DCD"/>
                              </a:solidFill>
                              <a:latin typeface="Cambria Math" panose="02040503050406030204" pitchFamily="18" charset="0"/>
                            </a:rPr>
                            <m:t>209</m:t>
                          </m:r>
                          <m:r>
                            <a:rPr lang="en-US" sz="2800" i="1">
                              <a:solidFill>
                                <a:srgbClr val="338DCD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338DC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338DCD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338DCD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solidFill>
                                    <a:srgbClr val="338DCD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209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130BC80-6F73-40BF-B15F-180174DDFA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125" y="2866999"/>
                <a:ext cx="2926635" cy="9022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C1861020-93EF-4CC7-8942-62D6A2FD9730}"/>
              </a:ext>
            </a:extLst>
          </p:cNvPr>
          <p:cNvSpPr txBox="1"/>
          <p:nvPr/>
        </p:nvSpPr>
        <p:spPr>
          <a:xfrm>
            <a:off x="838201" y="4483158"/>
            <a:ext cx="1659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Total cost: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004A780-E2C3-49AC-9CCC-549F47400757}"/>
                  </a:ext>
                </a:extLst>
              </p:cNvPr>
              <p:cNvSpPr/>
              <p:nvPr/>
            </p:nvSpPr>
            <p:spPr>
              <a:xfrm>
                <a:off x="2438400" y="4082535"/>
                <a:ext cx="3276600" cy="13244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=0</m:t>
                          </m:r>
                        </m:sub>
                        <m:sup>
                          <m:func>
                            <m:func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</m:func>
                        </m:sup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209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nary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004A780-E2C3-49AC-9CCC-549F474007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4082535"/>
                <a:ext cx="3276600" cy="13244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C3CAA87-66DD-4B8A-AFEE-89CE3C03CEDB}"/>
                  </a:ext>
                </a:extLst>
              </p:cNvPr>
              <p:cNvSpPr/>
              <p:nvPr/>
            </p:nvSpPr>
            <p:spPr>
              <a:xfrm>
                <a:off x="5895273" y="6334780"/>
                <a:ext cx="217809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func>
                            <m:func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C3CAA87-66DD-4B8A-AFEE-89CE3C03CE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5273" y="6334780"/>
                <a:ext cx="2178097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B0AD924-2FD1-4C32-910F-096EA5B0E540}"/>
                  </a:ext>
                </a:extLst>
              </p:cNvPr>
              <p:cNvSpPr/>
              <p:nvPr/>
            </p:nvSpPr>
            <p:spPr>
              <a:xfrm>
                <a:off x="3118231" y="5389604"/>
                <a:ext cx="2977769" cy="13244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209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nary>
                        <m:naryPr>
                          <m:chr m:val="∑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/>
                            </a:rPr>
                            <m:t>𝑖</m:t>
                          </m:r>
                          <m:r>
                            <a:rPr lang="en-US" sz="2800" i="1">
                              <a:latin typeface="Cambria Math"/>
                            </a:rPr>
                            <m:t>=0</m:t>
                          </m:r>
                        </m:sub>
                        <m:sup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𝑛</m:t>
                              </m:r>
                            </m:e>
                          </m:func>
                        </m:sup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B0AD924-2FD1-4C32-910F-096EA5B0E5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8231" y="5389604"/>
                <a:ext cx="2977769" cy="13244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388E4CB-6DF4-4C5E-905F-0FD113D08A06}"/>
                  </a:ext>
                </a:extLst>
              </p:cNvPr>
              <p:cNvSpPr/>
              <p:nvPr/>
            </p:nvSpPr>
            <p:spPr>
              <a:xfrm>
                <a:off x="5897630" y="5790226"/>
                <a:ext cx="182710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388E4CB-6DF4-4C5E-905F-0FD113D08A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7630" y="5790226"/>
                <a:ext cx="1827103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B59AFD0D-4C84-4E8B-96D1-C1872257D536}"/>
              </a:ext>
            </a:extLst>
          </p:cNvPr>
          <p:cNvSpPr txBox="1"/>
          <p:nvPr/>
        </p:nvSpPr>
        <p:spPr>
          <a:xfrm>
            <a:off x="8292563" y="1578114"/>
            <a:ext cx="16896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Number of subproblems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8BB2B8F-CD54-4D18-912F-5EABF82AA7A5}"/>
                  </a:ext>
                </a:extLst>
              </p:cNvPr>
              <p:cNvSpPr txBox="1"/>
              <p:nvPr/>
            </p:nvSpPr>
            <p:spPr>
              <a:xfrm>
                <a:off x="8904786" y="2343779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8BB2B8F-CD54-4D18-912F-5EABF82AA7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4786" y="2343779"/>
                <a:ext cx="465191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7DE95AB-0AFA-4AC3-9DD5-B75DEF86A5FC}"/>
                  </a:ext>
                </a:extLst>
              </p:cNvPr>
              <p:cNvSpPr txBox="1"/>
              <p:nvPr/>
            </p:nvSpPr>
            <p:spPr>
              <a:xfrm>
                <a:off x="8904786" y="3048000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7DE95AB-0AFA-4AC3-9DD5-B75DEF86A5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4786" y="3048000"/>
                <a:ext cx="465191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1A95010-D736-4AB4-92A2-D81B2ED69BA3}"/>
                  </a:ext>
                </a:extLst>
              </p:cNvPr>
              <p:cNvSpPr txBox="1"/>
              <p:nvPr/>
            </p:nvSpPr>
            <p:spPr>
              <a:xfrm>
                <a:off x="8904786" y="3896380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1A95010-D736-4AB4-92A2-D81B2ED69B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4786" y="3896380"/>
                <a:ext cx="465191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588E4D9-2D2F-41A0-B3C4-023CBE497DD7}"/>
                  </a:ext>
                </a:extLst>
              </p:cNvPr>
              <p:cNvSpPr txBox="1"/>
              <p:nvPr/>
            </p:nvSpPr>
            <p:spPr>
              <a:xfrm>
                <a:off x="8814152" y="5340606"/>
                <a:ext cx="646459" cy="5309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588E4D9-2D2F-41A0-B3C4-023CBE497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4152" y="5340606"/>
                <a:ext cx="646459" cy="53091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6FD1399C-B1FF-4F9A-8AEB-0B74B70B917F}"/>
              </a:ext>
            </a:extLst>
          </p:cNvPr>
          <p:cNvSpPr txBox="1"/>
          <p:nvPr/>
        </p:nvSpPr>
        <p:spPr>
          <a:xfrm>
            <a:off x="9968963" y="1578114"/>
            <a:ext cx="16896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338DCD"/>
                </a:solidFill>
              </a:rPr>
              <a:t>Cost of subproblem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E2C0BBD-E502-4B47-A326-B78E8CD3611B}"/>
                  </a:ext>
                </a:extLst>
              </p:cNvPr>
              <p:cNvSpPr txBox="1"/>
              <p:nvPr/>
            </p:nvSpPr>
            <p:spPr>
              <a:xfrm>
                <a:off x="10329197" y="2310082"/>
                <a:ext cx="10756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338DCD"/>
                          </a:solidFill>
                          <a:latin typeface="Cambria Math" panose="02040503050406030204" pitchFamily="18" charset="0"/>
                        </a:rPr>
                        <m:t>209</m:t>
                      </m:r>
                      <m:r>
                        <a:rPr lang="en-US" sz="2800" b="0" i="1" smtClean="0">
                          <a:solidFill>
                            <a:srgbClr val="338DCD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800" dirty="0">
                  <a:solidFill>
                    <a:srgbClr val="338DCD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E2C0BBD-E502-4B47-A326-B78E8CD361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9197" y="2310082"/>
                <a:ext cx="1075679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3926C5E-4986-495D-B8AA-5F3524A02C31}"/>
                  </a:ext>
                </a:extLst>
              </p:cNvPr>
              <p:cNvSpPr txBox="1"/>
              <p:nvPr/>
            </p:nvSpPr>
            <p:spPr>
              <a:xfrm>
                <a:off x="10078165" y="3048000"/>
                <a:ext cx="14507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338DCD"/>
                          </a:solidFill>
                          <a:latin typeface="Cambria Math" panose="02040503050406030204" pitchFamily="18" charset="0"/>
                        </a:rPr>
                        <m:t>209</m:t>
                      </m:r>
                      <m:r>
                        <a:rPr lang="en-US" sz="2800" b="0" i="1" smtClean="0">
                          <a:solidFill>
                            <a:srgbClr val="338DCD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solidFill>
                            <a:srgbClr val="338DCD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800" dirty="0">
                  <a:solidFill>
                    <a:srgbClr val="338DCD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3926C5E-4986-495D-B8AA-5F3524A02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8165" y="3048000"/>
                <a:ext cx="1450782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8A2611E-8F9F-4B0A-BAE6-013F93CC4CCE}"/>
                  </a:ext>
                </a:extLst>
              </p:cNvPr>
              <p:cNvSpPr txBox="1"/>
              <p:nvPr/>
            </p:nvSpPr>
            <p:spPr>
              <a:xfrm>
                <a:off x="10088390" y="3896380"/>
                <a:ext cx="14507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338DCD"/>
                          </a:solidFill>
                          <a:latin typeface="Cambria Math" panose="02040503050406030204" pitchFamily="18" charset="0"/>
                        </a:rPr>
                        <m:t>209</m:t>
                      </m:r>
                      <m:r>
                        <a:rPr lang="en-US" sz="2800" b="0" i="1" smtClean="0">
                          <a:solidFill>
                            <a:srgbClr val="338DCD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solidFill>
                            <a:srgbClr val="338DCD"/>
                          </a:solidFill>
                          <a:latin typeface="Cambria Math" panose="02040503050406030204" pitchFamily="18" charset="0"/>
                        </a:rPr>
                        <m:t>/4</m:t>
                      </m:r>
                    </m:oMath>
                  </m:oMathPara>
                </a14:m>
                <a:endParaRPr lang="en-US" sz="2800" dirty="0">
                  <a:solidFill>
                    <a:srgbClr val="338DCD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8A2611E-8F9F-4B0A-BAE6-013F93CC4C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8390" y="3896380"/>
                <a:ext cx="1450782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3D85D9C0-2CC5-4A0B-83CF-330CA12EDB0B}"/>
                  </a:ext>
                </a:extLst>
              </p:cNvPr>
              <p:cNvSpPr txBox="1"/>
              <p:nvPr/>
            </p:nvSpPr>
            <p:spPr>
              <a:xfrm>
                <a:off x="10051011" y="5312501"/>
                <a:ext cx="1632050" cy="5309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338DCD"/>
                          </a:solidFill>
                          <a:latin typeface="Cambria Math" panose="02040503050406030204" pitchFamily="18" charset="0"/>
                        </a:rPr>
                        <m:t>209</m:t>
                      </m:r>
                      <m:r>
                        <a:rPr lang="en-US" sz="2800" b="0" i="1" smtClean="0">
                          <a:solidFill>
                            <a:srgbClr val="338DCD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solidFill>
                            <a:srgbClr val="338DCD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338DC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338DCD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338DCD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338DCD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3D85D9C0-2CC5-4A0B-83CF-330CA12EDB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1011" y="5312501"/>
                <a:ext cx="1632050" cy="53091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672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4" grpId="0"/>
      <p:bldP spid="25" grpId="0"/>
      <p:bldP spid="44" grpId="0"/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5FC53-0CF6-3442-B357-291268F65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0C3AFB-4E6A-3447-8F9B-1A0AF20691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err="1"/>
                  <a:t>MergeSort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D&amp;C Multiplication: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r>
                  <a:rPr lang="en-US" dirty="0"/>
                  <a:t>Karatsuba: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+8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0C3AFB-4E6A-3447-8F9B-1A0AF20691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23505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2590801" y="1143000"/>
                <a:ext cx="3657989" cy="8302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=</m:t>
                      </m:r>
                      <m:r>
                        <a:rPr lang="en-US" sz="2800" i="1">
                          <a:latin typeface="Cambria Math"/>
                        </a:rPr>
                        <m:t>𝑎𝑇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/>
                                </a:rPr>
                                <m:t>𝑏</m:t>
                              </m:r>
                            </m:den>
                          </m:f>
                        </m:e>
                      </m:d>
                      <m:r>
                        <a:rPr lang="en-US" sz="2800" i="1">
                          <a:latin typeface="Cambria Math"/>
                        </a:rPr>
                        <m:t>+</m:t>
                      </m:r>
                      <m:r>
                        <a:rPr lang="en-US" sz="2800" i="1">
                          <a:latin typeface="Cambria Math"/>
                        </a:rPr>
                        <m:t>𝑓</m:t>
                      </m:r>
                      <m:r>
                        <a:rPr lang="en-US" sz="2800" i="1">
                          <a:latin typeface="Cambria Math"/>
                        </a:rPr>
                        <m:t>(</m:t>
                      </m:r>
                      <m:r>
                        <a:rPr lang="en-US" sz="2800" i="1">
                          <a:latin typeface="Cambria Math"/>
                        </a:rPr>
                        <m:t>𝑛</m:t>
                      </m:r>
                      <m:r>
                        <a:rPr lang="en-US" sz="28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1" y="1143000"/>
                <a:ext cx="3657989" cy="830292"/>
              </a:xfrm>
              <a:prstGeom prst="rect">
                <a:avLst/>
              </a:prstGeom>
              <a:blipFill>
                <a:blip r:embed="rId2"/>
                <a:stretch>
                  <a:fillRect r="-347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41"/>
              <p:cNvSpPr txBox="1">
                <a:spLocks noChangeArrowheads="1"/>
              </p:cNvSpPr>
              <p:nvPr/>
            </p:nvSpPr>
            <p:spPr bwMode="auto">
              <a:xfrm>
                <a:off x="4381500" y="2027706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1500" y="2027706"/>
                <a:ext cx="1333500" cy="4572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TextBox 160"/>
              <p:cNvSpPr txBox="1"/>
              <p:nvPr/>
            </p:nvSpPr>
            <p:spPr>
              <a:xfrm>
                <a:off x="5593170" y="1937266"/>
                <a:ext cx="7003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1" name="TextBox 1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3170" y="1937266"/>
                <a:ext cx="700320" cy="369332"/>
              </a:xfrm>
              <a:prstGeom prst="rect">
                <a:avLst/>
              </a:prstGeom>
              <a:blipFill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TextBox 161"/>
              <p:cNvSpPr txBox="1"/>
              <p:nvPr/>
            </p:nvSpPr>
            <p:spPr>
              <a:xfrm>
                <a:off x="1981200" y="2866872"/>
                <a:ext cx="772776" cy="5666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2" name="TextBox 1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2866872"/>
                <a:ext cx="772776" cy="566694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4" name="TextBox 223"/>
              <p:cNvSpPr txBox="1"/>
              <p:nvPr/>
            </p:nvSpPr>
            <p:spPr>
              <a:xfrm>
                <a:off x="5927471" y="2857717"/>
                <a:ext cx="772776" cy="5666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24" name="TextBox 2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7471" y="2857717"/>
                <a:ext cx="772776" cy="566694"/>
              </a:xfrm>
              <a:prstGeom prst="rect">
                <a:avLst/>
              </a:prstGeom>
              <a:blipFill>
                <a:blip r:embed="rId6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6" name="TextBox 225"/>
              <p:cNvSpPr txBox="1"/>
              <p:nvPr/>
            </p:nvSpPr>
            <p:spPr>
              <a:xfrm>
                <a:off x="3886200" y="2866872"/>
                <a:ext cx="772776" cy="5666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26" name="TextBox 2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2866872"/>
                <a:ext cx="772776" cy="566694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5" name="Group 384"/>
          <p:cNvGrpSpPr/>
          <p:nvPr/>
        </p:nvGrpSpPr>
        <p:grpSpPr>
          <a:xfrm>
            <a:off x="1676401" y="2743200"/>
            <a:ext cx="4366729" cy="849126"/>
            <a:chOff x="152400" y="3200400"/>
            <a:chExt cx="4366729" cy="8491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152400" y="3209555"/>
                  <a:ext cx="420458" cy="839971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𝑏</m:t>
                            </m:r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6" name="Text 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2400" y="3209555"/>
                  <a:ext cx="420458" cy="839971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4098671" y="3200400"/>
                  <a:ext cx="420458" cy="839971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𝑏</m:t>
                            </m:r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23" name="Text 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098671" y="3200400"/>
                  <a:ext cx="420458" cy="839971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5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2011770" y="3209555"/>
                  <a:ext cx="420458" cy="839971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𝑏</m:t>
                            </m:r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25" name="Text 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11770" y="3209555"/>
                  <a:ext cx="420458" cy="839971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3" name="TextBox 232"/>
              <p:cNvSpPr txBox="1"/>
              <p:nvPr/>
            </p:nvSpPr>
            <p:spPr>
              <a:xfrm>
                <a:off x="1828800" y="4271817"/>
                <a:ext cx="875432" cy="5666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33" name="TextBox 2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4271817"/>
                <a:ext cx="875432" cy="566694"/>
              </a:xfrm>
              <a:prstGeom prst="rect">
                <a:avLst/>
              </a:prstGeom>
              <a:blipFill>
                <a:blip r:embed="rId11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7" name="TextBox 236"/>
              <p:cNvSpPr txBox="1"/>
              <p:nvPr/>
            </p:nvSpPr>
            <p:spPr>
              <a:xfrm>
                <a:off x="4001368" y="4271817"/>
                <a:ext cx="875432" cy="5666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37" name="TextBox 2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1368" y="4271817"/>
                <a:ext cx="875432" cy="566694"/>
              </a:xfrm>
              <a:prstGeom prst="rect">
                <a:avLst/>
              </a:prstGeom>
              <a:blipFill>
                <a:blip r:embed="rId12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9" name="TextBox 248"/>
              <p:cNvSpPr txBox="1"/>
              <p:nvPr/>
            </p:nvSpPr>
            <p:spPr>
              <a:xfrm>
                <a:off x="5737414" y="4273305"/>
                <a:ext cx="875432" cy="5666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49" name="TextBox 2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7414" y="4273305"/>
                <a:ext cx="875432" cy="566694"/>
              </a:xfrm>
              <a:prstGeom prst="rect">
                <a:avLst/>
              </a:prstGeom>
              <a:blipFill>
                <a:blip r:embed="rId1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3" name="TextBox 252"/>
              <p:cNvSpPr txBox="1"/>
              <p:nvPr/>
            </p:nvSpPr>
            <p:spPr>
              <a:xfrm>
                <a:off x="7811368" y="4273305"/>
                <a:ext cx="875432" cy="5666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53" name="TextBox 2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1368" y="4273305"/>
                <a:ext cx="875432" cy="566694"/>
              </a:xfrm>
              <a:prstGeom prst="rect">
                <a:avLst/>
              </a:prstGeom>
              <a:blipFill>
                <a:blip r:embed="rId1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4737477" y="4114801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2" name="Text Box 41"/>
              <p:cNvSpPr txBox="1">
                <a:spLocks noChangeArrowheads="1"/>
              </p:cNvSpPr>
              <p:nvPr/>
            </p:nvSpPr>
            <p:spPr bwMode="auto">
              <a:xfrm>
                <a:off x="1524000" y="4157301"/>
                <a:ext cx="420458" cy="839971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2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0" y="4157301"/>
                <a:ext cx="420458" cy="839971"/>
              </a:xfrm>
              <a:prstGeom prst="rect">
                <a:avLst/>
              </a:prstGeom>
              <a:blipFill>
                <a:blip r:embed="rId15"/>
                <a:stretch>
                  <a:fillRect l="-35294" b="-5882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6" name="Text Box 41"/>
              <p:cNvSpPr txBox="1">
                <a:spLocks noChangeArrowheads="1"/>
              </p:cNvSpPr>
              <p:nvPr/>
            </p:nvSpPr>
            <p:spPr bwMode="auto">
              <a:xfrm>
                <a:off x="3696568" y="4157301"/>
                <a:ext cx="420458" cy="839971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6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96568" y="4157301"/>
                <a:ext cx="420458" cy="839971"/>
              </a:xfrm>
              <a:prstGeom prst="rect">
                <a:avLst/>
              </a:prstGeom>
              <a:blipFill>
                <a:blip r:embed="rId16"/>
                <a:stretch>
                  <a:fillRect l="-28571" b="-5882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8" name="Text Box 41"/>
              <p:cNvSpPr txBox="1">
                <a:spLocks noChangeArrowheads="1"/>
              </p:cNvSpPr>
              <p:nvPr/>
            </p:nvSpPr>
            <p:spPr bwMode="auto">
              <a:xfrm>
                <a:off x="5432614" y="4158789"/>
                <a:ext cx="420458" cy="839971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8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32614" y="4158789"/>
                <a:ext cx="420458" cy="839971"/>
              </a:xfrm>
              <a:prstGeom prst="rect">
                <a:avLst/>
              </a:prstGeom>
              <a:blipFill>
                <a:blip r:embed="rId17"/>
                <a:stretch>
                  <a:fillRect l="-31429" b="-5797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2" name="Text Box 41"/>
              <p:cNvSpPr txBox="1">
                <a:spLocks noChangeArrowheads="1"/>
              </p:cNvSpPr>
              <p:nvPr/>
            </p:nvSpPr>
            <p:spPr bwMode="auto">
              <a:xfrm>
                <a:off x="7506568" y="4158789"/>
                <a:ext cx="420458" cy="839971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2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06568" y="4158789"/>
                <a:ext cx="420458" cy="839971"/>
              </a:xfrm>
              <a:prstGeom prst="rect">
                <a:avLst/>
              </a:prstGeom>
              <a:blipFill>
                <a:blip r:embed="rId18"/>
                <a:stretch>
                  <a:fillRect l="-28571" b="-5797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7" name="Group 386"/>
          <p:cNvGrpSpPr/>
          <p:nvPr/>
        </p:nvGrpSpPr>
        <p:grpSpPr>
          <a:xfrm>
            <a:off x="1734229" y="3583172"/>
            <a:ext cx="5982568" cy="607829"/>
            <a:chOff x="210229" y="3931959"/>
            <a:chExt cx="5982568" cy="607829"/>
          </a:xfrm>
        </p:grpSpPr>
        <p:cxnSp>
          <p:nvCxnSpPr>
            <p:cNvPr id="35" name="Straight Connector 34"/>
            <p:cNvCxnSpPr>
              <a:stCxn id="16" idx="2"/>
              <a:endCxn id="232" idx="0"/>
            </p:cNvCxnSpPr>
            <p:nvPr/>
          </p:nvCxnSpPr>
          <p:spPr>
            <a:xfrm flipH="1">
              <a:off x="210229" y="3973326"/>
              <a:ext cx="152400" cy="56497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16" idx="2"/>
            </p:cNvCxnSpPr>
            <p:nvPr/>
          </p:nvCxnSpPr>
          <p:spPr>
            <a:xfrm>
              <a:off x="362629" y="3941114"/>
              <a:ext cx="868770" cy="56497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16" idx="2"/>
              <a:endCxn id="236" idx="0"/>
            </p:cNvCxnSpPr>
            <p:nvPr/>
          </p:nvCxnSpPr>
          <p:spPr>
            <a:xfrm>
              <a:off x="362629" y="3941114"/>
              <a:ext cx="2020168" cy="56497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>
              <a:stCxn id="223" idx="2"/>
              <a:endCxn id="248" idx="0"/>
            </p:cNvCxnSpPr>
            <p:nvPr/>
          </p:nvCxnSpPr>
          <p:spPr>
            <a:xfrm flipH="1">
              <a:off x="4118843" y="3964171"/>
              <a:ext cx="190057" cy="57561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>
              <a:stCxn id="223" idx="2"/>
            </p:cNvCxnSpPr>
            <p:nvPr/>
          </p:nvCxnSpPr>
          <p:spPr>
            <a:xfrm>
              <a:off x="4308900" y="3931959"/>
              <a:ext cx="1045697" cy="57561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>
              <a:stCxn id="223" idx="2"/>
              <a:endCxn id="252" idx="0"/>
            </p:cNvCxnSpPr>
            <p:nvPr/>
          </p:nvCxnSpPr>
          <p:spPr>
            <a:xfrm>
              <a:off x="4308900" y="3931959"/>
              <a:ext cx="1883897" cy="57561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>
              <a:off x="2221999" y="3996318"/>
              <a:ext cx="252278" cy="31487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flipH="1">
              <a:off x="1864737" y="3996318"/>
              <a:ext cx="357262" cy="309973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flipH="1">
              <a:off x="2182679" y="3996318"/>
              <a:ext cx="39320" cy="309973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0" name="TextBox 339"/>
              <p:cNvSpPr txBox="1"/>
              <p:nvPr/>
            </p:nvSpPr>
            <p:spPr>
              <a:xfrm>
                <a:off x="1770510" y="5947221"/>
                <a:ext cx="6915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(1)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40" name="TextBox 3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510" y="5947221"/>
                <a:ext cx="691536" cy="369332"/>
              </a:xfrm>
              <a:prstGeom prst="rect">
                <a:avLst/>
              </a:prstGeom>
              <a:blipFill>
                <a:blip r:embed="rId19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2" name="TextBox 341"/>
              <p:cNvSpPr txBox="1"/>
              <p:nvPr/>
            </p:nvSpPr>
            <p:spPr>
              <a:xfrm>
                <a:off x="2551931" y="5939174"/>
                <a:ext cx="6915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(1)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42" name="TextBox 3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1931" y="5939174"/>
                <a:ext cx="691536" cy="369332"/>
              </a:xfrm>
              <a:prstGeom prst="rect">
                <a:avLst/>
              </a:prstGeom>
              <a:blipFill>
                <a:blip r:embed="rId20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2" name="TextBox 351"/>
              <p:cNvSpPr txBox="1"/>
              <p:nvPr/>
            </p:nvSpPr>
            <p:spPr>
              <a:xfrm>
                <a:off x="3437150" y="5931127"/>
                <a:ext cx="6915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(1)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52" name="TextBox 3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150" y="5931127"/>
                <a:ext cx="691536" cy="369332"/>
              </a:xfrm>
              <a:prstGeom prst="rect">
                <a:avLst/>
              </a:prstGeom>
              <a:blipFill>
                <a:blip r:embed="rId2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2" name="TextBox 361"/>
              <p:cNvSpPr txBox="1"/>
              <p:nvPr/>
            </p:nvSpPr>
            <p:spPr>
              <a:xfrm>
                <a:off x="5282166" y="5906908"/>
                <a:ext cx="6915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(1)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62" name="TextBox 3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2166" y="5906908"/>
                <a:ext cx="691536" cy="369332"/>
              </a:xfrm>
              <a:prstGeom prst="rect">
                <a:avLst/>
              </a:prstGeom>
              <a:blipFill>
                <a:blip r:embed="rId2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6" name="TextBox 365"/>
              <p:cNvSpPr txBox="1"/>
              <p:nvPr/>
            </p:nvSpPr>
            <p:spPr>
              <a:xfrm>
                <a:off x="6224942" y="5898861"/>
                <a:ext cx="6915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(1)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66" name="TextBox 3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4942" y="5898861"/>
                <a:ext cx="691536" cy="369332"/>
              </a:xfrm>
              <a:prstGeom prst="rect">
                <a:avLst/>
              </a:prstGeom>
              <a:blipFill>
                <a:blip r:embed="rId23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0" name="TextBox 369"/>
              <p:cNvSpPr txBox="1"/>
              <p:nvPr/>
            </p:nvSpPr>
            <p:spPr>
              <a:xfrm>
                <a:off x="7110161" y="5890814"/>
                <a:ext cx="6915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(1)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70" name="TextBox 3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161" y="5890814"/>
                <a:ext cx="691536" cy="369332"/>
              </a:xfrm>
              <a:prstGeom prst="rect">
                <a:avLst/>
              </a:prstGeom>
              <a:blipFill>
                <a:blip r:embed="rId2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2" name="TextBox 371"/>
              <p:cNvSpPr txBox="1"/>
              <p:nvPr/>
            </p:nvSpPr>
            <p:spPr>
              <a:xfrm>
                <a:off x="7995264" y="5882767"/>
                <a:ext cx="6915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(1)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72" name="TextBox 3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5264" y="5882767"/>
                <a:ext cx="691536" cy="369332"/>
              </a:xfrm>
              <a:prstGeom prst="rect">
                <a:avLst/>
              </a:prstGeom>
              <a:blipFill>
                <a:blip r:embed="rId2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 rot="16200000">
            <a:off x="1568741" y="5401922"/>
            <a:ext cx="5389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…</a:t>
            </a:r>
          </a:p>
        </p:txBody>
      </p:sp>
      <p:cxnSp>
        <p:nvCxnSpPr>
          <p:cNvPr id="44" name="Straight Connector 43"/>
          <p:cNvCxnSpPr>
            <a:stCxn id="232" idx="2"/>
          </p:cNvCxnSpPr>
          <p:nvPr/>
        </p:nvCxnSpPr>
        <p:spPr>
          <a:xfrm>
            <a:off x="1734229" y="4970291"/>
            <a:ext cx="287546" cy="31635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32" idx="2"/>
          </p:cNvCxnSpPr>
          <p:nvPr/>
        </p:nvCxnSpPr>
        <p:spPr>
          <a:xfrm flipH="1">
            <a:off x="1524001" y="4970291"/>
            <a:ext cx="210229" cy="31635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32" idx="2"/>
          </p:cNvCxnSpPr>
          <p:nvPr/>
        </p:nvCxnSpPr>
        <p:spPr>
          <a:xfrm flipH="1">
            <a:off x="1730177" y="4970292"/>
            <a:ext cx="4052" cy="31146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/>
          <p:cNvCxnSpPr>
            <a:stCxn id="236" idx="2"/>
          </p:cNvCxnSpPr>
          <p:nvPr/>
        </p:nvCxnSpPr>
        <p:spPr>
          <a:xfrm>
            <a:off x="3906797" y="4970291"/>
            <a:ext cx="223936" cy="32125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>
            <a:stCxn id="236" idx="2"/>
          </p:cNvCxnSpPr>
          <p:nvPr/>
        </p:nvCxnSpPr>
        <p:spPr>
          <a:xfrm flipH="1">
            <a:off x="3632961" y="4970291"/>
            <a:ext cx="273837" cy="32125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>
            <a:stCxn id="236" idx="2"/>
          </p:cNvCxnSpPr>
          <p:nvPr/>
        </p:nvCxnSpPr>
        <p:spPr>
          <a:xfrm flipH="1">
            <a:off x="3839137" y="4970292"/>
            <a:ext cx="67661" cy="316357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>
            <a:stCxn id="248" idx="2"/>
          </p:cNvCxnSpPr>
          <p:nvPr/>
        </p:nvCxnSpPr>
        <p:spPr>
          <a:xfrm>
            <a:off x="5642844" y="4971780"/>
            <a:ext cx="177833" cy="301927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>
            <a:stCxn id="248" idx="2"/>
          </p:cNvCxnSpPr>
          <p:nvPr/>
        </p:nvCxnSpPr>
        <p:spPr>
          <a:xfrm flipH="1">
            <a:off x="5322905" y="4971780"/>
            <a:ext cx="319938" cy="301927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>
            <a:stCxn id="248" idx="2"/>
          </p:cNvCxnSpPr>
          <p:nvPr/>
        </p:nvCxnSpPr>
        <p:spPr>
          <a:xfrm flipH="1">
            <a:off x="5529081" y="4971779"/>
            <a:ext cx="113762" cy="29703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Connector 317"/>
          <p:cNvCxnSpPr>
            <a:stCxn id="252" idx="2"/>
          </p:cNvCxnSpPr>
          <p:nvPr/>
        </p:nvCxnSpPr>
        <p:spPr>
          <a:xfrm>
            <a:off x="7716798" y="4971780"/>
            <a:ext cx="153009" cy="288537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Straight Connector 318"/>
          <p:cNvCxnSpPr>
            <a:stCxn id="252" idx="2"/>
          </p:cNvCxnSpPr>
          <p:nvPr/>
        </p:nvCxnSpPr>
        <p:spPr>
          <a:xfrm flipH="1">
            <a:off x="7372035" y="4971780"/>
            <a:ext cx="344762" cy="288537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Connector 320"/>
          <p:cNvCxnSpPr>
            <a:stCxn id="252" idx="2"/>
          </p:cNvCxnSpPr>
          <p:nvPr/>
        </p:nvCxnSpPr>
        <p:spPr>
          <a:xfrm flipH="1">
            <a:off x="7578211" y="4971779"/>
            <a:ext cx="138586" cy="28364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5" name="Rectangle 374"/>
          <p:cNvSpPr/>
          <p:nvPr/>
        </p:nvSpPr>
        <p:spPr>
          <a:xfrm rot="16200000">
            <a:off x="2568508" y="5396392"/>
            <a:ext cx="5389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…</a:t>
            </a:r>
          </a:p>
        </p:txBody>
      </p:sp>
      <p:sp>
        <p:nvSpPr>
          <p:cNvPr id="376" name="Rectangle 375"/>
          <p:cNvSpPr/>
          <p:nvPr/>
        </p:nvSpPr>
        <p:spPr>
          <a:xfrm rot="16200000">
            <a:off x="3376592" y="5401922"/>
            <a:ext cx="5389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…</a:t>
            </a:r>
          </a:p>
        </p:txBody>
      </p:sp>
      <p:sp>
        <p:nvSpPr>
          <p:cNvPr id="378" name="Rectangle 377"/>
          <p:cNvSpPr/>
          <p:nvPr/>
        </p:nvSpPr>
        <p:spPr>
          <a:xfrm rot="16200000">
            <a:off x="5350968" y="5401923"/>
            <a:ext cx="5389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…</a:t>
            </a:r>
          </a:p>
        </p:txBody>
      </p:sp>
      <p:sp>
        <p:nvSpPr>
          <p:cNvPr id="379" name="Rectangle 378"/>
          <p:cNvSpPr/>
          <p:nvPr/>
        </p:nvSpPr>
        <p:spPr>
          <a:xfrm rot="16200000">
            <a:off x="6350735" y="5401923"/>
            <a:ext cx="5389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…</a:t>
            </a:r>
          </a:p>
        </p:txBody>
      </p:sp>
      <p:sp>
        <p:nvSpPr>
          <p:cNvPr id="382" name="Rectangle 381"/>
          <p:cNvSpPr/>
          <p:nvPr/>
        </p:nvSpPr>
        <p:spPr>
          <a:xfrm rot="16200000">
            <a:off x="7126587" y="5401923"/>
            <a:ext cx="5389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9" name="Text Box 41"/>
              <p:cNvSpPr txBox="1">
                <a:spLocks noChangeArrowheads="1"/>
              </p:cNvSpPr>
              <p:nvPr/>
            </p:nvSpPr>
            <p:spPr bwMode="auto">
              <a:xfrm>
                <a:off x="1618110" y="6096000"/>
                <a:ext cx="268058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9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8110" y="6096000"/>
                <a:ext cx="268058" cy="457200"/>
              </a:xfrm>
              <a:prstGeom prst="rect">
                <a:avLst/>
              </a:prstGeom>
              <a:blipFill>
                <a:blip r:embed="rId25"/>
                <a:stretch>
                  <a:fillRect l="-37500" r="-8333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1" name="Text Box 41"/>
              <p:cNvSpPr txBox="1">
                <a:spLocks noChangeArrowheads="1"/>
              </p:cNvSpPr>
              <p:nvPr/>
            </p:nvSpPr>
            <p:spPr bwMode="auto">
              <a:xfrm>
                <a:off x="2399531" y="6087953"/>
                <a:ext cx="268058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41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99531" y="6087953"/>
                <a:ext cx="268058" cy="457200"/>
              </a:xfrm>
              <a:prstGeom prst="rect">
                <a:avLst/>
              </a:prstGeom>
              <a:blipFill>
                <a:blip r:embed="rId26"/>
                <a:stretch>
                  <a:fillRect l="-39130" r="-8696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1" name="Text Box 41"/>
              <p:cNvSpPr txBox="1">
                <a:spLocks noChangeArrowheads="1"/>
              </p:cNvSpPr>
              <p:nvPr/>
            </p:nvSpPr>
            <p:spPr bwMode="auto">
              <a:xfrm>
                <a:off x="3284750" y="6079906"/>
                <a:ext cx="268058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1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84750" y="6079906"/>
                <a:ext cx="268058" cy="457200"/>
              </a:xfrm>
              <a:prstGeom prst="rect">
                <a:avLst/>
              </a:prstGeom>
              <a:blipFill>
                <a:blip r:embed="rId27"/>
                <a:stretch>
                  <a:fillRect l="-43478" r="-8696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1" name="Text Box 41"/>
              <p:cNvSpPr txBox="1">
                <a:spLocks noChangeArrowheads="1"/>
              </p:cNvSpPr>
              <p:nvPr/>
            </p:nvSpPr>
            <p:spPr bwMode="auto">
              <a:xfrm>
                <a:off x="5105400" y="6055687"/>
                <a:ext cx="268058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61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05400" y="6055687"/>
                <a:ext cx="268058" cy="457200"/>
              </a:xfrm>
              <a:prstGeom prst="rect">
                <a:avLst/>
              </a:prstGeom>
              <a:blipFill>
                <a:blip r:embed="rId28"/>
                <a:stretch>
                  <a:fillRect l="-43478" r="-8696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5" name="Text Box 41"/>
              <p:cNvSpPr txBox="1">
                <a:spLocks noChangeArrowheads="1"/>
              </p:cNvSpPr>
              <p:nvPr/>
            </p:nvSpPr>
            <p:spPr bwMode="auto">
              <a:xfrm>
                <a:off x="6048176" y="6047640"/>
                <a:ext cx="268058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65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48176" y="6047640"/>
                <a:ext cx="268058" cy="457200"/>
              </a:xfrm>
              <a:prstGeom prst="rect">
                <a:avLst/>
              </a:prstGeom>
              <a:blipFill>
                <a:blip r:embed="rId29"/>
                <a:stretch>
                  <a:fillRect l="-39130" r="-13043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9" name="Text Box 41"/>
              <p:cNvSpPr txBox="1">
                <a:spLocks noChangeArrowheads="1"/>
              </p:cNvSpPr>
              <p:nvPr/>
            </p:nvSpPr>
            <p:spPr bwMode="auto">
              <a:xfrm>
                <a:off x="6933395" y="6039593"/>
                <a:ext cx="268058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69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33395" y="6039593"/>
                <a:ext cx="268058" cy="457200"/>
              </a:xfrm>
              <a:prstGeom prst="rect">
                <a:avLst/>
              </a:prstGeom>
              <a:blipFill>
                <a:blip r:embed="rId27"/>
                <a:stretch>
                  <a:fillRect l="-43478" r="-8696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1" name="Text Box 41"/>
              <p:cNvSpPr txBox="1">
                <a:spLocks noChangeArrowheads="1"/>
              </p:cNvSpPr>
              <p:nvPr/>
            </p:nvSpPr>
            <p:spPr bwMode="auto">
              <a:xfrm>
                <a:off x="7818498" y="6031546"/>
                <a:ext cx="268058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1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18498" y="6031546"/>
                <a:ext cx="268058" cy="457200"/>
              </a:xfrm>
              <a:prstGeom prst="rect">
                <a:avLst/>
              </a:prstGeom>
              <a:blipFill>
                <a:blip r:embed="rId30"/>
                <a:stretch>
                  <a:fillRect l="-43478" r="-8696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4" name="Rectangle 383"/>
          <p:cNvSpPr/>
          <p:nvPr/>
        </p:nvSpPr>
        <p:spPr>
          <a:xfrm>
            <a:off x="4127877" y="5777316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1" name="TextBox 390"/>
              <p:cNvSpPr txBox="1"/>
              <p:nvPr/>
            </p:nvSpPr>
            <p:spPr>
              <a:xfrm>
                <a:off x="9448800" y="2674908"/>
                <a:ext cx="1273618" cy="8302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a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91" name="TextBox 3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800" y="2674908"/>
                <a:ext cx="1273618" cy="830292"/>
              </a:xfrm>
              <a:prstGeom prst="rect">
                <a:avLst/>
              </a:prstGeom>
              <a:blipFill>
                <a:blip r:embed="rId31"/>
                <a:stretch>
                  <a:fillRect l="-3000"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4" name="TextBox 393"/>
              <p:cNvSpPr txBox="1"/>
              <p:nvPr/>
            </p:nvSpPr>
            <p:spPr>
              <a:xfrm>
                <a:off x="9008480" y="6010808"/>
                <a:ext cx="1964320" cy="5423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p>
                          <m:func>
                            <m:func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</m:func>
                        </m:sup>
                      </m:sSup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(1)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94" name="TextBox 3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480" y="6010808"/>
                <a:ext cx="1964320" cy="542393"/>
              </a:xfrm>
              <a:prstGeom prst="rect">
                <a:avLst/>
              </a:prstGeom>
              <a:blipFill>
                <a:blip r:embed="rId32"/>
                <a:stretch>
                  <a:fillRect r="-641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5" name="Rectangle 394"/>
          <p:cNvSpPr/>
          <p:nvPr/>
        </p:nvSpPr>
        <p:spPr>
          <a:xfrm rot="16200000">
            <a:off x="9692761" y="5487959"/>
            <a:ext cx="5389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6" name="TextBox 395"/>
              <p:cNvSpPr txBox="1"/>
              <p:nvPr/>
            </p:nvSpPr>
            <p:spPr>
              <a:xfrm>
                <a:off x="8515888" y="265785"/>
                <a:ext cx="3559179" cy="1324465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=0</m:t>
                          </m:r>
                        </m:sub>
                        <m:sup>
                          <m:func>
                            <m:func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</m:func>
                        </m:sup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96" name="TextBox 3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5888" y="265785"/>
                <a:ext cx="3559179" cy="1324465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3" name="Group 132"/>
          <p:cNvGrpSpPr/>
          <p:nvPr/>
        </p:nvGrpSpPr>
        <p:grpSpPr>
          <a:xfrm>
            <a:off x="1886630" y="2484907"/>
            <a:ext cx="3946271" cy="267449"/>
            <a:chOff x="362629" y="2942106"/>
            <a:chExt cx="3946271" cy="267449"/>
          </a:xfrm>
        </p:grpSpPr>
        <p:cxnSp>
          <p:nvCxnSpPr>
            <p:cNvPr id="134" name="Straight Connector 133"/>
            <p:cNvCxnSpPr/>
            <p:nvPr/>
          </p:nvCxnSpPr>
          <p:spPr>
            <a:xfrm flipH="1">
              <a:off x="362629" y="2942106"/>
              <a:ext cx="3161621" cy="267449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flipH="1">
              <a:off x="2221999" y="2942106"/>
              <a:ext cx="1302251" cy="267449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3524250" y="2942106"/>
              <a:ext cx="784650" cy="25829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Rectangle 94"/>
          <p:cNvSpPr/>
          <p:nvPr/>
        </p:nvSpPr>
        <p:spPr>
          <a:xfrm>
            <a:off x="4673788" y="2764335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9601200" y="1915180"/>
                <a:ext cx="98507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1200" y="1915180"/>
                <a:ext cx="985077" cy="523220"/>
              </a:xfrm>
              <a:prstGeom prst="rect">
                <a:avLst/>
              </a:prstGeom>
              <a:blipFill>
                <a:blip r:embed="rId34"/>
                <a:stretch>
                  <a:fillRect l="-3846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9296226" y="4122708"/>
                <a:ext cx="1600374" cy="8302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a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226" y="4122708"/>
                <a:ext cx="1600374" cy="830292"/>
              </a:xfrm>
              <a:prstGeom prst="rect">
                <a:avLst/>
              </a:prstGeom>
              <a:blipFill>
                <a:blip r:embed="rId35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Rectangle 98"/>
          <p:cNvSpPr/>
          <p:nvPr/>
        </p:nvSpPr>
        <p:spPr>
          <a:xfrm>
            <a:off x="2858620" y="4267201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6692598" y="4183560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78741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" grpId="0"/>
      <p:bldP spid="394" grpId="0"/>
      <p:bldP spid="395" grpId="0"/>
      <p:bldP spid="396" grpId="0" animBg="1"/>
      <p:bldP spid="96" grpId="0"/>
      <p:bldP spid="9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Cases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981200" y="1676400"/>
                <a:ext cx="8278228" cy="7248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/>
                        </a:rPr>
                        <m:t>𝑎𝑓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den>
                          </m:f>
                        </m:e>
                      </m:d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/>
                        </a:rPr>
                        <m:t>+…+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𝐿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/>
                        </a:rPr>
                        <m:t>(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𝐿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1676400"/>
                <a:ext cx="8278228" cy="724814"/>
              </a:xfrm>
              <a:prstGeom prst="rect">
                <a:avLst/>
              </a:prstGeom>
              <a:blipFill>
                <a:blip r:embed="rId3"/>
                <a:stretch>
                  <a:fillRect b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3334652" y="2552700"/>
            <a:ext cx="6876148" cy="1344028"/>
            <a:chOff x="1828800" y="2552700"/>
            <a:chExt cx="6876148" cy="1344028"/>
          </a:xfrm>
        </p:grpSpPr>
        <p:sp>
          <p:nvSpPr>
            <p:cNvPr id="5" name="Rounded Rectangle 4"/>
            <p:cNvSpPr/>
            <p:nvPr/>
          </p:nvSpPr>
          <p:spPr>
            <a:xfrm>
              <a:off x="1828800" y="2552700"/>
              <a:ext cx="228600" cy="228600"/>
            </a:xfrm>
            <a:prstGeom prst="roundRect">
              <a:avLst/>
            </a:prstGeom>
            <a:solidFill>
              <a:srgbClr val="FFC000"/>
            </a:solidFill>
            <a:ln w="952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913747" y="2552700"/>
              <a:ext cx="533400" cy="533400"/>
            </a:xfrm>
            <a:prstGeom prst="roundRect">
              <a:avLst/>
            </a:prstGeom>
            <a:solidFill>
              <a:srgbClr val="FFC000"/>
            </a:solidFill>
            <a:ln w="952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123873" y="2552700"/>
              <a:ext cx="762000" cy="762000"/>
            </a:xfrm>
            <a:prstGeom prst="roundRect">
              <a:avLst/>
            </a:prstGeom>
            <a:solidFill>
              <a:srgbClr val="FFC000"/>
            </a:solidFill>
            <a:ln w="952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504548" y="2552700"/>
              <a:ext cx="990600" cy="990600"/>
            </a:xfrm>
            <a:prstGeom prst="roundRect">
              <a:avLst/>
            </a:prstGeom>
            <a:solidFill>
              <a:srgbClr val="FFC000"/>
            </a:solidFill>
            <a:ln w="952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7360920" y="2552700"/>
              <a:ext cx="1344028" cy="1344028"/>
            </a:xfrm>
            <a:prstGeom prst="roundRect">
              <a:avLst/>
            </a:prstGeom>
            <a:solidFill>
              <a:srgbClr val="FFC000"/>
            </a:solidFill>
            <a:ln w="952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067952" y="4191000"/>
            <a:ext cx="6851834" cy="762000"/>
            <a:chOff x="1562100" y="4267200"/>
            <a:chExt cx="6851834" cy="762000"/>
          </a:xfrm>
        </p:grpSpPr>
        <p:sp>
          <p:nvSpPr>
            <p:cNvPr id="10" name="Rounded Rectangle 9"/>
            <p:cNvSpPr/>
            <p:nvPr/>
          </p:nvSpPr>
          <p:spPr>
            <a:xfrm>
              <a:off x="1562100" y="4267200"/>
              <a:ext cx="762000" cy="762000"/>
            </a:xfrm>
            <a:prstGeom prst="roundRect">
              <a:avLst/>
            </a:prstGeom>
            <a:solidFill>
              <a:srgbClr val="00B050"/>
            </a:solidFill>
            <a:ln w="952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799447" y="4267200"/>
              <a:ext cx="762000" cy="762000"/>
            </a:xfrm>
            <a:prstGeom prst="roundRect">
              <a:avLst/>
            </a:prstGeom>
            <a:solidFill>
              <a:srgbClr val="00B050"/>
            </a:solidFill>
            <a:ln w="952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128373" y="4267200"/>
              <a:ext cx="762000" cy="762000"/>
            </a:xfrm>
            <a:prstGeom prst="roundRect">
              <a:avLst/>
            </a:prstGeom>
            <a:solidFill>
              <a:srgbClr val="00B050"/>
            </a:solidFill>
            <a:ln w="952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5618848" y="4267200"/>
              <a:ext cx="762000" cy="762000"/>
            </a:xfrm>
            <a:prstGeom prst="roundRect">
              <a:avLst/>
            </a:prstGeom>
            <a:solidFill>
              <a:srgbClr val="00B050"/>
            </a:solidFill>
            <a:ln w="952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7651934" y="4267200"/>
              <a:ext cx="762000" cy="762000"/>
            </a:xfrm>
            <a:prstGeom prst="roundRect">
              <a:avLst/>
            </a:prstGeom>
            <a:solidFill>
              <a:srgbClr val="00B050"/>
            </a:solidFill>
            <a:ln w="952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ounded Rectangle 16"/>
          <p:cNvSpPr/>
          <p:nvPr/>
        </p:nvSpPr>
        <p:spPr>
          <a:xfrm rot="10800000">
            <a:off x="9424486" y="6414236"/>
            <a:ext cx="228600" cy="2286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10800000">
            <a:off x="7239001" y="6109436"/>
            <a:ext cx="533400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10800000">
            <a:off x="5629725" y="5880836"/>
            <a:ext cx="762000" cy="7620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10800000">
            <a:off x="4191000" y="5652237"/>
            <a:ext cx="990600" cy="9906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 rot="10800000">
            <a:off x="2743200" y="5298808"/>
            <a:ext cx="1344028" cy="1344028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09600" y="2357736"/>
            <a:ext cx="14677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Case 1:</a:t>
            </a:r>
          </a:p>
          <a:p>
            <a:r>
              <a:rPr lang="en-US" dirty="0"/>
              <a:t>Most work happens at the leaves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9600" y="3962400"/>
            <a:ext cx="1543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Case 2:</a:t>
            </a:r>
          </a:p>
          <a:p>
            <a:r>
              <a:rPr lang="en-US" dirty="0"/>
              <a:t>Work happens  consistently throughout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9600" y="5509158"/>
            <a:ext cx="1543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Case 3:</a:t>
            </a:r>
          </a:p>
          <a:p>
            <a:r>
              <a:rPr lang="en-US" dirty="0"/>
              <a:t>Most work happens at top of tree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7ED8983-668F-EA49-84A2-745AD460466F}"/>
                  </a:ext>
                </a:extLst>
              </p:cNvPr>
              <p:cNvSpPr txBox="1"/>
              <p:nvPr/>
            </p:nvSpPr>
            <p:spPr>
              <a:xfrm>
                <a:off x="10264741" y="1150948"/>
                <a:ext cx="19272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7ED8983-668F-EA49-84A2-745AD46046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4741" y="1150948"/>
                <a:ext cx="1927259" cy="523220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488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3" grpId="0"/>
      <p:bldP spid="24" grpId="0"/>
      <p:bldP spid="2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951037"/>
                <a:ext cx="10972800" cy="4525963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Case 1</a:t>
                </a:r>
                <a:r>
                  <a:rPr lang="en-US" dirty="0"/>
                  <a:t>: 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</m:func>
                        <m:r>
                          <a:rPr lang="en-US" b="0" i="1" smtClean="0">
                            <a:latin typeface="Cambria Math"/>
                          </a:rPr>
                          <m:t> −</m:t>
                        </m:r>
                        <m:r>
                          <a:rPr lang="en-US" b="0" i="1" smtClean="0">
                            <a:latin typeface="Cambria Math"/>
                          </a:rPr>
                          <m:t>𝜀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for some constant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𝜀</m:t>
                    </m:r>
                    <m:r>
                      <a:rPr lang="en-US" b="0" i="1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		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𝑏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</m:func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Case 2: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Θ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</m:func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Θ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</m:func>
                      </m:sup>
                    </m:sSup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Case 3: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Ω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𝜀</m:t>
                            </m:r>
                          </m:e>
                        </m:func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for some constant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𝜀</m:t>
                    </m:r>
                    <m:r>
                      <a:rPr lang="en-US" b="0" i="1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		and 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𝑎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𝑐𝑓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for some constant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&lt;1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						and all sufficiently large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		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Θ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951037"/>
                <a:ext cx="10972800" cy="4525963"/>
              </a:xfrm>
              <a:blipFill>
                <a:blip r:embed="rId2"/>
                <a:stretch>
                  <a:fillRect l="-1042" b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191001" y="1227108"/>
                <a:ext cx="3657989" cy="8302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=</m:t>
                      </m:r>
                      <m:r>
                        <a:rPr lang="en-US" sz="280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800" i="1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den>
                          </m:f>
                        </m:e>
                      </m:d>
                      <m:r>
                        <a:rPr lang="en-US" sz="2800" i="1">
                          <a:latin typeface="Cambria Math"/>
                        </a:rPr>
                        <m:t>+</m:t>
                      </m:r>
                      <m:r>
                        <a:rPr lang="en-US" sz="280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80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80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1" y="1227108"/>
                <a:ext cx="3657989" cy="830292"/>
              </a:xfrm>
              <a:prstGeom prst="rect">
                <a:avLst/>
              </a:prstGeom>
              <a:blipFill>
                <a:blip r:embed="rId3"/>
                <a:stretch>
                  <a:fillRect r="-346"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0074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6592E22-EDE6-CB45-91A7-CA31FE6BE052}"/>
              </a:ext>
            </a:extLst>
          </p:cNvPr>
          <p:cNvSpPr/>
          <p:nvPr/>
        </p:nvSpPr>
        <p:spPr>
          <a:xfrm>
            <a:off x="609600" y="1295400"/>
            <a:ext cx="109728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 Theorem 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0" y="1628625"/>
                <a:ext cx="10972800" cy="2576401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>
                    <a:solidFill>
                      <a:srgbClr val="0070C0"/>
                    </a:solidFill>
                  </a:rPr>
                  <a:t>Case 1</a:t>
                </a:r>
                <a:r>
                  <a:rPr lang="en-US" sz="2000" dirty="0"/>
                  <a:t>: if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a:rPr lang="en-US" sz="2000" i="1">
                        <a:latin typeface="Cambria Math"/>
                      </a:rPr>
                      <m:t>𝑂</m:t>
                    </m:r>
                    <m:r>
                      <a:rPr lang="en-US" sz="200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i="1">
                                <a:latin typeface="Cambria Math"/>
                              </a:rPr>
                              <m:t>𝑎</m:t>
                            </m:r>
                          </m:e>
                        </m:func>
                        <m:r>
                          <a:rPr lang="en-US" sz="2000" i="1">
                            <a:latin typeface="Cambria Math"/>
                          </a:rPr>
                          <m:t> −</m:t>
                        </m:r>
                        <m:r>
                          <a:rPr lang="en-US" sz="2000" i="1">
                            <a:latin typeface="Cambria Math"/>
                          </a:rPr>
                          <m:t>𝜀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/>
                  <a:t> for some constant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𝜀</m:t>
                    </m:r>
                    <m:r>
                      <a:rPr lang="en-US" sz="2000" i="1">
                        <a:latin typeface="Cambria Math"/>
                      </a:rPr>
                      <m:t>&gt;0</m:t>
                    </m:r>
                  </m:oMath>
                </a14:m>
                <a:r>
                  <a:rPr lang="en-US" sz="2000" dirty="0"/>
                  <a:t>, then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Θ</m:t>
                    </m:r>
                    <m:r>
                      <a:rPr lang="en-US" sz="200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i="1">
                                <a:latin typeface="Cambria Math"/>
                              </a:rPr>
                              <m:t>𝑎</m:t>
                            </m:r>
                          </m:e>
                        </m:func>
                      </m:sup>
                    </m:sSup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endParaRPr lang="en-US" sz="2000" dirty="0"/>
              </a:p>
              <a:p>
                <a:r>
                  <a:rPr lang="en-US" sz="2000" dirty="0">
                    <a:solidFill>
                      <a:srgbClr val="0070C0"/>
                    </a:solidFill>
                  </a:rPr>
                  <a:t>Case 2: </a:t>
                </a:r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Θ</m:t>
                    </m:r>
                    <m:r>
                      <a:rPr lang="en-US" sz="200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i="1">
                                <a:latin typeface="Cambria Math"/>
                              </a:rPr>
                              <m:t>𝑎</m:t>
                            </m:r>
                          </m:e>
                        </m:func>
                      </m:sup>
                    </m:sSup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/>
                  <a:t>, then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Θ</m:t>
                    </m:r>
                    <m:r>
                      <a:rPr lang="en-US" sz="200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i="1">
                                <a:latin typeface="Cambria Math"/>
                              </a:rPr>
                              <m:t>𝑎</m:t>
                            </m:r>
                          </m:e>
                        </m:func>
                      </m:sup>
                    </m:sSup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endParaRPr lang="en-US" sz="2000" dirty="0"/>
              </a:p>
              <a:p>
                <a:r>
                  <a:rPr lang="en-US" sz="2000" dirty="0">
                    <a:solidFill>
                      <a:srgbClr val="0070C0"/>
                    </a:solidFill>
                  </a:rPr>
                  <a:t>Case 3: </a:t>
                </a:r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Ω</m:t>
                    </m:r>
                    <m:r>
                      <a:rPr lang="en-US" sz="200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𝜀</m:t>
                            </m:r>
                          </m:e>
                        </m:func>
                      </m:sup>
                    </m:sSup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/>
                  <a:t> for some constant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𝜀</m:t>
                    </m:r>
                    <m:r>
                      <a:rPr lang="en-US" sz="2000" i="1">
                        <a:latin typeface="Cambria Math"/>
                      </a:rPr>
                      <m:t>&gt;0</m:t>
                    </m:r>
                  </m:oMath>
                </a14:m>
                <a:r>
                  <a:rPr lang="en-US" sz="2000" dirty="0"/>
                  <a:t>, and if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𝑎𝑓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000" i="1">
                                <a:latin typeface="Cambria Math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n-US" sz="2000" i="1">
                        <a:latin typeface="Cambria Math"/>
                      </a:rPr>
                      <m:t>≤</m:t>
                    </m:r>
                    <m:r>
                      <a:rPr lang="en-US" sz="2000" i="1">
                        <a:latin typeface="Cambria Math"/>
                      </a:rPr>
                      <m:t>𝑐𝑓</m:t>
                    </m:r>
                    <m:r>
                      <a:rPr lang="en-US" sz="2000" i="1">
                        <a:latin typeface="Cambria Math"/>
                      </a:rPr>
                      <m:t>(</m:t>
                    </m:r>
                    <m:r>
                      <a:rPr lang="en-US" sz="2000" i="1">
                        <a:latin typeface="Cambria Math"/>
                      </a:rPr>
                      <m:t>𝑛</m:t>
                    </m:r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/>
                  <a:t> for some constant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𝑐</m:t>
                    </m:r>
                    <m:r>
                      <a:rPr lang="en-US" sz="2000" i="1">
                        <a:latin typeface="Cambria Math"/>
                      </a:rPr>
                      <m:t>&lt;1</m:t>
                    </m:r>
                  </m:oMath>
                </a14:m>
                <a:r>
                  <a:rPr lang="en-US" sz="2000" dirty="0"/>
                  <a:t> and all sufficiently large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/>
                  <a:t>, then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Θ</m:t>
                    </m:r>
                    <m:r>
                      <a:rPr lang="en-US" sz="2000" i="1">
                        <a:latin typeface="Cambria Math"/>
                      </a:rPr>
                      <m:t>(</m:t>
                    </m:r>
                    <m:r>
                      <a:rPr lang="en-US" sz="20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628625"/>
                <a:ext cx="10972800" cy="2576401"/>
              </a:xfrm>
              <a:blipFill>
                <a:blip r:embed="rId2"/>
                <a:stretch>
                  <a:fillRect l="-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62000" y="1447800"/>
                <a:ext cx="2664897" cy="6194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𝑎𝑇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</a:rPr>
                                <m:t>𝑏</m:t>
                              </m:r>
                            </m:den>
                          </m:f>
                        </m:e>
                      </m:d>
                      <m:r>
                        <a:rPr lang="en-US" sz="2000" i="1">
                          <a:latin typeface="Cambria Math"/>
                        </a:rPr>
                        <m:t>+</m:t>
                      </m:r>
                      <m:r>
                        <a:rPr lang="en-US" sz="2000" i="1">
                          <a:latin typeface="Cambria Math"/>
                        </a:rPr>
                        <m:t>𝑓</m:t>
                      </m:r>
                      <m:r>
                        <a:rPr lang="en-US" sz="2000" i="1">
                          <a:latin typeface="Cambria Math"/>
                        </a:rPr>
                        <m:t>(</m:t>
                      </m:r>
                      <m:r>
                        <a:rPr lang="en-US" sz="2000" i="1">
                          <a:latin typeface="Cambria Math"/>
                        </a:rPr>
                        <m:t>𝑛</m:t>
                      </m:r>
                      <m:r>
                        <a:rPr lang="en-US" sz="20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447800"/>
                <a:ext cx="2664897" cy="619400"/>
              </a:xfrm>
              <a:prstGeom prst="rect">
                <a:avLst/>
              </a:prstGeom>
              <a:blipFill>
                <a:blip r:embed="rId3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72000" y="4419601"/>
                <a:ext cx="3150542" cy="827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=2</m:t>
                      </m:r>
                      <m:r>
                        <a:rPr lang="en-US" sz="2800" i="1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800" i="1">
                          <a:latin typeface="Cambria Math"/>
                        </a:rPr>
                        <m:t>+</m:t>
                      </m:r>
                      <m:r>
                        <a:rPr lang="en-US" sz="2800" i="1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419601"/>
                <a:ext cx="3150542" cy="827471"/>
              </a:xfrm>
              <a:prstGeom prst="rect">
                <a:avLst/>
              </a:prstGeom>
              <a:blipFill>
                <a:blip r:embed="rId4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576442" y="5490071"/>
            <a:ext cx="1141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Case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789157" y="6013292"/>
                <a:ext cx="4716227" cy="5786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</a:rPr>
                        <m:t>Θ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func>
                                <m:func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func>
                            </m:sup>
                          </m:sSup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  <m:r>
                        <a:rPr lang="en-US" sz="2800" i="1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</a:rPr>
                        <m:t>Θ</m:t>
                      </m:r>
                      <m:r>
                        <a:rPr lang="en-US" sz="2800" i="1">
                          <a:latin typeface="Cambria Math"/>
                        </a:rPr>
                        <m:t>(</m:t>
                      </m:r>
                      <m:r>
                        <a:rPr lang="en-US" sz="2800" i="1">
                          <a:latin typeface="Cambria Math"/>
                        </a:rPr>
                        <m:t>𝑛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e>
                      </m:func>
                      <m:r>
                        <a:rPr lang="en-US" sz="28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9157" y="6013292"/>
                <a:ext cx="4716227" cy="578685"/>
              </a:xfrm>
              <a:prstGeom prst="rect">
                <a:avLst/>
              </a:prstGeom>
              <a:blipFill>
                <a:blip r:embed="rId5"/>
                <a:stretch>
                  <a:fillRect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76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method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 Box 41"/>
              <p:cNvSpPr txBox="1">
                <a:spLocks noChangeArrowheads="1"/>
              </p:cNvSpPr>
              <p:nvPr/>
            </p:nvSpPr>
            <p:spPr bwMode="auto">
              <a:xfrm>
                <a:off x="4381500" y="2133600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4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1500" y="2133600"/>
                <a:ext cx="1333500" cy="4572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465611" y="1182558"/>
                <a:ext cx="3250955" cy="7224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=2</m:t>
                      </m:r>
                      <m:r>
                        <a:rPr lang="en-US" sz="2400" i="1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i="1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611" y="1182558"/>
                <a:ext cx="3250955" cy="722442"/>
              </a:xfrm>
              <a:prstGeom prst="rect">
                <a:avLst/>
              </a:prstGeom>
              <a:blipFill>
                <a:blip r:embed="rId3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Box 41"/>
              <p:cNvSpPr txBox="1">
                <a:spLocks noChangeArrowheads="1"/>
              </p:cNvSpPr>
              <p:nvPr/>
            </p:nvSpPr>
            <p:spPr bwMode="auto">
              <a:xfrm>
                <a:off x="2690604" y="3028252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7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0604" y="3028252"/>
                <a:ext cx="1333500" cy="457200"/>
              </a:xfrm>
              <a:prstGeom prst="rect">
                <a:avLst/>
              </a:prstGeom>
              <a:blipFill>
                <a:blip r:embed="rId4"/>
                <a:stretch>
                  <a:fillRect l="-7477" t="-144737" b="-215789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 Box 41"/>
              <p:cNvSpPr txBox="1">
                <a:spLocks noChangeArrowheads="1"/>
              </p:cNvSpPr>
              <p:nvPr/>
            </p:nvSpPr>
            <p:spPr bwMode="auto">
              <a:xfrm>
                <a:off x="5981700" y="3028252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8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81700" y="3028252"/>
                <a:ext cx="1333500" cy="457200"/>
              </a:xfrm>
              <a:prstGeom prst="rect">
                <a:avLst/>
              </a:prstGeom>
              <a:blipFill>
                <a:blip r:embed="rId5"/>
                <a:stretch>
                  <a:fillRect l="-7477" t="-144737" b="-215789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 Box 41"/>
              <p:cNvSpPr txBox="1">
                <a:spLocks noChangeArrowheads="1"/>
              </p:cNvSpPr>
              <p:nvPr/>
            </p:nvSpPr>
            <p:spPr bwMode="auto">
              <a:xfrm>
                <a:off x="1573881" y="3834326"/>
                <a:ext cx="904231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9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73881" y="3834326"/>
                <a:ext cx="904231" cy="457200"/>
              </a:xfrm>
              <a:prstGeom prst="rect">
                <a:avLst/>
              </a:prstGeom>
              <a:blipFill>
                <a:blip r:embed="rId6"/>
                <a:stretch>
                  <a:fillRect l="-34247" t="-147368" r="-4110" b="-213158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 Box 41"/>
              <p:cNvSpPr txBox="1">
                <a:spLocks noChangeArrowheads="1"/>
              </p:cNvSpPr>
              <p:nvPr/>
            </p:nvSpPr>
            <p:spPr bwMode="auto">
              <a:xfrm>
                <a:off x="3139728" y="3834326"/>
                <a:ext cx="975072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0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39728" y="3834326"/>
                <a:ext cx="975072" cy="457200"/>
              </a:xfrm>
              <a:prstGeom prst="rect">
                <a:avLst/>
              </a:prstGeom>
              <a:blipFill>
                <a:blip r:embed="rId7"/>
                <a:stretch>
                  <a:fillRect l="-26582" t="-147368" b="-213158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 Box 41"/>
              <p:cNvSpPr txBox="1">
                <a:spLocks noChangeArrowheads="1"/>
              </p:cNvSpPr>
              <p:nvPr/>
            </p:nvSpPr>
            <p:spPr bwMode="auto">
              <a:xfrm>
                <a:off x="5029200" y="3832376"/>
                <a:ext cx="952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1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29200" y="3832376"/>
                <a:ext cx="952500" cy="457200"/>
              </a:xfrm>
              <a:prstGeom prst="rect">
                <a:avLst/>
              </a:prstGeom>
              <a:blipFill>
                <a:blip r:embed="rId8"/>
                <a:stretch>
                  <a:fillRect l="-31579" t="-147368" r="-1316" b="-213158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 Box 41"/>
              <p:cNvSpPr txBox="1">
                <a:spLocks noChangeArrowheads="1"/>
              </p:cNvSpPr>
              <p:nvPr/>
            </p:nvSpPr>
            <p:spPr bwMode="auto">
              <a:xfrm>
                <a:off x="6743701" y="3834326"/>
                <a:ext cx="992723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2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43701" y="3834326"/>
                <a:ext cx="992723" cy="457200"/>
              </a:xfrm>
              <a:prstGeom prst="rect">
                <a:avLst/>
              </a:prstGeom>
              <a:blipFill>
                <a:blip r:embed="rId9"/>
                <a:stretch>
                  <a:fillRect l="-26250" t="-147368" b="-213158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/>
          <p:cNvSpPr/>
          <p:nvPr/>
        </p:nvSpPr>
        <p:spPr>
          <a:xfrm rot="16200000">
            <a:off x="2018785" y="4281268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p:sp>
        <p:nvSpPr>
          <p:cNvPr id="54" name="Rectangle 53"/>
          <p:cNvSpPr/>
          <p:nvPr/>
        </p:nvSpPr>
        <p:spPr>
          <a:xfrm rot="16200000">
            <a:off x="3694351" y="4308283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p:sp>
        <p:nvSpPr>
          <p:cNvPr id="55" name="Rectangle 54"/>
          <p:cNvSpPr/>
          <p:nvPr/>
        </p:nvSpPr>
        <p:spPr>
          <a:xfrm rot="16200000">
            <a:off x="5637451" y="4308283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p:sp>
        <p:nvSpPr>
          <p:cNvPr id="56" name="Rectangle 55"/>
          <p:cNvSpPr/>
          <p:nvPr/>
        </p:nvSpPr>
        <p:spPr>
          <a:xfrm rot="16200000">
            <a:off x="7123351" y="4335298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 Box 41"/>
              <p:cNvSpPr txBox="1">
                <a:spLocks noChangeArrowheads="1"/>
              </p:cNvSpPr>
              <p:nvPr/>
            </p:nvSpPr>
            <p:spPr bwMode="auto">
              <a:xfrm>
                <a:off x="1524001" y="5226656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7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1" y="5226656"/>
                <a:ext cx="716630" cy="4572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 Box 41"/>
              <p:cNvSpPr txBox="1">
                <a:spLocks noChangeArrowheads="1"/>
              </p:cNvSpPr>
              <p:nvPr/>
            </p:nvSpPr>
            <p:spPr bwMode="auto">
              <a:xfrm>
                <a:off x="2605340" y="5229577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8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05340" y="5229577"/>
                <a:ext cx="716630" cy="4572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 Box 41"/>
              <p:cNvSpPr txBox="1">
                <a:spLocks noChangeArrowheads="1"/>
              </p:cNvSpPr>
              <p:nvPr/>
            </p:nvSpPr>
            <p:spPr bwMode="auto">
              <a:xfrm>
                <a:off x="3620798" y="5229577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9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20798" y="5229577"/>
                <a:ext cx="716630" cy="4572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/>
          <p:cNvSpPr/>
          <p:nvPr/>
        </p:nvSpPr>
        <p:spPr>
          <a:xfrm>
            <a:off x="4280277" y="4917337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 Box 41"/>
              <p:cNvSpPr txBox="1">
                <a:spLocks noChangeArrowheads="1"/>
              </p:cNvSpPr>
              <p:nvPr/>
            </p:nvSpPr>
            <p:spPr bwMode="auto">
              <a:xfrm>
                <a:off x="5029200" y="5226656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1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29200" y="5226656"/>
                <a:ext cx="716630" cy="4572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 Box 41"/>
              <p:cNvSpPr txBox="1">
                <a:spLocks noChangeArrowheads="1"/>
              </p:cNvSpPr>
              <p:nvPr/>
            </p:nvSpPr>
            <p:spPr bwMode="auto">
              <a:xfrm>
                <a:off x="6156699" y="5229577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2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56699" y="5229577"/>
                <a:ext cx="716630" cy="4572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 Box 41"/>
              <p:cNvSpPr txBox="1">
                <a:spLocks noChangeArrowheads="1"/>
              </p:cNvSpPr>
              <p:nvPr/>
            </p:nvSpPr>
            <p:spPr bwMode="auto">
              <a:xfrm>
                <a:off x="7360570" y="5229577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3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60570" y="5229577"/>
                <a:ext cx="716630" cy="4572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Connector 64"/>
          <p:cNvCxnSpPr>
            <a:stCxn id="44" idx="2"/>
            <a:endCxn id="47" idx="0"/>
          </p:cNvCxnSpPr>
          <p:nvPr/>
        </p:nvCxnSpPr>
        <p:spPr>
          <a:xfrm flipH="1">
            <a:off x="3357354" y="2590800"/>
            <a:ext cx="1690896" cy="43745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44" idx="2"/>
            <a:endCxn id="48" idx="0"/>
          </p:cNvCxnSpPr>
          <p:nvPr/>
        </p:nvCxnSpPr>
        <p:spPr>
          <a:xfrm>
            <a:off x="5048250" y="2590800"/>
            <a:ext cx="1600200" cy="43745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47" idx="2"/>
            <a:endCxn id="49" idx="0"/>
          </p:cNvCxnSpPr>
          <p:nvPr/>
        </p:nvCxnSpPr>
        <p:spPr>
          <a:xfrm flipH="1">
            <a:off x="2025996" y="3485452"/>
            <a:ext cx="1331358" cy="34887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7" idx="2"/>
            <a:endCxn id="50" idx="0"/>
          </p:cNvCxnSpPr>
          <p:nvPr/>
        </p:nvCxnSpPr>
        <p:spPr>
          <a:xfrm>
            <a:off x="3357354" y="3485452"/>
            <a:ext cx="269910" cy="34887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48" idx="2"/>
            <a:endCxn id="51" idx="0"/>
          </p:cNvCxnSpPr>
          <p:nvPr/>
        </p:nvCxnSpPr>
        <p:spPr>
          <a:xfrm flipH="1">
            <a:off x="5505450" y="3485452"/>
            <a:ext cx="1143000" cy="34692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48" idx="2"/>
            <a:endCxn id="52" idx="0"/>
          </p:cNvCxnSpPr>
          <p:nvPr/>
        </p:nvCxnSpPr>
        <p:spPr>
          <a:xfrm>
            <a:off x="6648450" y="3485452"/>
            <a:ext cx="591612" cy="34887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7486650" y="4291526"/>
            <a:ext cx="499546" cy="33926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52" idx="2"/>
          </p:cNvCxnSpPr>
          <p:nvPr/>
        </p:nvCxnSpPr>
        <p:spPr>
          <a:xfrm flipH="1">
            <a:off x="7143432" y="4291526"/>
            <a:ext cx="96630" cy="33926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51" idx="2"/>
          </p:cNvCxnSpPr>
          <p:nvPr/>
        </p:nvCxnSpPr>
        <p:spPr>
          <a:xfrm>
            <a:off x="5505451" y="4289576"/>
            <a:ext cx="690045" cy="32045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51" idx="2"/>
          </p:cNvCxnSpPr>
          <p:nvPr/>
        </p:nvCxnSpPr>
        <p:spPr>
          <a:xfrm flipH="1">
            <a:off x="5428932" y="4289576"/>
            <a:ext cx="76518" cy="32045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50" idx="2"/>
          </p:cNvCxnSpPr>
          <p:nvPr/>
        </p:nvCxnSpPr>
        <p:spPr>
          <a:xfrm>
            <a:off x="3627264" y="4291526"/>
            <a:ext cx="706074" cy="31338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50" idx="2"/>
          </p:cNvCxnSpPr>
          <p:nvPr/>
        </p:nvCxnSpPr>
        <p:spPr>
          <a:xfrm flipH="1">
            <a:off x="3566776" y="4291526"/>
            <a:ext cx="60488" cy="31338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49" idx="2"/>
          </p:cNvCxnSpPr>
          <p:nvPr/>
        </p:nvCxnSpPr>
        <p:spPr>
          <a:xfrm>
            <a:off x="2025997" y="4291527"/>
            <a:ext cx="689597" cy="30848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49" idx="2"/>
          </p:cNvCxnSpPr>
          <p:nvPr/>
        </p:nvCxnSpPr>
        <p:spPr>
          <a:xfrm flipH="1">
            <a:off x="1949032" y="4291527"/>
            <a:ext cx="76964" cy="30848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683109" y="1965660"/>
                <a:ext cx="3745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3109" y="1965660"/>
                <a:ext cx="37459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3981450" y="2887520"/>
                <a:ext cx="616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/2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450" y="2887520"/>
                <a:ext cx="616644" cy="369332"/>
              </a:xfrm>
              <a:prstGeom prst="rect">
                <a:avLst/>
              </a:prstGeom>
              <a:blipFill>
                <a:blip r:embed="rId1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7276940" y="2887520"/>
                <a:ext cx="616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/2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6940" y="2887520"/>
                <a:ext cx="616644" cy="369332"/>
              </a:xfrm>
              <a:prstGeom prst="rect">
                <a:avLst/>
              </a:prstGeom>
              <a:blipFill>
                <a:blip r:embed="rId1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2438400" y="3725465"/>
                <a:ext cx="616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/4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3725465"/>
                <a:ext cx="616644" cy="369332"/>
              </a:xfrm>
              <a:prstGeom prst="rect">
                <a:avLst/>
              </a:prstGeom>
              <a:blipFill>
                <a:blip r:embed="rId1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4038600" y="3745468"/>
                <a:ext cx="616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/4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3745468"/>
                <a:ext cx="616644" cy="369332"/>
              </a:xfrm>
              <a:prstGeom prst="rect">
                <a:avLst/>
              </a:prstGeom>
              <a:blipFill>
                <a:blip r:embed="rId1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5936556" y="3733800"/>
                <a:ext cx="616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/4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6556" y="3733800"/>
                <a:ext cx="616644" cy="369332"/>
              </a:xfrm>
              <a:prstGeom prst="rect">
                <a:avLst/>
              </a:prstGeom>
              <a:blipFill>
                <a:blip r:embed="rId1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7696200" y="3733800"/>
                <a:ext cx="616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/4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0" y="3733800"/>
                <a:ext cx="616644" cy="369332"/>
              </a:xfrm>
              <a:prstGeom prst="rect">
                <a:avLst/>
              </a:prstGeom>
              <a:blipFill>
                <a:blip r:embed="rId1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2133601" y="5067464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1" y="5067464"/>
                <a:ext cx="365805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3230924" y="5042953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0924" y="5042953"/>
                <a:ext cx="365805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4289773" y="51170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773" y="5117068"/>
                <a:ext cx="365805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6877017" y="5128892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7017" y="5128892"/>
                <a:ext cx="365805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5701322" y="5067464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1322" y="5067464"/>
                <a:ext cx="365805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8077201" y="5116625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01" y="5116625"/>
                <a:ext cx="365805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8686800" y="1852559"/>
                <a:ext cx="4351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4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800" y="1852559"/>
                <a:ext cx="435184" cy="46166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8697114" y="2975811"/>
                <a:ext cx="4351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4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7114" y="2975811"/>
                <a:ext cx="435184" cy="46166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8686800" y="3822091"/>
                <a:ext cx="4351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4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800" y="3822091"/>
                <a:ext cx="435184" cy="46166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8686800" y="5177136"/>
                <a:ext cx="4351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4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800" y="5177136"/>
                <a:ext cx="435184" cy="461665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4830658" y="302602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24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0658" y="3026020"/>
                <a:ext cx="482824" cy="46166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2679939" y="3856876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24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9939" y="3856876"/>
                <a:ext cx="482824" cy="46166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4598094" y="384079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24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094" y="3840790"/>
                <a:ext cx="482824" cy="46166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6311788" y="384079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24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1788" y="3840790"/>
                <a:ext cx="482824" cy="461665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2174718" y="5255568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24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4718" y="5255568"/>
                <a:ext cx="482824" cy="461665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3230923" y="5255568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24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0923" y="5255568"/>
                <a:ext cx="482824" cy="461665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4622576" y="5208643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24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576" y="5208643"/>
                <a:ext cx="482824" cy="461665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5762054" y="5224424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24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2054" y="5224424"/>
                <a:ext cx="482824" cy="461665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6950335" y="5224424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24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0335" y="5224424"/>
                <a:ext cx="482824" cy="46166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Left Brace 102"/>
          <p:cNvSpPr/>
          <p:nvPr/>
        </p:nvSpPr>
        <p:spPr>
          <a:xfrm flipH="1" flipV="1">
            <a:off x="9155712" y="1981201"/>
            <a:ext cx="250372" cy="3553177"/>
          </a:xfrm>
          <a:prstGeom prst="leftBrace">
            <a:avLst>
              <a:gd name="adj1" fmla="val 83199"/>
              <a:gd name="adj2" fmla="val 49631"/>
            </a:avLst>
          </a:prstGeom>
          <a:ln w="190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 Box 2"/>
              <p:cNvSpPr txBox="1">
                <a:spLocks noChangeArrowheads="1"/>
              </p:cNvSpPr>
              <p:nvPr/>
            </p:nvSpPr>
            <p:spPr bwMode="auto">
              <a:xfrm>
                <a:off x="8763000" y="3524288"/>
                <a:ext cx="2312388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log</m:t>
                          </m:r>
                        </m:e>
                        <m:sub>
                          <m:r>
                            <a:rPr lang="en-US" sz="28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i="1" dirty="0">
                          <a:solidFill>
                            <a:srgbClr val="FF00FF"/>
                          </a:solidFill>
                          <a:latin typeface="Cambria Math"/>
                        </a:rPr>
                        <m:t>⁡</m:t>
                      </m:r>
                      <m:r>
                        <a:rPr lang="en-US" sz="2800" i="1" dirty="0">
                          <a:solidFill>
                            <a:srgbClr val="FF00FF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4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63000" y="3524288"/>
                <a:ext cx="2312388" cy="523220"/>
              </a:xfrm>
              <a:prstGeom prst="rect">
                <a:avLst/>
              </a:prstGeom>
              <a:blipFill>
                <a:blip r:embed="rId30"/>
                <a:stretch>
                  <a:fillRect b="-1904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5" name="Group 104"/>
          <p:cNvGrpSpPr/>
          <p:nvPr/>
        </p:nvGrpSpPr>
        <p:grpSpPr>
          <a:xfrm rot="5400000">
            <a:off x="8762999" y="3352801"/>
            <a:ext cx="4114801" cy="762000"/>
            <a:chOff x="3005502" y="4267200"/>
            <a:chExt cx="4114801" cy="762000"/>
          </a:xfrm>
        </p:grpSpPr>
        <p:sp>
          <p:nvSpPr>
            <p:cNvPr id="106" name="Rounded Rectangle 105"/>
            <p:cNvSpPr/>
            <p:nvPr/>
          </p:nvSpPr>
          <p:spPr>
            <a:xfrm>
              <a:off x="3005502" y="4267200"/>
              <a:ext cx="762000" cy="762000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ounded Rectangle 106"/>
            <p:cNvSpPr/>
            <p:nvPr/>
          </p:nvSpPr>
          <p:spPr>
            <a:xfrm>
              <a:off x="4072302" y="4267200"/>
              <a:ext cx="762000" cy="762000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ounded Rectangle 107"/>
            <p:cNvSpPr/>
            <p:nvPr/>
          </p:nvSpPr>
          <p:spPr>
            <a:xfrm>
              <a:off x="5139102" y="4267200"/>
              <a:ext cx="762000" cy="762000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6358303" y="4267200"/>
              <a:ext cx="762000" cy="762000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0065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 Theorem Example 2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72001" y="4419601"/>
                <a:ext cx="3349315" cy="827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=4</m:t>
                      </m:r>
                      <m:r>
                        <a:rPr lang="en-US" sz="2800" i="1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800" i="1">
                          <a:latin typeface="Cambria Math"/>
                        </a:rPr>
                        <m:t>+5</m:t>
                      </m:r>
                      <m:r>
                        <a:rPr lang="en-US" sz="2800" i="1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1" y="4419601"/>
                <a:ext cx="3349315" cy="827471"/>
              </a:xfrm>
              <a:prstGeom prst="rect">
                <a:avLst/>
              </a:prstGeom>
              <a:blipFill>
                <a:blip r:embed="rId4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576442" y="5490071"/>
            <a:ext cx="1141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Case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789156" y="6013291"/>
                <a:ext cx="3256148" cy="594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</a:rPr>
                        <m:t>Θ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func>
                                <m:func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4</m:t>
                                  </m:r>
                                </m:e>
                              </m:func>
                            </m:sup>
                          </m:sSup>
                        </m:e>
                      </m:d>
                      <m:r>
                        <a:rPr lang="en-US" sz="2800" i="1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</a:rPr>
                        <m:t>Θ</m:t>
                      </m:r>
                      <m:r>
                        <a:rPr lang="en-US" sz="2800" i="1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9156" y="6013291"/>
                <a:ext cx="3256148" cy="594650"/>
              </a:xfrm>
              <a:prstGeom prst="rect">
                <a:avLst/>
              </a:prstGeom>
              <a:blipFill>
                <a:blip r:embed="rId5"/>
                <a:stretch>
                  <a:fillRect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A6088EA-FE8F-364F-B2C4-0CC6F86DBC74}"/>
              </a:ext>
            </a:extLst>
          </p:cNvPr>
          <p:cNvSpPr/>
          <p:nvPr/>
        </p:nvSpPr>
        <p:spPr>
          <a:xfrm>
            <a:off x="609600" y="1295400"/>
            <a:ext cx="109728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BA17E863-5DD8-8C4D-B7F7-FC7074F0DA2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2000" y="2133600"/>
                <a:ext cx="10972800" cy="2576401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>
                    <a:solidFill>
                      <a:srgbClr val="0070C0"/>
                    </a:solidFill>
                  </a:rPr>
                  <a:t>Case 1</a:t>
                </a:r>
                <a:r>
                  <a:rPr lang="en-US" sz="2000" dirty="0"/>
                  <a:t>: if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a:rPr lang="en-US" sz="2000" i="1">
                        <a:latin typeface="Cambria Math"/>
                      </a:rPr>
                      <m:t>𝑂</m:t>
                    </m:r>
                    <m:r>
                      <a:rPr lang="en-US" sz="200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i="1">
                                <a:latin typeface="Cambria Math"/>
                              </a:rPr>
                              <m:t>𝑎</m:t>
                            </m:r>
                          </m:e>
                        </m:func>
                        <m:r>
                          <a:rPr lang="en-US" sz="2000" i="1">
                            <a:latin typeface="Cambria Math"/>
                          </a:rPr>
                          <m:t> −</m:t>
                        </m:r>
                        <m:r>
                          <a:rPr lang="en-US" sz="2000" i="1">
                            <a:latin typeface="Cambria Math"/>
                          </a:rPr>
                          <m:t>𝜀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/>
                  <a:t> for some constant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𝜀</m:t>
                    </m:r>
                    <m:r>
                      <a:rPr lang="en-US" sz="2000" i="1">
                        <a:latin typeface="Cambria Math"/>
                      </a:rPr>
                      <m:t>&gt;0</m:t>
                    </m:r>
                  </m:oMath>
                </a14:m>
                <a:r>
                  <a:rPr lang="en-US" sz="2000" dirty="0"/>
                  <a:t>, then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Θ</m:t>
                    </m:r>
                    <m:r>
                      <a:rPr lang="en-US" sz="200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i="1">
                                <a:latin typeface="Cambria Math"/>
                              </a:rPr>
                              <m:t>𝑎</m:t>
                            </m:r>
                          </m:e>
                        </m:func>
                      </m:sup>
                    </m:sSup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endParaRPr lang="en-US" sz="2000" dirty="0"/>
              </a:p>
              <a:p>
                <a:r>
                  <a:rPr lang="en-US" sz="2000" dirty="0">
                    <a:solidFill>
                      <a:srgbClr val="0070C0"/>
                    </a:solidFill>
                  </a:rPr>
                  <a:t>Case 2: </a:t>
                </a:r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Θ</m:t>
                    </m:r>
                    <m:r>
                      <a:rPr lang="en-US" sz="200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i="1">
                                <a:latin typeface="Cambria Math"/>
                              </a:rPr>
                              <m:t>𝑎</m:t>
                            </m:r>
                          </m:e>
                        </m:func>
                      </m:sup>
                    </m:sSup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/>
                  <a:t>, then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Θ</m:t>
                    </m:r>
                    <m:r>
                      <a:rPr lang="en-US" sz="200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i="1">
                                <a:latin typeface="Cambria Math"/>
                              </a:rPr>
                              <m:t>𝑎</m:t>
                            </m:r>
                          </m:e>
                        </m:func>
                      </m:sup>
                    </m:sSup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endParaRPr lang="en-US" sz="2000" dirty="0"/>
              </a:p>
              <a:p>
                <a:r>
                  <a:rPr lang="en-US" sz="2000" dirty="0">
                    <a:solidFill>
                      <a:srgbClr val="0070C0"/>
                    </a:solidFill>
                  </a:rPr>
                  <a:t>Case 3: </a:t>
                </a:r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Ω</m:t>
                    </m:r>
                    <m:r>
                      <a:rPr lang="en-US" sz="200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𝜀</m:t>
                            </m:r>
                          </m:e>
                        </m:func>
                      </m:sup>
                    </m:sSup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/>
                  <a:t> for some constant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𝜀</m:t>
                    </m:r>
                    <m:r>
                      <a:rPr lang="en-US" sz="2000" i="1">
                        <a:latin typeface="Cambria Math"/>
                      </a:rPr>
                      <m:t>&gt;0</m:t>
                    </m:r>
                  </m:oMath>
                </a14:m>
                <a:r>
                  <a:rPr lang="en-US" sz="2000" dirty="0"/>
                  <a:t>, and if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𝑎𝑓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000" i="1">
                                <a:latin typeface="Cambria Math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n-US" sz="2000" i="1">
                        <a:latin typeface="Cambria Math"/>
                      </a:rPr>
                      <m:t>≤</m:t>
                    </m:r>
                    <m:r>
                      <a:rPr lang="en-US" sz="2000" i="1">
                        <a:latin typeface="Cambria Math"/>
                      </a:rPr>
                      <m:t>𝑐𝑓</m:t>
                    </m:r>
                    <m:r>
                      <a:rPr lang="en-US" sz="2000" i="1">
                        <a:latin typeface="Cambria Math"/>
                      </a:rPr>
                      <m:t>(</m:t>
                    </m:r>
                    <m:r>
                      <a:rPr lang="en-US" sz="2000" i="1">
                        <a:latin typeface="Cambria Math"/>
                      </a:rPr>
                      <m:t>𝑛</m:t>
                    </m:r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/>
                  <a:t> for some constant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𝑐</m:t>
                    </m:r>
                    <m:r>
                      <a:rPr lang="en-US" sz="2000" i="1">
                        <a:latin typeface="Cambria Math"/>
                      </a:rPr>
                      <m:t>&lt;1</m:t>
                    </m:r>
                  </m:oMath>
                </a14:m>
                <a:r>
                  <a:rPr lang="en-US" sz="2000" dirty="0"/>
                  <a:t> and all sufficiently large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/>
                  <a:t>, then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Θ</m:t>
                    </m:r>
                    <m:r>
                      <a:rPr lang="en-US" sz="2000" i="1">
                        <a:latin typeface="Cambria Math"/>
                      </a:rPr>
                      <m:t>(</m:t>
                    </m:r>
                    <m:r>
                      <a:rPr lang="en-US" sz="20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BA17E863-5DD8-8C4D-B7F7-FC7074F0D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133600"/>
                <a:ext cx="10972800" cy="2576401"/>
              </a:xfrm>
              <a:prstGeom prst="rect">
                <a:avLst/>
              </a:prstGeom>
              <a:blipFill>
                <a:blip r:embed="rId6"/>
                <a:stretch>
                  <a:fillRect l="-463" t="-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298386A-4991-8549-89B6-EA8B7DEDA4B4}"/>
                  </a:ext>
                </a:extLst>
              </p:cNvPr>
              <p:cNvSpPr txBox="1"/>
              <p:nvPr/>
            </p:nvSpPr>
            <p:spPr>
              <a:xfrm>
                <a:off x="762000" y="1447800"/>
                <a:ext cx="2664897" cy="6194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𝑎𝑇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</a:rPr>
                                <m:t>𝑏</m:t>
                              </m:r>
                            </m:den>
                          </m:f>
                        </m:e>
                      </m:d>
                      <m:r>
                        <a:rPr lang="en-US" sz="2000" i="1">
                          <a:latin typeface="Cambria Math"/>
                        </a:rPr>
                        <m:t>+</m:t>
                      </m:r>
                      <m:r>
                        <a:rPr lang="en-US" sz="2000" i="1">
                          <a:latin typeface="Cambria Math"/>
                        </a:rPr>
                        <m:t>𝑓</m:t>
                      </m:r>
                      <m:r>
                        <a:rPr lang="en-US" sz="2000" i="1">
                          <a:latin typeface="Cambria Math"/>
                        </a:rPr>
                        <m:t>(</m:t>
                      </m:r>
                      <m:r>
                        <a:rPr lang="en-US" sz="2000" i="1">
                          <a:latin typeface="Cambria Math"/>
                        </a:rPr>
                        <m:t>𝑛</m:t>
                      </m:r>
                      <m:r>
                        <a:rPr lang="en-US" sz="20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298386A-4991-8549-89B6-EA8B7DEDA4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447800"/>
                <a:ext cx="2664897" cy="619400"/>
              </a:xfrm>
              <a:prstGeom prst="rect">
                <a:avLst/>
              </a:prstGeom>
              <a:blipFill>
                <a:blip r:embed="rId7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496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method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3489563" y="970171"/>
                <a:ext cx="3349315" cy="827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=4</m:t>
                      </m:r>
                      <m:r>
                        <a:rPr lang="en-US" sz="2800" i="1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800" i="1">
                          <a:latin typeface="Cambria Math"/>
                        </a:rPr>
                        <m:t>+5</m:t>
                      </m:r>
                      <m:r>
                        <a:rPr lang="en-US" sz="2800" i="1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563" y="970171"/>
                <a:ext cx="3349315" cy="827471"/>
              </a:xfrm>
              <a:prstGeom prst="rect">
                <a:avLst/>
              </a:prstGeom>
              <a:blipFill>
                <a:blip r:embed="rId2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41"/>
              <p:cNvSpPr txBox="1">
                <a:spLocks noChangeArrowheads="1"/>
              </p:cNvSpPr>
              <p:nvPr/>
            </p:nvSpPr>
            <p:spPr bwMode="auto">
              <a:xfrm>
                <a:off x="4381500" y="2484906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1500" y="2484906"/>
                <a:ext cx="1333500" cy="4572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6" name="Group 385"/>
          <p:cNvGrpSpPr/>
          <p:nvPr/>
        </p:nvGrpSpPr>
        <p:grpSpPr>
          <a:xfrm>
            <a:off x="1886630" y="2942107"/>
            <a:ext cx="5785833" cy="267449"/>
            <a:chOff x="362629" y="2942106"/>
            <a:chExt cx="5785833" cy="267449"/>
          </a:xfrm>
        </p:grpSpPr>
        <p:cxnSp>
          <p:nvCxnSpPr>
            <p:cNvPr id="33" name="Straight Connector 32"/>
            <p:cNvCxnSpPr>
              <a:stCxn id="14" idx="2"/>
              <a:endCxn id="16" idx="0"/>
            </p:cNvCxnSpPr>
            <p:nvPr/>
          </p:nvCxnSpPr>
          <p:spPr>
            <a:xfrm flipH="1">
              <a:off x="362629" y="2942106"/>
              <a:ext cx="3161621" cy="267449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14" idx="2"/>
              <a:endCxn id="227" idx="0"/>
            </p:cNvCxnSpPr>
            <p:nvPr/>
          </p:nvCxnSpPr>
          <p:spPr>
            <a:xfrm>
              <a:off x="3524250" y="2942106"/>
              <a:ext cx="2624212" cy="25829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14" idx="2"/>
              <a:endCxn id="225" idx="0"/>
            </p:cNvCxnSpPr>
            <p:nvPr/>
          </p:nvCxnSpPr>
          <p:spPr>
            <a:xfrm flipH="1">
              <a:off x="2221999" y="2942106"/>
              <a:ext cx="1302251" cy="267449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14" idx="2"/>
              <a:endCxn id="223" idx="0"/>
            </p:cNvCxnSpPr>
            <p:nvPr/>
          </p:nvCxnSpPr>
          <p:spPr>
            <a:xfrm>
              <a:off x="3524250" y="2942106"/>
              <a:ext cx="784650" cy="25829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TextBox 160"/>
              <p:cNvSpPr txBox="1"/>
              <p:nvPr/>
            </p:nvSpPr>
            <p:spPr>
              <a:xfrm>
                <a:off x="5593170" y="2394466"/>
                <a:ext cx="5028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5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1" name="TextBox 1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3170" y="2394466"/>
                <a:ext cx="50283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TextBox 161"/>
              <p:cNvSpPr txBox="1"/>
              <p:nvPr/>
            </p:nvSpPr>
            <p:spPr>
              <a:xfrm>
                <a:off x="1981200" y="3324073"/>
                <a:ext cx="502830" cy="616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5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2" name="TextBox 1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3324073"/>
                <a:ext cx="502830" cy="616515"/>
              </a:xfrm>
              <a:prstGeom prst="rect">
                <a:avLst/>
              </a:prstGeom>
              <a:blipFill>
                <a:blip r:embed="rId5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TextBox 193"/>
              <p:cNvSpPr txBox="1"/>
              <p:nvPr/>
            </p:nvSpPr>
            <p:spPr>
              <a:xfrm>
                <a:off x="1691595" y="6175821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94" name="TextBox 1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595" y="6175821"/>
                <a:ext cx="36580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4" name="TextBox 223"/>
              <p:cNvSpPr txBox="1"/>
              <p:nvPr/>
            </p:nvSpPr>
            <p:spPr>
              <a:xfrm>
                <a:off x="5927471" y="3314918"/>
                <a:ext cx="502830" cy="616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5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24" name="TextBox 2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7471" y="3314918"/>
                <a:ext cx="502830" cy="616515"/>
              </a:xfrm>
              <a:prstGeom prst="rect">
                <a:avLst/>
              </a:prstGeom>
              <a:blipFill>
                <a:blip r:embed="rId7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6" name="TextBox 225"/>
              <p:cNvSpPr txBox="1"/>
              <p:nvPr/>
            </p:nvSpPr>
            <p:spPr>
              <a:xfrm>
                <a:off x="3840570" y="3324073"/>
                <a:ext cx="502830" cy="616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5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26" name="TextBox 2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0570" y="3324073"/>
                <a:ext cx="502830" cy="616515"/>
              </a:xfrm>
              <a:prstGeom prst="rect">
                <a:avLst/>
              </a:prstGeom>
              <a:blipFill>
                <a:blip r:embed="rId8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5" name="Group 384"/>
          <p:cNvGrpSpPr/>
          <p:nvPr/>
        </p:nvGrpSpPr>
        <p:grpSpPr>
          <a:xfrm>
            <a:off x="1676401" y="3200400"/>
            <a:ext cx="6206291" cy="849126"/>
            <a:chOff x="152400" y="3200400"/>
            <a:chExt cx="6206291" cy="8491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152400" y="3209555"/>
                  <a:ext cx="420458" cy="839971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6" name="Text 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2400" y="3209555"/>
                  <a:ext cx="420458" cy="839971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4098671" y="3200400"/>
                  <a:ext cx="420458" cy="839971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23" name="Text 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098671" y="3200400"/>
                  <a:ext cx="420458" cy="839971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5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2011770" y="3209555"/>
                  <a:ext cx="420458" cy="839971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25" name="Text 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11770" y="3209555"/>
                  <a:ext cx="420458" cy="839971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7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5938233" y="3200400"/>
                  <a:ext cx="420458" cy="839971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27" name="Text 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38233" y="3200400"/>
                  <a:ext cx="420458" cy="839971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8" name="TextBox 227"/>
              <p:cNvSpPr txBox="1"/>
              <p:nvPr/>
            </p:nvSpPr>
            <p:spPr>
              <a:xfrm>
                <a:off x="7767033" y="3314918"/>
                <a:ext cx="502830" cy="616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5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28" name="TextBox 2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7033" y="3314918"/>
                <a:ext cx="502830" cy="616515"/>
              </a:xfrm>
              <a:prstGeom prst="rect">
                <a:avLst/>
              </a:prstGeom>
              <a:blipFill>
                <a:blip r:embed="rId13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3" name="TextBox 232"/>
              <p:cNvSpPr txBox="1"/>
              <p:nvPr/>
            </p:nvSpPr>
            <p:spPr>
              <a:xfrm>
                <a:off x="1828800" y="4729018"/>
                <a:ext cx="502830" cy="616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5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33" name="TextBox 2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4729018"/>
                <a:ext cx="502830" cy="616515"/>
              </a:xfrm>
              <a:prstGeom prst="rect">
                <a:avLst/>
              </a:prstGeom>
              <a:blipFill>
                <a:blip r:embed="rId14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5" name="TextBox 234"/>
              <p:cNvSpPr txBox="1"/>
              <p:nvPr/>
            </p:nvSpPr>
            <p:spPr>
              <a:xfrm>
                <a:off x="2590800" y="4729018"/>
                <a:ext cx="502830" cy="616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5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35" name="TextBox 2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4729018"/>
                <a:ext cx="502830" cy="616515"/>
              </a:xfrm>
              <a:prstGeom prst="rect">
                <a:avLst/>
              </a:prstGeom>
              <a:blipFill>
                <a:blip r:embed="rId14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7" name="TextBox 236"/>
              <p:cNvSpPr txBox="1"/>
              <p:nvPr/>
            </p:nvSpPr>
            <p:spPr>
              <a:xfrm>
                <a:off x="3429000" y="4729018"/>
                <a:ext cx="502830" cy="616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5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37" name="TextBox 2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4729018"/>
                <a:ext cx="502830" cy="616515"/>
              </a:xfrm>
              <a:prstGeom prst="rect">
                <a:avLst/>
              </a:prstGeom>
              <a:blipFill>
                <a:blip r:embed="rId15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9" name="TextBox 238"/>
              <p:cNvSpPr txBox="1"/>
              <p:nvPr/>
            </p:nvSpPr>
            <p:spPr>
              <a:xfrm>
                <a:off x="4267200" y="4730506"/>
                <a:ext cx="502830" cy="616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5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39" name="TextBox 2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730506"/>
                <a:ext cx="502830" cy="616515"/>
              </a:xfrm>
              <a:prstGeom prst="rect">
                <a:avLst/>
              </a:prstGeom>
              <a:blipFill>
                <a:blip r:embed="rId16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9" name="TextBox 248"/>
              <p:cNvSpPr txBox="1"/>
              <p:nvPr/>
            </p:nvSpPr>
            <p:spPr>
              <a:xfrm>
                <a:off x="5737414" y="4730506"/>
                <a:ext cx="502830" cy="616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5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49" name="TextBox 2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7414" y="4730506"/>
                <a:ext cx="502830" cy="616515"/>
              </a:xfrm>
              <a:prstGeom prst="rect">
                <a:avLst/>
              </a:prstGeom>
              <a:blipFill>
                <a:blip r:embed="rId17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TextBox 250"/>
              <p:cNvSpPr txBox="1"/>
              <p:nvPr/>
            </p:nvSpPr>
            <p:spPr>
              <a:xfrm>
                <a:off x="6499414" y="4730506"/>
                <a:ext cx="502830" cy="616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5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51" name="TextBox 2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9414" y="4730506"/>
                <a:ext cx="502830" cy="616515"/>
              </a:xfrm>
              <a:prstGeom prst="rect">
                <a:avLst/>
              </a:prstGeom>
              <a:blipFill>
                <a:blip r:embed="rId17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3" name="TextBox 252"/>
              <p:cNvSpPr txBox="1"/>
              <p:nvPr/>
            </p:nvSpPr>
            <p:spPr>
              <a:xfrm>
                <a:off x="7337614" y="4730506"/>
                <a:ext cx="502830" cy="616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5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53" name="TextBox 2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7614" y="4730506"/>
                <a:ext cx="502830" cy="616515"/>
              </a:xfrm>
              <a:prstGeom prst="rect">
                <a:avLst/>
              </a:prstGeom>
              <a:blipFill>
                <a:blip r:embed="rId17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8" name="Group 387"/>
          <p:cNvGrpSpPr/>
          <p:nvPr/>
        </p:nvGrpSpPr>
        <p:grpSpPr>
          <a:xfrm>
            <a:off x="1524000" y="4572001"/>
            <a:ext cx="6767472" cy="885447"/>
            <a:chOff x="0" y="4572000"/>
            <a:chExt cx="6767472" cy="885447"/>
          </a:xfrm>
        </p:grpSpPr>
        <p:sp>
          <p:nvSpPr>
            <p:cNvPr id="29" name="Rectangle 28"/>
            <p:cNvSpPr/>
            <p:nvPr/>
          </p:nvSpPr>
          <p:spPr>
            <a:xfrm>
              <a:off x="3167652" y="4572000"/>
              <a:ext cx="574196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/>
                <a:t>…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2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0" y="4614500"/>
                  <a:ext cx="420458" cy="839971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32" name="Text 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0" y="4614500"/>
                  <a:ext cx="420458" cy="839971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4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762000" y="4614500"/>
                  <a:ext cx="420458" cy="839971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34" name="Text 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62000" y="4614500"/>
                  <a:ext cx="420458" cy="839971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6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1600200" y="4614500"/>
                  <a:ext cx="420458" cy="839971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36" name="Text 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00200" y="4614500"/>
                  <a:ext cx="420458" cy="839971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8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2438400" y="4615988"/>
                  <a:ext cx="420458" cy="839971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38" name="Text 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38400" y="4615988"/>
                  <a:ext cx="420458" cy="839971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8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3908614" y="4615988"/>
                  <a:ext cx="420458" cy="839971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48" name="Text 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908614" y="4615988"/>
                  <a:ext cx="420458" cy="839971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0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4670614" y="4615988"/>
                  <a:ext cx="420458" cy="839971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50" name="Text 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70614" y="4615988"/>
                  <a:ext cx="420458" cy="839971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2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5508814" y="4615988"/>
                  <a:ext cx="420458" cy="839971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52" name="Text 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508814" y="4615988"/>
                  <a:ext cx="420458" cy="839971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4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6347014" y="4617476"/>
                  <a:ext cx="420458" cy="839971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54" name="Text 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347014" y="4617476"/>
                  <a:ext cx="420458" cy="839971"/>
                </a:xfrm>
                <a:prstGeom prst="rect">
                  <a:avLst/>
                </a:prstGeom>
                <a:blipFill rotWithShape="1">
                  <a:blip r:embed="rId24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5" name="TextBox 254"/>
              <p:cNvSpPr txBox="1"/>
              <p:nvPr/>
            </p:nvSpPr>
            <p:spPr>
              <a:xfrm>
                <a:off x="8175814" y="4731994"/>
                <a:ext cx="502830" cy="616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5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55" name="TextBox 2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5814" y="4731994"/>
                <a:ext cx="502830" cy="616515"/>
              </a:xfrm>
              <a:prstGeom prst="rect">
                <a:avLst/>
              </a:prstGeom>
              <a:blipFill>
                <a:blip r:embed="rId17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7" name="Group 386"/>
          <p:cNvGrpSpPr/>
          <p:nvPr/>
        </p:nvGrpSpPr>
        <p:grpSpPr>
          <a:xfrm>
            <a:off x="1734230" y="4040372"/>
            <a:ext cx="6665473" cy="577105"/>
            <a:chOff x="210229" y="4040371"/>
            <a:chExt cx="6665473" cy="577105"/>
          </a:xfrm>
        </p:grpSpPr>
        <p:cxnSp>
          <p:nvCxnSpPr>
            <p:cNvPr id="35" name="Straight Connector 34"/>
            <p:cNvCxnSpPr>
              <a:stCxn id="16" idx="2"/>
              <a:endCxn id="232" idx="0"/>
            </p:cNvCxnSpPr>
            <p:nvPr/>
          </p:nvCxnSpPr>
          <p:spPr>
            <a:xfrm flipH="1">
              <a:off x="210229" y="4049526"/>
              <a:ext cx="152400" cy="56497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16" idx="2"/>
              <a:endCxn id="234" idx="0"/>
            </p:cNvCxnSpPr>
            <p:nvPr/>
          </p:nvCxnSpPr>
          <p:spPr>
            <a:xfrm>
              <a:off x="362629" y="4049526"/>
              <a:ext cx="609600" cy="56497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16" idx="2"/>
              <a:endCxn id="236" idx="0"/>
            </p:cNvCxnSpPr>
            <p:nvPr/>
          </p:nvCxnSpPr>
          <p:spPr>
            <a:xfrm>
              <a:off x="362629" y="4049526"/>
              <a:ext cx="1447800" cy="56497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16" idx="2"/>
              <a:endCxn id="238" idx="0"/>
            </p:cNvCxnSpPr>
            <p:nvPr/>
          </p:nvCxnSpPr>
          <p:spPr>
            <a:xfrm>
              <a:off x="362629" y="4049526"/>
              <a:ext cx="2286000" cy="566462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>
              <a:stCxn id="223" idx="2"/>
              <a:endCxn id="248" idx="0"/>
            </p:cNvCxnSpPr>
            <p:nvPr/>
          </p:nvCxnSpPr>
          <p:spPr>
            <a:xfrm flipH="1">
              <a:off x="4118843" y="4040371"/>
              <a:ext cx="190057" cy="57561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>
              <a:stCxn id="223" idx="2"/>
              <a:endCxn id="250" idx="0"/>
            </p:cNvCxnSpPr>
            <p:nvPr/>
          </p:nvCxnSpPr>
          <p:spPr>
            <a:xfrm>
              <a:off x="4308900" y="4040371"/>
              <a:ext cx="571943" cy="57561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>
              <a:stCxn id="223" idx="2"/>
              <a:endCxn id="252" idx="0"/>
            </p:cNvCxnSpPr>
            <p:nvPr/>
          </p:nvCxnSpPr>
          <p:spPr>
            <a:xfrm>
              <a:off x="4308900" y="4040371"/>
              <a:ext cx="1410143" cy="57561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>
              <a:stCxn id="223" idx="2"/>
              <a:endCxn id="254" idx="0"/>
            </p:cNvCxnSpPr>
            <p:nvPr/>
          </p:nvCxnSpPr>
          <p:spPr>
            <a:xfrm>
              <a:off x="4308900" y="4040371"/>
              <a:ext cx="2248343" cy="577105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>
              <a:stCxn id="225" idx="2"/>
            </p:cNvCxnSpPr>
            <p:nvPr/>
          </p:nvCxnSpPr>
          <p:spPr>
            <a:xfrm>
              <a:off x="2221999" y="4049526"/>
              <a:ext cx="252278" cy="31487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>
              <a:stCxn id="225" idx="2"/>
            </p:cNvCxnSpPr>
            <p:nvPr/>
          </p:nvCxnSpPr>
          <p:spPr>
            <a:xfrm flipH="1">
              <a:off x="1864737" y="4049526"/>
              <a:ext cx="357262" cy="309973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>
              <a:stCxn id="225" idx="2"/>
            </p:cNvCxnSpPr>
            <p:nvPr/>
          </p:nvCxnSpPr>
          <p:spPr>
            <a:xfrm>
              <a:off x="2221999" y="4049526"/>
              <a:ext cx="727240" cy="309973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>
              <a:stCxn id="225" idx="2"/>
            </p:cNvCxnSpPr>
            <p:nvPr/>
          </p:nvCxnSpPr>
          <p:spPr>
            <a:xfrm flipH="1">
              <a:off x="2182679" y="4049526"/>
              <a:ext cx="39320" cy="309973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>
              <a:stCxn id="227" idx="2"/>
            </p:cNvCxnSpPr>
            <p:nvPr/>
          </p:nvCxnSpPr>
          <p:spPr>
            <a:xfrm>
              <a:off x="6148462" y="4040371"/>
              <a:ext cx="252278" cy="344502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>
              <a:stCxn id="227" idx="2"/>
            </p:cNvCxnSpPr>
            <p:nvPr/>
          </p:nvCxnSpPr>
          <p:spPr>
            <a:xfrm flipH="1">
              <a:off x="5791200" y="4040371"/>
              <a:ext cx="357262" cy="339605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>
              <a:stCxn id="227" idx="2"/>
            </p:cNvCxnSpPr>
            <p:nvPr/>
          </p:nvCxnSpPr>
          <p:spPr>
            <a:xfrm>
              <a:off x="6148462" y="4040371"/>
              <a:ext cx="727240" cy="339605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>
              <a:stCxn id="227" idx="2"/>
            </p:cNvCxnSpPr>
            <p:nvPr/>
          </p:nvCxnSpPr>
          <p:spPr>
            <a:xfrm flipH="1">
              <a:off x="6109142" y="4040371"/>
              <a:ext cx="39320" cy="339605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0" name="TextBox 339"/>
              <p:cNvSpPr txBox="1"/>
              <p:nvPr/>
            </p:nvSpPr>
            <p:spPr>
              <a:xfrm>
                <a:off x="2157750" y="6175821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40" name="TextBox 3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7750" y="6175821"/>
                <a:ext cx="365805" cy="3693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2" name="TextBox 341"/>
              <p:cNvSpPr txBox="1"/>
              <p:nvPr/>
            </p:nvSpPr>
            <p:spPr>
              <a:xfrm>
                <a:off x="2634371" y="6167774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42" name="TextBox 3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371" y="6167774"/>
                <a:ext cx="365805" cy="36933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4" name="TextBox 343"/>
              <p:cNvSpPr txBox="1"/>
              <p:nvPr/>
            </p:nvSpPr>
            <p:spPr>
              <a:xfrm>
                <a:off x="3100526" y="6167774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44" name="TextBox 3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526" y="6167774"/>
                <a:ext cx="365805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2" name="TextBox 351"/>
              <p:cNvSpPr txBox="1"/>
              <p:nvPr/>
            </p:nvSpPr>
            <p:spPr>
              <a:xfrm>
                <a:off x="3519590" y="6159727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52" name="TextBox 3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9590" y="6159727"/>
                <a:ext cx="365805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4" name="TextBox 353"/>
              <p:cNvSpPr txBox="1"/>
              <p:nvPr/>
            </p:nvSpPr>
            <p:spPr>
              <a:xfrm>
                <a:off x="3985745" y="6159727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54" name="TextBox 3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5745" y="6159727"/>
                <a:ext cx="365805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6" name="TextBox 355"/>
              <p:cNvSpPr txBox="1"/>
              <p:nvPr/>
            </p:nvSpPr>
            <p:spPr>
              <a:xfrm>
                <a:off x="4462366" y="6151680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56" name="TextBox 3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2366" y="6151680"/>
                <a:ext cx="36580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2" name="TextBox 361"/>
              <p:cNvSpPr txBox="1"/>
              <p:nvPr/>
            </p:nvSpPr>
            <p:spPr>
              <a:xfrm>
                <a:off x="5638801" y="613550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62" name="TextBox 3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1" y="6135508"/>
                <a:ext cx="365805" cy="369332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4" name="TextBox 363"/>
              <p:cNvSpPr txBox="1"/>
              <p:nvPr/>
            </p:nvSpPr>
            <p:spPr>
              <a:xfrm>
                <a:off x="6115422" y="6127461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64" name="TextBox 3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422" y="6127461"/>
                <a:ext cx="365805" cy="369332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6" name="TextBox 365"/>
              <p:cNvSpPr txBox="1"/>
              <p:nvPr/>
            </p:nvSpPr>
            <p:spPr>
              <a:xfrm>
                <a:off x="6581577" y="6127461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66" name="TextBox 3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1577" y="6127461"/>
                <a:ext cx="365805" cy="369332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8" name="TextBox 367"/>
              <p:cNvSpPr txBox="1"/>
              <p:nvPr/>
            </p:nvSpPr>
            <p:spPr>
              <a:xfrm>
                <a:off x="7000641" y="6119414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68" name="TextBox 3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641" y="6119414"/>
                <a:ext cx="365805" cy="369332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0" name="TextBox 369"/>
              <p:cNvSpPr txBox="1"/>
              <p:nvPr/>
            </p:nvSpPr>
            <p:spPr>
              <a:xfrm>
                <a:off x="7466796" y="6119414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70" name="TextBox 3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6796" y="6119414"/>
                <a:ext cx="365805" cy="369332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2" name="TextBox 371"/>
              <p:cNvSpPr txBox="1"/>
              <p:nvPr/>
            </p:nvSpPr>
            <p:spPr>
              <a:xfrm>
                <a:off x="7943417" y="6111367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72" name="TextBox 3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3417" y="6111367"/>
                <a:ext cx="365805" cy="369332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4" name="TextBox 373"/>
              <p:cNvSpPr txBox="1"/>
              <p:nvPr/>
            </p:nvSpPr>
            <p:spPr>
              <a:xfrm>
                <a:off x="8409572" y="6111367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74" name="TextBox 3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9572" y="6111367"/>
                <a:ext cx="365805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9" name="Group 388"/>
          <p:cNvGrpSpPr/>
          <p:nvPr/>
        </p:nvGrpSpPr>
        <p:grpSpPr>
          <a:xfrm>
            <a:off x="1484264" y="5454472"/>
            <a:ext cx="7265499" cy="820909"/>
            <a:chOff x="-39737" y="5454471"/>
            <a:chExt cx="7265499" cy="820909"/>
          </a:xfrm>
        </p:grpSpPr>
        <p:sp>
          <p:nvSpPr>
            <p:cNvPr id="25" name="Rectangle 24"/>
            <p:cNvSpPr/>
            <p:nvPr/>
          </p:nvSpPr>
          <p:spPr>
            <a:xfrm rot="16200000">
              <a:off x="44741" y="5637709"/>
              <a:ext cx="53893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/>
                <a:t>…</a:t>
              </a:r>
            </a:p>
          </p:txBody>
        </p:sp>
        <p:cxnSp>
          <p:nvCxnSpPr>
            <p:cNvPr id="44" name="Straight Connector 43"/>
            <p:cNvCxnSpPr>
              <a:stCxn id="232" idx="2"/>
            </p:cNvCxnSpPr>
            <p:nvPr/>
          </p:nvCxnSpPr>
          <p:spPr>
            <a:xfrm>
              <a:off x="210229" y="5454471"/>
              <a:ext cx="287546" cy="31635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232" idx="2"/>
            </p:cNvCxnSpPr>
            <p:nvPr/>
          </p:nvCxnSpPr>
          <p:spPr>
            <a:xfrm flipH="1">
              <a:off x="0" y="5454471"/>
              <a:ext cx="210229" cy="31635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232" idx="2"/>
            </p:cNvCxnSpPr>
            <p:nvPr/>
          </p:nvCxnSpPr>
          <p:spPr>
            <a:xfrm>
              <a:off x="210229" y="5454471"/>
              <a:ext cx="762508" cy="31146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232" idx="2"/>
            </p:cNvCxnSpPr>
            <p:nvPr/>
          </p:nvCxnSpPr>
          <p:spPr>
            <a:xfrm flipH="1">
              <a:off x="206177" y="5454471"/>
              <a:ext cx="4052" cy="31146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>
              <a:stCxn id="234" idx="2"/>
            </p:cNvCxnSpPr>
            <p:nvPr/>
          </p:nvCxnSpPr>
          <p:spPr>
            <a:xfrm>
              <a:off x="972229" y="5454471"/>
              <a:ext cx="275347" cy="318806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/>
            <p:cNvCxnSpPr>
              <a:stCxn id="234" idx="2"/>
            </p:cNvCxnSpPr>
            <p:nvPr/>
          </p:nvCxnSpPr>
          <p:spPr>
            <a:xfrm flipH="1">
              <a:off x="749802" y="5454471"/>
              <a:ext cx="222427" cy="318806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/>
            <p:cNvCxnSpPr>
              <a:stCxn id="234" idx="2"/>
            </p:cNvCxnSpPr>
            <p:nvPr/>
          </p:nvCxnSpPr>
          <p:spPr>
            <a:xfrm>
              <a:off x="972229" y="5454471"/>
              <a:ext cx="750309" cy="313909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/>
            <p:cNvCxnSpPr>
              <a:stCxn id="234" idx="2"/>
            </p:cNvCxnSpPr>
            <p:nvPr/>
          </p:nvCxnSpPr>
          <p:spPr>
            <a:xfrm flipH="1">
              <a:off x="955978" y="5454471"/>
              <a:ext cx="16251" cy="313909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/>
            <p:cNvCxnSpPr>
              <a:stCxn id="236" idx="2"/>
            </p:cNvCxnSpPr>
            <p:nvPr/>
          </p:nvCxnSpPr>
          <p:spPr>
            <a:xfrm>
              <a:off x="1810429" y="5454471"/>
              <a:ext cx="223936" cy="32125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/>
            <p:cNvCxnSpPr>
              <a:stCxn id="236" idx="2"/>
            </p:cNvCxnSpPr>
            <p:nvPr/>
          </p:nvCxnSpPr>
          <p:spPr>
            <a:xfrm flipH="1">
              <a:off x="1536592" y="5454471"/>
              <a:ext cx="273837" cy="32125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/>
            <p:cNvCxnSpPr>
              <a:stCxn id="236" idx="2"/>
            </p:cNvCxnSpPr>
            <p:nvPr/>
          </p:nvCxnSpPr>
          <p:spPr>
            <a:xfrm>
              <a:off x="1810429" y="5454471"/>
              <a:ext cx="698898" cy="31635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>
              <a:stCxn id="236" idx="2"/>
            </p:cNvCxnSpPr>
            <p:nvPr/>
          </p:nvCxnSpPr>
          <p:spPr>
            <a:xfrm flipH="1">
              <a:off x="1742768" y="5454471"/>
              <a:ext cx="67661" cy="31635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>
              <a:stCxn id="238" idx="2"/>
            </p:cNvCxnSpPr>
            <p:nvPr/>
          </p:nvCxnSpPr>
          <p:spPr>
            <a:xfrm>
              <a:off x="2648629" y="5455959"/>
              <a:ext cx="198005" cy="31398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/>
            <p:cNvCxnSpPr>
              <a:stCxn id="238" idx="2"/>
            </p:cNvCxnSpPr>
            <p:nvPr/>
          </p:nvCxnSpPr>
          <p:spPr>
            <a:xfrm flipH="1">
              <a:off x="2348862" y="5455959"/>
              <a:ext cx="299767" cy="31398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/>
            <p:cNvCxnSpPr>
              <a:stCxn id="238" idx="2"/>
            </p:cNvCxnSpPr>
            <p:nvPr/>
          </p:nvCxnSpPr>
          <p:spPr>
            <a:xfrm>
              <a:off x="2648629" y="5455959"/>
              <a:ext cx="672967" cy="30909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/>
            <p:cNvCxnSpPr>
              <a:stCxn id="238" idx="2"/>
            </p:cNvCxnSpPr>
            <p:nvPr/>
          </p:nvCxnSpPr>
          <p:spPr>
            <a:xfrm flipH="1">
              <a:off x="2555038" y="5455959"/>
              <a:ext cx="93591" cy="30909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>
              <a:stCxn id="248" idx="2"/>
            </p:cNvCxnSpPr>
            <p:nvPr/>
          </p:nvCxnSpPr>
          <p:spPr>
            <a:xfrm>
              <a:off x="4118843" y="5455959"/>
              <a:ext cx="177833" cy="30192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/>
            <p:cNvCxnSpPr>
              <a:stCxn id="248" idx="2"/>
            </p:cNvCxnSpPr>
            <p:nvPr/>
          </p:nvCxnSpPr>
          <p:spPr>
            <a:xfrm flipH="1">
              <a:off x="3798905" y="5455959"/>
              <a:ext cx="319938" cy="30192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/>
            <p:cNvCxnSpPr>
              <a:stCxn id="248" idx="2"/>
            </p:cNvCxnSpPr>
            <p:nvPr/>
          </p:nvCxnSpPr>
          <p:spPr>
            <a:xfrm>
              <a:off x="4118843" y="5455959"/>
              <a:ext cx="652795" cy="29703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/>
            <p:cNvCxnSpPr>
              <a:stCxn id="248" idx="2"/>
            </p:cNvCxnSpPr>
            <p:nvPr/>
          </p:nvCxnSpPr>
          <p:spPr>
            <a:xfrm flipH="1">
              <a:off x="4005081" y="5455959"/>
              <a:ext cx="113762" cy="29703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/>
            <p:cNvCxnSpPr>
              <a:stCxn id="250" idx="2"/>
            </p:cNvCxnSpPr>
            <p:nvPr/>
          </p:nvCxnSpPr>
          <p:spPr>
            <a:xfrm>
              <a:off x="4880843" y="5455959"/>
              <a:ext cx="153009" cy="300439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/>
            <p:cNvCxnSpPr>
              <a:stCxn id="250" idx="2"/>
            </p:cNvCxnSpPr>
            <p:nvPr/>
          </p:nvCxnSpPr>
          <p:spPr>
            <a:xfrm flipH="1">
              <a:off x="4536081" y="5455959"/>
              <a:ext cx="344762" cy="300439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/>
            <p:cNvCxnSpPr>
              <a:stCxn id="250" idx="2"/>
            </p:cNvCxnSpPr>
            <p:nvPr/>
          </p:nvCxnSpPr>
          <p:spPr>
            <a:xfrm>
              <a:off x="4880843" y="5455959"/>
              <a:ext cx="627971" cy="295542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/>
            <p:cNvCxnSpPr>
              <a:stCxn id="250" idx="2"/>
            </p:cNvCxnSpPr>
            <p:nvPr/>
          </p:nvCxnSpPr>
          <p:spPr>
            <a:xfrm flipH="1">
              <a:off x="4742257" y="5455959"/>
              <a:ext cx="138586" cy="295542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/>
            <p:cNvCxnSpPr>
              <a:stCxn id="252" idx="2"/>
            </p:cNvCxnSpPr>
            <p:nvPr/>
          </p:nvCxnSpPr>
          <p:spPr>
            <a:xfrm>
              <a:off x="5719043" y="5455959"/>
              <a:ext cx="153009" cy="28853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/>
            <p:cNvCxnSpPr>
              <a:stCxn id="252" idx="2"/>
            </p:cNvCxnSpPr>
            <p:nvPr/>
          </p:nvCxnSpPr>
          <p:spPr>
            <a:xfrm flipH="1">
              <a:off x="5374281" y="5455959"/>
              <a:ext cx="344762" cy="28853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/>
            <p:cNvCxnSpPr>
              <a:stCxn id="252" idx="2"/>
            </p:cNvCxnSpPr>
            <p:nvPr/>
          </p:nvCxnSpPr>
          <p:spPr>
            <a:xfrm>
              <a:off x="5719043" y="5455959"/>
              <a:ext cx="627971" cy="28364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/>
            <p:cNvCxnSpPr>
              <a:stCxn id="252" idx="2"/>
            </p:cNvCxnSpPr>
            <p:nvPr/>
          </p:nvCxnSpPr>
          <p:spPr>
            <a:xfrm flipH="1">
              <a:off x="5580457" y="5455959"/>
              <a:ext cx="138586" cy="28364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/>
            <p:cNvCxnSpPr>
              <a:stCxn id="254" idx="2"/>
            </p:cNvCxnSpPr>
            <p:nvPr/>
          </p:nvCxnSpPr>
          <p:spPr>
            <a:xfrm>
              <a:off x="6557243" y="5457447"/>
              <a:ext cx="159258" cy="28949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/>
            <p:cNvCxnSpPr>
              <a:stCxn id="254" idx="2"/>
            </p:cNvCxnSpPr>
            <p:nvPr/>
          </p:nvCxnSpPr>
          <p:spPr>
            <a:xfrm flipH="1">
              <a:off x="6218730" y="5457447"/>
              <a:ext cx="338513" cy="28949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/>
            <p:cNvCxnSpPr>
              <a:stCxn id="254" idx="2"/>
            </p:cNvCxnSpPr>
            <p:nvPr/>
          </p:nvCxnSpPr>
          <p:spPr>
            <a:xfrm>
              <a:off x="6557243" y="5457447"/>
              <a:ext cx="634220" cy="28460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/>
            <p:cNvCxnSpPr>
              <a:stCxn id="254" idx="2"/>
            </p:cNvCxnSpPr>
            <p:nvPr/>
          </p:nvCxnSpPr>
          <p:spPr>
            <a:xfrm flipH="1">
              <a:off x="6424906" y="5457447"/>
              <a:ext cx="132337" cy="28460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5" name="Rectangle 374"/>
            <p:cNvSpPr/>
            <p:nvPr/>
          </p:nvSpPr>
          <p:spPr>
            <a:xfrm rot="16200000">
              <a:off x="1044508" y="5630522"/>
              <a:ext cx="53893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/>
                <a:t>…</a:t>
              </a:r>
            </a:p>
          </p:txBody>
        </p:sp>
        <p:sp>
          <p:nvSpPr>
            <p:cNvPr id="376" name="Rectangle 375"/>
            <p:cNvSpPr/>
            <p:nvPr/>
          </p:nvSpPr>
          <p:spPr>
            <a:xfrm rot="16200000">
              <a:off x="1852592" y="5651972"/>
              <a:ext cx="53893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/>
                <a:t>…</a:t>
              </a:r>
            </a:p>
          </p:txBody>
        </p:sp>
        <p:sp>
          <p:nvSpPr>
            <p:cNvPr id="377" name="Rectangle 376"/>
            <p:cNvSpPr/>
            <p:nvPr/>
          </p:nvSpPr>
          <p:spPr>
            <a:xfrm rot="16200000">
              <a:off x="2852359" y="5644785"/>
              <a:ext cx="53893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/>
                <a:t>…</a:t>
              </a:r>
            </a:p>
          </p:txBody>
        </p:sp>
        <p:sp>
          <p:nvSpPr>
            <p:cNvPr id="378" name="Rectangle 377"/>
            <p:cNvSpPr/>
            <p:nvPr/>
          </p:nvSpPr>
          <p:spPr>
            <a:xfrm rot="16200000">
              <a:off x="3826968" y="5569316"/>
              <a:ext cx="53893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/>
                <a:t>…</a:t>
              </a:r>
            </a:p>
          </p:txBody>
        </p:sp>
        <p:sp>
          <p:nvSpPr>
            <p:cNvPr id="379" name="Rectangle 378"/>
            <p:cNvSpPr/>
            <p:nvPr/>
          </p:nvSpPr>
          <p:spPr>
            <a:xfrm rot="16200000">
              <a:off x="4826735" y="5562129"/>
              <a:ext cx="53893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/>
                <a:t>…</a:t>
              </a:r>
            </a:p>
          </p:txBody>
        </p:sp>
        <p:sp>
          <p:nvSpPr>
            <p:cNvPr id="382" name="Rectangle 381"/>
            <p:cNvSpPr/>
            <p:nvPr/>
          </p:nvSpPr>
          <p:spPr>
            <a:xfrm rot="16200000">
              <a:off x="5602587" y="5561510"/>
              <a:ext cx="53893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/>
                <a:t>…</a:t>
              </a:r>
            </a:p>
          </p:txBody>
        </p:sp>
        <p:sp>
          <p:nvSpPr>
            <p:cNvPr id="383" name="Rectangle 382"/>
            <p:cNvSpPr/>
            <p:nvPr/>
          </p:nvSpPr>
          <p:spPr>
            <a:xfrm rot="16200000">
              <a:off x="6602354" y="5554323"/>
              <a:ext cx="53893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/>
                <a:t>…</a:t>
              </a:r>
            </a:p>
          </p:txBody>
        </p:sp>
      </p:grpSp>
      <p:grpSp>
        <p:nvGrpSpPr>
          <p:cNvPr id="390" name="Group 389"/>
          <p:cNvGrpSpPr/>
          <p:nvPr/>
        </p:nvGrpSpPr>
        <p:grpSpPr>
          <a:xfrm>
            <a:off x="1560743" y="6005916"/>
            <a:ext cx="6964487" cy="775885"/>
            <a:chOff x="36742" y="6005915"/>
            <a:chExt cx="6964487" cy="7758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36742" y="6324600"/>
                  <a:ext cx="268058" cy="457200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6" name="Text 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6742" y="6324600"/>
                  <a:ext cx="268058" cy="457200"/>
                </a:xfrm>
                <a:prstGeom prst="rect">
                  <a:avLst/>
                </a:prstGeom>
                <a:blipFill rotWithShape="1">
                  <a:blip r:embed="rId39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9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502897" y="6324600"/>
                  <a:ext cx="268058" cy="457200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39" name="Text 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02897" y="6324600"/>
                  <a:ext cx="268058" cy="457200"/>
                </a:xfrm>
                <a:prstGeom prst="rect">
                  <a:avLst/>
                </a:prstGeom>
                <a:blipFill rotWithShape="1">
                  <a:blip r:embed="rId40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1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979518" y="6316553"/>
                  <a:ext cx="268058" cy="457200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41" name="Text 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79518" y="6316553"/>
                  <a:ext cx="268058" cy="457200"/>
                </a:xfrm>
                <a:prstGeom prst="rect">
                  <a:avLst/>
                </a:prstGeom>
                <a:blipFill rotWithShape="1">
                  <a:blip r:embed="rId41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3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1445673" y="6316553"/>
                  <a:ext cx="268058" cy="457200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43" name="Text 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45673" y="6316553"/>
                  <a:ext cx="268058" cy="457200"/>
                </a:xfrm>
                <a:prstGeom prst="rect">
                  <a:avLst/>
                </a:prstGeom>
                <a:blipFill rotWithShape="1">
                  <a:blip r:embed="rId42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1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1864737" y="6308506"/>
                  <a:ext cx="268058" cy="457200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51" name="Text 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64737" y="6308506"/>
                  <a:ext cx="268058" cy="457200"/>
                </a:xfrm>
                <a:prstGeom prst="rect">
                  <a:avLst/>
                </a:prstGeom>
                <a:blipFill rotWithShape="1">
                  <a:blip r:embed="rId43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3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2330892" y="6308506"/>
                  <a:ext cx="268058" cy="457200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53" name="Text 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30892" y="6308506"/>
                  <a:ext cx="268058" cy="457200"/>
                </a:xfrm>
                <a:prstGeom prst="rect">
                  <a:avLst/>
                </a:prstGeom>
                <a:blipFill rotWithShape="1">
                  <a:blip r:embed="rId44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5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2807513" y="6300459"/>
                  <a:ext cx="268058" cy="457200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55" name="Text 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07513" y="6300459"/>
                  <a:ext cx="268058" cy="457200"/>
                </a:xfrm>
                <a:prstGeom prst="rect">
                  <a:avLst/>
                </a:prstGeom>
                <a:blipFill rotWithShape="1">
                  <a:blip r:embed="rId45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1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3962400" y="6284287"/>
                  <a:ext cx="268058" cy="457200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61" name="Text 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962400" y="6284287"/>
                  <a:ext cx="268058" cy="457200"/>
                </a:xfrm>
                <a:prstGeom prst="rect">
                  <a:avLst/>
                </a:prstGeom>
                <a:blipFill rotWithShape="1">
                  <a:blip r:embed="rId46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3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4439021" y="6276240"/>
                  <a:ext cx="268058" cy="457200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63" name="Text 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39021" y="6276240"/>
                  <a:ext cx="268058" cy="457200"/>
                </a:xfrm>
                <a:prstGeom prst="rect">
                  <a:avLst/>
                </a:prstGeom>
                <a:blipFill rotWithShape="1">
                  <a:blip r:embed="rId47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5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4905176" y="6276240"/>
                  <a:ext cx="268058" cy="457200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65" name="Text 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05176" y="6276240"/>
                  <a:ext cx="268058" cy="457200"/>
                </a:xfrm>
                <a:prstGeom prst="rect">
                  <a:avLst/>
                </a:prstGeom>
                <a:blipFill rotWithShape="1">
                  <a:blip r:embed="rId48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7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5324240" y="6268193"/>
                  <a:ext cx="268058" cy="457200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67" name="Text 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324240" y="6268193"/>
                  <a:ext cx="268058" cy="457200"/>
                </a:xfrm>
                <a:prstGeom prst="rect">
                  <a:avLst/>
                </a:prstGeom>
                <a:blipFill rotWithShape="1">
                  <a:blip r:embed="rId49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9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5790395" y="6268193"/>
                  <a:ext cx="268058" cy="457200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69" name="Text 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90395" y="6268193"/>
                  <a:ext cx="268058" cy="457200"/>
                </a:xfrm>
                <a:prstGeom prst="rect">
                  <a:avLst/>
                </a:prstGeom>
                <a:blipFill rotWithShape="1">
                  <a:blip r:embed="rId50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1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6267016" y="6260146"/>
                  <a:ext cx="268058" cy="457200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71" name="Text 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267016" y="6260146"/>
                  <a:ext cx="268058" cy="457200"/>
                </a:xfrm>
                <a:prstGeom prst="rect">
                  <a:avLst/>
                </a:prstGeom>
                <a:blipFill rotWithShape="1">
                  <a:blip r:embed="rId51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3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6733171" y="6260146"/>
                  <a:ext cx="268058" cy="457200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73" name="Text 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733171" y="6260146"/>
                  <a:ext cx="268058" cy="457200"/>
                </a:xfrm>
                <a:prstGeom prst="rect">
                  <a:avLst/>
                </a:prstGeom>
                <a:blipFill rotWithShape="1">
                  <a:blip r:embed="rId52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4" name="Rectangle 383"/>
            <p:cNvSpPr/>
            <p:nvPr/>
          </p:nvSpPr>
          <p:spPr>
            <a:xfrm>
              <a:off x="3276600" y="6005915"/>
              <a:ext cx="574196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/>
                <a:t>…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1" name="TextBox 390"/>
              <p:cNvSpPr txBox="1"/>
              <p:nvPr/>
            </p:nvSpPr>
            <p:spPr>
              <a:xfrm>
                <a:off x="9403034" y="2362200"/>
                <a:ext cx="6781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5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91" name="TextBox 3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3034" y="2362200"/>
                <a:ext cx="678134" cy="523220"/>
              </a:xfrm>
              <a:prstGeom prst="rect">
                <a:avLst/>
              </a:prstGeom>
              <a:blipFill>
                <a:blip r:embed="rId5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2" name="TextBox 391"/>
              <p:cNvSpPr txBox="1"/>
              <p:nvPr/>
            </p:nvSpPr>
            <p:spPr>
              <a:xfrm>
                <a:off x="9393514" y="3210441"/>
                <a:ext cx="1137427" cy="8974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⋅5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92" name="TextBox 3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3514" y="3210441"/>
                <a:ext cx="1137427" cy="897425"/>
              </a:xfrm>
              <a:prstGeom prst="rect">
                <a:avLst/>
              </a:prstGeom>
              <a:blipFill>
                <a:blip r:embed="rId54"/>
                <a:stretch>
                  <a:fillRect b="-7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3" name="TextBox 392"/>
              <p:cNvSpPr txBox="1"/>
              <p:nvPr/>
            </p:nvSpPr>
            <p:spPr>
              <a:xfrm>
                <a:off x="9393513" y="4585772"/>
                <a:ext cx="1336200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16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⋅5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93" name="TextBox 3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3513" y="4585772"/>
                <a:ext cx="1336200" cy="898964"/>
              </a:xfrm>
              <a:prstGeom prst="rect">
                <a:avLst/>
              </a:prstGeom>
              <a:blipFill>
                <a:blip r:embed="rId55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4" name="TextBox 393"/>
              <p:cNvSpPr txBox="1"/>
              <p:nvPr/>
            </p:nvSpPr>
            <p:spPr>
              <a:xfrm>
                <a:off x="8763000" y="6087625"/>
                <a:ext cx="1911934" cy="5423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e>
                        <m:sup>
                          <m:func>
                            <m:func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</m:func>
                        </m:sup>
                      </m:sSup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⋅5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94" name="TextBox 3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0" y="6087625"/>
                <a:ext cx="1911934" cy="542393"/>
              </a:xfrm>
              <a:prstGeom prst="rect">
                <a:avLst/>
              </a:prstGeom>
              <a:blipFill>
                <a:blip r:embed="rId5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5" name="Rectangle 394"/>
          <p:cNvSpPr/>
          <p:nvPr/>
        </p:nvSpPr>
        <p:spPr>
          <a:xfrm rot="16200000">
            <a:off x="9692761" y="5487959"/>
            <a:ext cx="5389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…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9A812B2A-76A0-CE49-9EA6-6D799B801E89}"/>
              </a:ext>
            </a:extLst>
          </p:cNvPr>
          <p:cNvGrpSpPr/>
          <p:nvPr/>
        </p:nvGrpSpPr>
        <p:grpSpPr>
          <a:xfrm rot="5400000">
            <a:off x="9353700" y="4209900"/>
            <a:ext cx="4076400" cy="990600"/>
            <a:chOff x="2476800" y="2552700"/>
            <a:chExt cx="4076400" cy="990600"/>
          </a:xfrm>
        </p:grpSpPr>
        <p:sp>
          <p:nvSpPr>
            <p:cNvPr id="139" name="Rounded Rectangle 138">
              <a:extLst>
                <a:ext uri="{FF2B5EF4-FFF2-40B4-BE49-F238E27FC236}">
                  <a16:creationId xmlns:a16="http://schemas.microsoft.com/office/drawing/2014/main" id="{6C11A556-09A3-2646-AF3B-9FF24AF0EF21}"/>
                </a:ext>
              </a:extLst>
            </p:cNvPr>
            <p:cNvSpPr/>
            <p:nvPr/>
          </p:nvSpPr>
          <p:spPr>
            <a:xfrm>
              <a:off x="2476800" y="3314700"/>
              <a:ext cx="228600" cy="2286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ounded Rectangle 139">
              <a:extLst>
                <a:ext uri="{FF2B5EF4-FFF2-40B4-BE49-F238E27FC236}">
                  <a16:creationId xmlns:a16="http://schemas.microsoft.com/office/drawing/2014/main" id="{92416724-93B6-A440-ADA1-A7531F7C37D3}"/>
                </a:ext>
              </a:extLst>
            </p:cNvPr>
            <p:cNvSpPr/>
            <p:nvPr/>
          </p:nvSpPr>
          <p:spPr>
            <a:xfrm>
              <a:off x="3238800" y="3009900"/>
              <a:ext cx="533400" cy="5334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ounded Rectangle 140">
              <a:extLst>
                <a:ext uri="{FF2B5EF4-FFF2-40B4-BE49-F238E27FC236}">
                  <a16:creationId xmlns:a16="http://schemas.microsoft.com/office/drawing/2014/main" id="{3D3FFFD6-CFD0-5E43-BCA4-20FB124933F5}"/>
                </a:ext>
              </a:extLst>
            </p:cNvPr>
            <p:cNvSpPr/>
            <p:nvPr/>
          </p:nvSpPr>
          <p:spPr>
            <a:xfrm>
              <a:off x="4381800" y="2781300"/>
              <a:ext cx="762000" cy="7620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ounded Rectangle 141">
              <a:extLst>
                <a:ext uri="{FF2B5EF4-FFF2-40B4-BE49-F238E27FC236}">
                  <a16:creationId xmlns:a16="http://schemas.microsoft.com/office/drawing/2014/main" id="{F08A7D53-A291-8D44-AD88-2E744A79CF5E}"/>
                </a:ext>
              </a:extLst>
            </p:cNvPr>
            <p:cNvSpPr/>
            <p:nvPr/>
          </p:nvSpPr>
          <p:spPr>
            <a:xfrm>
              <a:off x="5562600" y="2552700"/>
              <a:ext cx="990600" cy="9906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163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 Theorem Example 3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72001" y="4419601"/>
                <a:ext cx="3349315" cy="827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=3</m:t>
                      </m:r>
                      <m:r>
                        <a:rPr lang="en-US" sz="2800" i="1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800" i="1">
                          <a:latin typeface="Cambria Math"/>
                        </a:rPr>
                        <m:t>+8</m:t>
                      </m:r>
                      <m:r>
                        <a:rPr lang="en-US" sz="2800" i="1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1" y="4419601"/>
                <a:ext cx="3349315" cy="827471"/>
              </a:xfrm>
              <a:prstGeom prst="rect">
                <a:avLst/>
              </a:prstGeom>
              <a:blipFill>
                <a:blip r:embed="rId4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576442" y="5490071"/>
            <a:ext cx="1141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Case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103730" y="6013292"/>
                <a:ext cx="3363870" cy="5786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</a:rPr>
                        <m:t>Θ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func>
                                <m:func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func>
                            </m:sup>
                          </m:sSup>
                        </m:e>
                      </m:d>
                      <m:r>
                        <a:rPr lang="en-US" sz="2800" i="1">
                          <a:latin typeface="Cambria Math"/>
                        </a:rPr>
                        <m:t>≈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</a:rPr>
                        <m:t>Θ</m:t>
                      </m:r>
                      <m:r>
                        <a:rPr lang="en-US" sz="2800" i="1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1.5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730" y="6013292"/>
                <a:ext cx="3363870" cy="578685"/>
              </a:xfrm>
              <a:prstGeom prst="rect">
                <a:avLst/>
              </a:prstGeom>
              <a:blipFill>
                <a:blip r:embed="rId5"/>
                <a:stretch>
                  <a:fillRect r="-376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662AF9A-99BE-F74A-8029-BA60A638324C}"/>
              </a:ext>
            </a:extLst>
          </p:cNvPr>
          <p:cNvSpPr/>
          <p:nvPr/>
        </p:nvSpPr>
        <p:spPr>
          <a:xfrm>
            <a:off x="609600" y="1295400"/>
            <a:ext cx="109728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48D2FFB5-81BF-FE49-89AD-DEF336BB60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2000" y="2133600"/>
                <a:ext cx="10972800" cy="2576401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>
                    <a:solidFill>
                      <a:srgbClr val="0070C0"/>
                    </a:solidFill>
                  </a:rPr>
                  <a:t>Case 1</a:t>
                </a:r>
                <a:r>
                  <a:rPr lang="en-US" sz="2000" dirty="0"/>
                  <a:t>: if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a:rPr lang="en-US" sz="2000" i="1">
                        <a:latin typeface="Cambria Math"/>
                      </a:rPr>
                      <m:t>𝑂</m:t>
                    </m:r>
                    <m:r>
                      <a:rPr lang="en-US" sz="200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i="1">
                                <a:latin typeface="Cambria Math"/>
                              </a:rPr>
                              <m:t>𝑎</m:t>
                            </m:r>
                          </m:e>
                        </m:func>
                        <m:r>
                          <a:rPr lang="en-US" sz="2000" i="1">
                            <a:latin typeface="Cambria Math"/>
                          </a:rPr>
                          <m:t> −</m:t>
                        </m:r>
                        <m:r>
                          <a:rPr lang="en-US" sz="2000" i="1">
                            <a:latin typeface="Cambria Math"/>
                          </a:rPr>
                          <m:t>𝜀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/>
                  <a:t> for some constant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𝜀</m:t>
                    </m:r>
                    <m:r>
                      <a:rPr lang="en-US" sz="2000" i="1">
                        <a:latin typeface="Cambria Math"/>
                      </a:rPr>
                      <m:t>&gt;0</m:t>
                    </m:r>
                  </m:oMath>
                </a14:m>
                <a:r>
                  <a:rPr lang="en-US" sz="2000" dirty="0"/>
                  <a:t>, then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Θ</m:t>
                    </m:r>
                    <m:r>
                      <a:rPr lang="en-US" sz="200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i="1">
                                <a:latin typeface="Cambria Math"/>
                              </a:rPr>
                              <m:t>𝑎</m:t>
                            </m:r>
                          </m:e>
                        </m:func>
                      </m:sup>
                    </m:sSup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endParaRPr lang="en-US" sz="2000" dirty="0"/>
              </a:p>
              <a:p>
                <a:r>
                  <a:rPr lang="en-US" sz="2000" dirty="0">
                    <a:solidFill>
                      <a:srgbClr val="0070C0"/>
                    </a:solidFill>
                  </a:rPr>
                  <a:t>Case 2: </a:t>
                </a:r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Θ</m:t>
                    </m:r>
                    <m:r>
                      <a:rPr lang="en-US" sz="200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i="1">
                                <a:latin typeface="Cambria Math"/>
                              </a:rPr>
                              <m:t>𝑎</m:t>
                            </m:r>
                          </m:e>
                        </m:func>
                      </m:sup>
                    </m:sSup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/>
                  <a:t>, then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Θ</m:t>
                    </m:r>
                    <m:r>
                      <a:rPr lang="en-US" sz="200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i="1">
                                <a:latin typeface="Cambria Math"/>
                              </a:rPr>
                              <m:t>𝑎</m:t>
                            </m:r>
                          </m:e>
                        </m:func>
                      </m:sup>
                    </m:sSup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endParaRPr lang="en-US" sz="2000" dirty="0"/>
              </a:p>
              <a:p>
                <a:r>
                  <a:rPr lang="en-US" sz="2000" dirty="0">
                    <a:solidFill>
                      <a:srgbClr val="0070C0"/>
                    </a:solidFill>
                  </a:rPr>
                  <a:t>Case 3: </a:t>
                </a:r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Ω</m:t>
                    </m:r>
                    <m:r>
                      <a:rPr lang="en-US" sz="200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𝜀</m:t>
                            </m:r>
                          </m:e>
                        </m:func>
                      </m:sup>
                    </m:sSup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/>
                  <a:t> for some constant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𝜀</m:t>
                    </m:r>
                    <m:r>
                      <a:rPr lang="en-US" sz="2000" i="1">
                        <a:latin typeface="Cambria Math"/>
                      </a:rPr>
                      <m:t>&gt;0</m:t>
                    </m:r>
                  </m:oMath>
                </a14:m>
                <a:r>
                  <a:rPr lang="en-US" sz="2000" dirty="0"/>
                  <a:t>, and if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𝑎𝑓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000" i="1">
                                <a:latin typeface="Cambria Math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n-US" sz="2000" i="1">
                        <a:latin typeface="Cambria Math"/>
                      </a:rPr>
                      <m:t>≤</m:t>
                    </m:r>
                    <m:r>
                      <a:rPr lang="en-US" sz="2000" i="1">
                        <a:latin typeface="Cambria Math"/>
                      </a:rPr>
                      <m:t>𝑐𝑓</m:t>
                    </m:r>
                    <m:r>
                      <a:rPr lang="en-US" sz="2000" i="1">
                        <a:latin typeface="Cambria Math"/>
                      </a:rPr>
                      <m:t>(</m:t>
                    </m:r>
                    <m:r>
                      <a:rPr lang="en-US" sz="2000" i="1">
                        <a:latin typeface="Cambria Math"/>
                      </a:rPr>
                      <m:t>𝑛</m:t>
                    </m:r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/>
                  <a:t> for some constant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𝑐</m:t>
                    </m:r>
                    <m:r>
                      <a:rPr lang="en-US" sz="2000" i="1">
                        <a:latin typeface="Cambria Math"/>
                      </a:rPr>
                      <m:t>&lt;1</m:t>
                    </m:r>
                  </m:oMath>
                </a14:m>
                <a:r>
                  <a:rPr lang="en-US" sz="2000" dirty="0"/>
                  <a:t> and all sufficiently large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/>
                  <a:t>, then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Θ</m:t>
                    </m:r>
                    <m:r>
                      <a:rPr lang="en-US" sz="2000" i="1">
                        <a:latin typeface="Cambria Math"/>
                      </a:rPr>
                      <m:t>(</m:t>
                    </m:r>
                    <m:r>
                      <a:rPr lang="en-US" sz="20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48D2FFB5-81BF-FE49-89AD-DEF336BB60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133600"/>
                <a:ext cx="10972800" cy="2576401"/>
              </a:xfrm>
              <a:prstGeom prst="rect">
                <a:avLst/>
              </a:prstGeom>
              <a:blipFill>
                <a:blip r:embed="rId6"/>
                <a:stretch>
                  <a:fillRect l="-463" t="-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E028B8D-833C-E148-B2ED-66086899F7B6}"/>
                  </a:ext>
                </a:extLst>
              </p:cNvPr>
              <p:cNvSpPr txBox="1"/>
              <p:nvPr/>
            </p:nvSpPr>
            <p:spPr>
              <a:xfrm>
                <a:off x="762000" y="1447800"/>
                <a:ext cx="2664897" cy="6194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𝑎𝑇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</a:rPr>
                                <m:t>𝑏</m:t>
                              </m:r>
                            </m:den>
                          </m:f>
                        </m:e>
                      </m:d>
                      <m:r>
                        <a:rPr lang="en-US" sz="2000" i="1">
                          <a:latin typeface="Cambria Math"/>
                        </a:rPr>
                        <m:t>+</m:t>
                      </m:r>
                      <m:r>
                        <a:rPr lang="en-US" sz="2000" i="1">
                          <a:latin typeface="Cambria Math"/>
                        </a:rPr>
                        <m:t>𝑓</m:t>
                      </m:r>
                      <m:r>
                        <a:rPr lang="en-US" sz="2000" i="1">
                          <a:latin typeface="Cambria Math"/>
                        </a:rPr>
                        <m:t>(</m:t>
                      </m:r>
                      <m:r>
                        <a:rPr lang="en-US" sz="2000" i="1">
                          <a:latin typeface="Cambria Math"/>
                        </a:rPr>
                        <m:t>𝑛</m:t>
                      </m:r>
                      <m:r>
                        <a:rPr lang="en-US" sz="20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E028B8D-833C-E148-B2ED-66086899F7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447800"/>
                <a:ext cx="2664897" cy="619400"/>
              </a:xfrm>
              <a:prstGeom prst="rect">
                <a:avLst/>
              </a:prstGeom>
              <a:blipFill>
                <a:blip r:embed="rId7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164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Karatsuba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3279628" y="1113764"/>
                <a:ext cx="3349315" cy="827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=3</m:t>
                      </m:r>
                      <m:r>
                        <a:rPr lang="en-US" sz="2800" i="1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800" i="1">
                          <a:latin typeface="Cambria Math"/>
                        </a:rPr>
                        <m:t>+8</m:t>
                      </m:r>
                      <m:r>
                        <a:rPr lang="en-US" sz="2800" i="1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9628" y="1113764"/>
                <a:ext cx="3349315" cy="827471"/>
              </a:xfrm>
              <a:prstGeom prst="rect">
                <a:avLst/>
              </a:prstGeom>
              <a:blipFill>
                <a:blip r:embed="rId2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41"/>
              <p:cNvSpPr txBox="1">
                <a:spLocks noChangeArrowheads="1"/>
              </p:cNvSpPr>
              <p:nvPr/>
            </p:nvSpPr>
            <p:spPr bwMode="auto">
              <a:xfrm>
                <a:off x="4381500" y="2484906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1500" y="2484906"/>
                <a:ext cx="1333500" cy="4572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TextBox 160"/>
              <p:cNvSpPr txBox="1"/>
              <p:nvPr/>
            </p:nvSpPr>
            <p:spPr>
              <a:xfrm>
                <a:off x="5593170" y="2394466"/>
                <a:ext cx="5028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8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1" name="TextBox 1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3170" y="2394466"/>
                <a:ext cx="50283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TextBox 161"/>
              <p:cNvSpPr txBox="1"/>
              <p:nvPr/>
            </p:nvSpPr>
            <p:spPr>
              <a:xfrm>
                <a:off x="1981200" y="3324072"/>
                <a:ext cx="502830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8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2" name="TextBox 1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3324072"/>
                <a:ext cx="502830" cy="610936"/>
              </a:xfrm>
              <a:prstGeom prst="rect">
                <a:avLst/>
              </a:prstGeom>
              <a:blipFill>
                <a:blip r:embed="rId5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4" name="TextBox 223"/>
              <p:cNvSpPr txBox="1"/>
              <p:nvPr/>
            </p:nvSpPr>
            <p:spPr>
              <a:xfrm>
                <a:off x="5927471" y="3314917"/>
                <a:ext cx="502830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8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24" name="TextBox 2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7471" y="3314917"/>
                <a:ext cx="502830" cy="610936"/>
              </a:xfrm>
              <a:prstGeom prst="rect">
                <a:avLst/>
              </a:prstGeom>
              <a:blipFill>
                <a:blip r:embed="rId6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6" name="TextBox 225"/>
              <p:cNvSpPr txBox="1"/>
              <p:nvPr/>
            </p:nvSpPr>
            <p:spPr>
              <a:xfrm>
                <a:off x="3886200" y="3324072"/>
                <a:ext cx="502830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8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26" name="TextBox 2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3324072"/>
                <a:ext cx="502830" cy="610936"/>
              </a:xfrm>
              <a:prstGeom prst="rect">
                <a:avLst/>
              </a:prstGeom>
              <a:blipFill>
                <a:blip r:embed="rId7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5" name="Group 384"/>
          <p:cNvGrpSpPr/>
          <p:nvPr/>
        </p:nvGrpSpPr>
        <p:grpSpPr>
          <a:xfrm>
            <a:off x="1676401" y="3200400"/>
            <a:ext cx="4366729" cy="849126"/>
            <a:chOff x="152400" y="3200400"/>
            <a:chExt cx="4366729" cy="8491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152400" y="3209555"/>
                  <a:ext cx="420458" cy="839971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6" name="Text 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2400" y="3209555"/>
                  <a:ext cx="420458" cy="839971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4098671" y="3200400"/>
                  <a:ext cx="420458" cy="839971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23" name="Text 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098671" y="3200400"/>
                  <a:ext cx="420458" cy="839971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5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2011770" y="3209555"/>
                  <a:ext cx="420458" cy="839971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25" name="Text 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11770" y="3209555"/>
                  <a:ext cx="420458" cy="839971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3" name="TextBox 232"/>
              <p:cNvSpPr txBox="1"/>
              <p:nvPr/>
            </p:nvSpPr>
            <p:spPr>
              <a:xfrm>
                <a:off x="1828800" y="4729017"/>
                <a:ext cx="502830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8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33" name="TextBox 2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4729017"/>
                <a:ext cx="502830" cy="610936"/>
              </a:xfrm>
              <a:prstGeom prst="rect">
                <a:avLst/>
              </a:prstGeom>
              <a:blipFill>
                <a:blip r:embed="rId12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5" name="TextBox 234"/>
              <p:cNvSpPr txBox="1"/>
              <p:nvPr/>
            </p:nvSpPr>
            <p:spPr>
              <a:xfrm>
                <a:off x="2590800" y="4729017"/>
                <a:ext cx="502830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8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35" name="TextBox 2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4729017"/>
                <a:ext cx="502830" cy="610936"/>
              </a:xfrm>
              <a:prstGeom prst="rect">
                <a:avLst/>
              </a:prstGeom>
              <a:blipFill>
                <a:blip r:embed="rId12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7" name="TextBox 236"/>
              <p:cNvSpPr txBox="1"/>
              <p:nvPr/>
            </p:nvSpPr>
            <p:spPr>
              <a:xfrm>
                <a:off x="3429000" y="4729017"/>
                <a:ext cx="502830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8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37" name="TextBox 2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4729017"/>
                <a:ext cx="502830" cy="610936"/>
              </a:xfrm>
              <a:prstGeom prst="rect">
                <a:avLst/>
              </a:prstGeom>
              <a:blipFill>
                <a:blip r:embed="rId13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9" name="TextBox 248"/>
              <p:cNvSpPr txBox="1"/>
              <p:nvPr/>
            </p:nvSpPr>
            <p:spPr>
              <a:xfrm>
                <a:off x="5737414" y="4730505"/>
                <a:ext cx="502830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8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49" name="TextBox 2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7414" y="4730505"/>
                <a:ext cx="502830" cy="610936"/>
              </a:xfrm>
              <a:prstGeom prst="rect">
                <a:avLst/>
              </a:prstGeom>
              <a:blipFill>
                <a:blip r:embed="rId14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TextBox 250"/>
              <p:cNvSpPr txBox="1"/>
              <p:nvPr/>
            </p:nvSpPr>
            <p:spPr>
              <a:xfrm>
                <a:off x="6499414" y="4730505"/>
                <a:ext cx="502830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8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51" name="TextBox 2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9414" y="4730505"/>
                <a:ext cx="502830" cy="610936"/>
              </a:xfrm>
              <a:prstGeom prst="rect">
                <a:avLst/>
              </a:prstGeom>
              <a:blipFill>
                <a:blip r:embed="rId14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3" name="TextBox 252"/>
              <p:cNvSpPr txBox="1"/>
              <p:nvPr/>
            </p:nvSpPr>
            <p:spPr>
              <a:xfrm>
                <a:off x="7337614" y="4730505"/>
                <a:ext cx="502830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8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53" name="TextBox 2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7614" y="4730505"/>
                <a:ext cx="502830" cy="610936"/>
              </a:xfrm>
              <a:prstGeom prst="rect">
                <a:avLst/>
              </a:prstGeom>
              <a:blipFill>
                <a:blip r:embed="rId14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8" name="Group 387"/>
          <p:cNvGrpSpPr/>
          <p:nvPr/>
        </p:nvGrpSpPr>
        <p:grpSpPr>
          <a:xfrm>
            <a:off x="1524000" y="4572001"/>
            <a:ext cx="5929272" cy="883959"/>
            <a:chOff x="0" y="4572000"/>
            <a:chExt cx="5929272" cy="883959"/>
          </a:xfrm>
        </p:grpSpPr>
        <p:sp>
          <p:nvSpPr>
            <p:cNvPr id="29" name="Rectangle 28"/>
            <p:cNvSpPr/>
            <p:nvPr/>
          </p:nvSpPr>
          <p:spPr>
            <a:xfrm>
              <a:off x="2775327" y="4572000"/>
              <a:ext cx="574196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/>
                <a:t>…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2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0" y="4614500"/>
                  <a:ext cx="420458" cy="839971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32" name="Text 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0" y="4614500"/>
                  <a:ext cx="420458" cy="839971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4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762000" y="4614500"/>
                  <a:ext cx="420458" cy="839971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34" name="Text 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62000" y="4614500"/>
                  <a:ext cx="420458" cy="839971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6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1600200" y="4614500"/>
                  <a:ext cx="420458" cy="839971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36" name="Text 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00200" y="4614500"/>
                  <a:ext cx="420458" cy="839971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8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3908614" y="4615988"/>
                  <a:ext cx="420458" cy="839971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48" name="Text 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908614" y="4615988"/>
                  <a:ext cx="420458" cy="839971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0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4670614" y="4615988"/>
                  <a:ext cx="420458" cy="839971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50" name="Text 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70614" y="4615988"/>
                  <a:ext cx="420458" cy="839971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2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5508814" y="4615988"/>
                  <a:ext cx="420458" cy="839971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52" name="Text 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508814" y="4615988"/>
                  <a:ext cx="420458" cy="839971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7" name="Group 386"/>
          <p:cNvGrpSpPr/>
          <p:nvPr/>
        </p:nvGrpSpPr>
        <p:grpSpPr>
          <a:xfrm>
            <a:off x="1734229" y="4040372"/>
            <a:ext cx="5508814" cy="575617"/>
            <a:chOff x="210229" y="4040371"/>
            <a:chExt cx="5508814" cy="575617"/>
          </a:xfrm>
        </p:grpSpPr>
        <p:cxnSp>
          <p:nvCxnSpPr>
            <p:cNvPr id="35" name="Straight Connector 34"/>
            <p:cNvCxnSpPr>
              <a:stCxn id="16" idx="2"/>
              <a:endCxn id="232" idx="0"/>
            </p:cNvCxnSpPr>
            <p:nvPr/>
          </p:nvCxnSpPr>
          <p:spPr>
            <a:xfrm flipH="1">
              <a:off x="210229" y="4049526"/>
              <a:ext cx="152400" cy="56497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16" idx="2"/>
              <a:endCxn id="234" idx="0"/>
            </p:cNvCxnSpPr>
            <p:nvPr/>
          </p:nvCxnSpPr>
          <p:spPr>
            <a:xfrm>
              <a:off x="362629" y="4049526"/>
              <a:ext cx="609600" cy="56497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16" idx="2"/>
              <a:endCxn id="236" idx="0"/>
            </p:cNvCxnSpPr>
            <p:nvPr/>
          </p:nvCxnSpPr>
          <p:spPr>
            <a:xfrm>
              <a:off x="362629" y="4049526"/>
              <a:ext cx="1447800" cy="56497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>
              <a:stCxn id="223" idx="2"/>
              <a:endCxn id="248" idx="0"/>
            </p:cNvCxnSpPr>
            <p:nvPr/>
          </p:nvCxnSpPr>
          <p:spPr>
            <a:xfrm flipH="1">
              <a:off x="4118843" y="4040371"/>
              <a:ext cx="190057" cy="57561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>
              <a:stCxn id="223" idx="2"/>
              <a:endCxn id="250" idx="0"/>
            </p:cNvCxnSpPr>
            <p:nvPr/>
          </p:nvCxnSpPr>
          <p:spPr>
            <a:xfrm>
              <a:off x="4308900" y="4040371"/>
              <a:ext cx="571943" cy="57561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>
              <a:stCxn id="223" idx="2"/>
              <a:endCxn id="252" idx="0"/>
            </p:cNvCxnSpPr>
            <p:nvPr/>
          </p:nvCxnSpPr>
          <p:spPr>
            <a:xfrm>
              <a:off x="4308900" y="4040371"/>
              <a:ext cx="1410143" cy="57561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>
              <a:stCxn id="225" idx="2"/>
            </p:cNvCxnSpPr>
            <p:nvPr/>
          </p:nvCxnSpPr>
          <p:spPr>
            <a:xfrm>
              <a:off x="2221999" y="4049526"/>
              <a:ext cx="252278" cy="31487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>
              <a:stCxn id="225" idx="2"/>
            </p:cNvCxnSpPr>
            <p:nvPr/>
          </p:nvCxnSpPr>
          <p:spPr>
            <a:xfrm flipH="1">
              <a:off x="1864737" y="4049526"/>
              <a:ext cx="357262" cy="309973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>
              <a:stCxn id="225" idx="2"/>
            </p:cNvCxnSpPr>
            <p:nvPr/>
          </p:nvCxnSpPr>
          <p:spPr>
            <a:xfrm flipH="1">
              <a:off x="2182679" y="4049526"/>
              <a:ext cx="39320" cy="309973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0" name="TextBox 339"/>
              <p:cNvSpPr txBox="1"/>
              <p:nvPr/>
            </p:nvSpPr>
            <p:spPr>
              <a:xfrm>
                <a:off x="1770511" y="6175821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8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40" name="TextBox 3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511" y="6175821"/>
                <a:ext cx="365805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2" name="TextBox 341"/>
              <p:cNvSpPr txBox="1"/>
              <p:nvPr/>
            </p:nvSpPr>
            <p:spPr>
              <a:xfrm>
                <a:off x="2247132" y="6167774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8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42" name="TextBox 3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7132" y="6167774"/>
                <a:ext cx="365805" cy="3693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4" name="TextBox 343"/>
              <p:cNvSpPr txBox="1"/>
              <p:nvPr/>
            </p:nvSpPr>
            <p:spPr>
              <a:xfrm>
                <a:off x="2713287" y="6167774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8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44" name="TextBox 3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3287" y="6167774"/>
                <a:ext cx="365805" cy="36933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2" name="TextBox 351"/>
              <p:cNvSpPr txBox="1"/>
              <p:nvPr/>
            </p:nvSpPr>
            <p:spPr>
              <a:xfrm>
                <a:off x="3132351" y="6159727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8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52" name="TextBox 3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2351" y="6159727"/>
                <a:ext cx="365805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2" name="TextBox 361"/>
              <p:cNvSpPr txBox="1"/>
              <p:nvPr/>
            </p:nvSpPr>
            <p:spPr>
              <a:xfrm>
                <a:off x="5254380" y="613550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8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62" name="TextBox 3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4380" y="6135508"/>
                <a:ext cx="365805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4" name="TextBox 363"/>
              <p:cNvSpPr txBox="1"/>
              <p:nvPr/>
            </p:nvSpPr>
            <p:spPr>
              <a:xfrm>
                <a:off x="5731001" y="6127461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8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64" name="TextBox 3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1001" y="6127461"/>
                <a:ext cx="365805" cy="369332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6" name="TextBox 365"/>
              <p:cNvSpPr txBox="1"/>
              <p:nvPr/>
            </p:nvSpPr>
            <p:spPr>
              <a:xfrm>
                <a:off x="6197156" y="6127461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8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66" name="TextBox 3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7156" y="6127461"/>
                <a:ext cx="365805" cy="369332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8" name="TextBox 367"/>
              <p:cNvSpPr txBox="1"/>
              <p:nvPr/>
            </p:nvSpPr>
            <p:spPr>
              <a:xfrm>
                <a:off x="6616220" y="6119414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8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68" name="TextBox 3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6220" y="6119414"/>
                <a:ext cx="365805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0" name="TextBox 369"/>
              <p:cNvSpPr txBox="1"/>
              <p:nvPr/>
            </p:nvSpPr>
            <p:spPr>
              <a:xfrm>
                <a:off x="7082375" y="6119414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8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70" name="TextBox 3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2375" y="6119414"/>
                <a:ext cx="365805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2" name="TextBox 371"/>
              <p:cNvSpPr txBox="1"/>
              <p:nvPr/>
            </p:nvSpPr>
            <p:spPr>
              <a:xfrm>
                <a:off x="7558996" y="6111367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8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72" name="TextBox 3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8996" y="6111367"/>
                <a:ext cx="365805" cy="369332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9" name="Group 388"/>
          <p:cNvGrpSpPr/>
          <p:nvPr/>
        </p:nvGrpSpPr>
        <p:grpSpPr>
          <a:xfrm>
            <a:off x="1484263" y="5454472"/>
            <a:ext cx="6265732" cy="820909"/>
            <a:chOff x="-39737" y="5454471"/>
            <a:chExt cx="6265732" cy="820909"/>
          </a:xfrm>
        </p:grpSpPr>
        <p:sp>
          <p:nvSpPr>
            <p:cNvPr id="25" name="Rectangle 24"/>
            <p:cNvSpPr/>
            <p:nvPr/>
          </p:nvSpPr>
          <p:spPr>
            <a:xfrm rot="16200000">
              <a:off x="44741" y="5637709"/>
              <a:ext cx="53893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/>
                <a:t>…</a:t>
              </a:r>
            </a:p>
          </p:txBody>
        </p:sp>
        <p:cxnSp>
          <p:nvCxnSpPr>
            <p:cNvPr id="44" name="Straight Connector 43"/>
            <p:cNvCxnSpPr>
              <a:stCxn id="232" idx="2"/>
            </p:cNvCxnSpPr>
            <p:nvPr/>
          </p:nvCxnSpPr>
          <p:spPr>
            <a:xfrm>
              <a:off x="210229" y="5454471"/>
              <a:ext cx="287546" cy="31635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232" idx="2"/>
            </p:cNvCxnSpPr>
            <p:nvPr/>
          </p:nvCxnSpPr>
          <p:spPr>
            <a:xfrm flipH="1">
              <a:off x="0" y="5454471"/>
              <a:ext cx="210229" cy="31635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232" idx="2"/>
            </p:cNvCxnSpPr>
            <p:nvPr/>
          </p:nvCxnSpPr>
          <p:spPr>
            <a:xfrm flipH="1">
              <a:off x="206177" y="5454471"/>
              <a:ext cx="4052" cy="31146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>
              <a:stCxn id="234" idx="2"/>
            </p:cNvCxnSpPr>
            <p:nvPr/>
          </p:nvCxnSpPr>
          <p:spPr>
            <a:xfrm>
              <a:off x="972229" y="5454471"/>
              <a:ext cx="275347" cy="318806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/>
            <p:cNvCxnSpPr>
              <a:stCxn id="234" idx="2"/>
            </p:cNvCxnSpPr>
            <p:nvPr/>
          </p:nvCxnSpPr>
          <p:spPr>
            <a:xfrm flipH="1">
              <a:off x="749802" y="5454471"/>
              <a:ext cx="222427" cy="318806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/>
            <p:cNvCxnSpPr>
              <a:stCxn id="234" idx="2"/>
            </p:cNvCxnSpPr>
            <p:nvPr/>
          </p:nvCxnSpPr>
          <p:spPr>
            <a:xfrm flipH="1">
              <a:off x="955978" y="5454471"/>
              <a:ext cx="16251" cy="313909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/>
            <p:cNvCxnSpPr>
              <a:stCxn id="236" idx="2"/>
            </p:cNvCxnSpPr>
            <p:nvPr/>
          </p:nvCxnSpPr>
          <p:spPr>
            <a:xfrm>
              <a:off x="1810429" y="5454471"/>
              <a:ext cx="223936" cy="32125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/>
            <p:cNvCxnSpPr>
              <a:stCxn id="236" idx="2"/>
            </p:cNvCxnSpPr>
            <p:nvPr/>
          </p:nvCxnSpPr>
          <p:spPr>
            <a:xfrm flipH="1">
              <a:off x="1536592" y="5454471"/>
              <a:ext cx="273837" cy="32125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>
              <a:stCxn id="236" idx="2"/>
            </p:cNvCxnSpPr>
            <p:nvPr/>
          </p:nvCxnSpPr>
          <p:spPr>
            <a:xfrm flipH="1">
              <a:off x="1742768" y="5454471"/>
              <a:ext cx="67661" cy="31635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>
              <a:stCxn id="248" idx="2"/>
            </p:cNvCxnSpPr>
            <p:nvPr/>
          </p:nvCxnSpPr>
          <p:spPr>
            <a:xfrm>
              <a:off x="4118843" y="5455959"/>
              <a:ext cx="177833" cy="30192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/>
            <p:cNvCxnSpPr>
              <a:stCxn id="248" idx="2"/>
            </p:cNvCxnSpPr>
            <p:nvPr/>
          </p:nvCxnSpPr>
          <p:spPr>
            <a:xfrm flipH="1">
              <a:off x="3798905" y="5455959"/>
              <a:ext cx="319938" cy="30192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/>
            <p:cNvCxnSpPr>
              <a:stCxn id="248" idx="2"/>
            </p:cNvCxnSpPr>
            <p:nvPr/>
          </p:nvCxnSpPr>
          <p:spPr>
            <a:xfrm flipH="1">
              <a:off x="4005081" y="5455959"/>
              <a:ext cx="113762" cy="29703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/>
            <p:cNvCxnSpPr>
              <a:stCxn id="250" idx="2"/>
            </p:cNvCxnSpPr>
            <p:nvPr/>
          </p:nvCxnSpPr>
          <p:spPr>
            <a:xfrm>
              <a:off x="4880843" y="5455959"/>
              <a:ext cx="153009" cy="300439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/>
            <p:cNvCxnSpPr>
              <a:stCxn id="250" idx="2"/>
            </p:cNvCxnSpPr>
            <p:nvPr/>
          </p:nvCxnSpPr>
          <p:spPr>
            <a:xfrm flipH="1">
              <a:off x="4536081" y="5455959"/>
              <a:ext cx="344762" cy="300439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/>
            <p:cNvCxnSpPr>
              <a:stCxn id="250" idx="2"/>
            </p:cNvCxnSpPr>
            <p:nvPr/>
          </p:nvCxnSpPr>
          <p:spPr>
            <a:xfrm flipH="1">
              <a:off x="4742257" y="5455959"/>
              <a:ext cx="138586" cy="295542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/>
            <p:cNvCxnSpPr>
              <a:stCxn id="252" idx="2"/>
            </p:cNvCxnSpPr>
            <p:nvPr/>
          </p:nvCxnSpPr>
          <p:spPr>
            <a:xfrm>
              <a:off x="5719043" y="5455959"/>
              <a:ext cx="153009" cy="28853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/>
            <p:cNvCxnSpPr>
              <a:stCxn id="252" idx="2"/>
            </p:cNvCxnSpPr>
            <p:nvPr/>
          </p:nvCxnSpPr>
          <p:spPr>
            <a:xfrm flipH="1">
              <a:off x="5374281" y="5455959"/>
              <a:ext cx="344762" cy="28853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/>
            <p:cNvCxnSpPr>
              <a:stCxn id="252" idx="2"/>
            </p:cNvCxnSpPr>
            <p:nvPr/>
          </p:nvCxnSpPr>
          <p:spPr>
            <a:xfrm flipH="1">
              <a:off x="5580457" y="5455959"/>
              <a:ext cx="138586" cy="28364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5" name="Rectangle 374"/>
            <p:cNvSpPr/>
            <p:nvPr/>
          </p:nvSpPr>
          <p:spPr>
            <a:xfrm rot="16200000">
              <a:off x="1044508" y="5630522"/>
              <a:ext cx="53893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/>
                <a:t>…</a:t>
              </a:r>
            </a:p>
          </p:txBody>
        </p:sp>
        <p:sp>
          <p:nvSpPr>
            <p:cNvPr id="376" name="Rectangle 375"/>
            <p:cNvSpPr/>
            <p:nvPr/>
          </p:nvSpPr>
          <p:spPr>
            <a:xfrm rot="16200000">
              <a:off x="1852592" y="5651972"/>
              <a:ext cx="53893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/>
                <a:t>…</a:t>
              </a:r>
            </a:p>
          </p:txBody>
        </p:sp>
        <p:sp>
          <p:nvSpPr>
            <p:cNvPr id="378" name="Rectangle 377"/>
            <p:cNvSpPr/>
            <p:nvPr/>
          </p:nvSpPr>
          <p:spPr>
            <a:xfrm rot="16200000">
              <a:off x="3826968" y="5569316"/>
              <a:ext cx="53893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/>
                <a:t>…</a:t>
              </a:r>
            </a:p>
          </p:txBody>
        </p:sp>
        <p:sp>
          <p:nvSpPr>
            <p:cNvPr id="379" name="Rectangle 378"/>
            <p:cNvSpPr/>
            <p:nvPr/>
          </p:nvSpPr>
          <p:spPr>
            <a:xfrm rot="16200000">
              <a:off x="4826735" y="5562129"/>
              <a:ext cx="53893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/>
                <a:t>…</a:t>
              </a:r>
            </a:p>
          </p:txBody>
        </p:sp>
        <p:sp>
          <p:nvSpPr>
            <p:cNvPr id="382" name="Rectangle 381"/>
            <p:cNvSpPr/>
            <p:nvPr/>
          </p:nvSpPr>
          <p:spPr>
            <a:xfrm rot="16200000">
              <a:off x="5602587" y="5561510"/>
              <a:ext cx="53893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/>
                <a:t>…</a:t>
              </a:r>
            </a:p>
          </p:txBody>
        </p:sp>
      </p:grpSp>
      <p:grpSp>
        <p:nvGrpSpPr>
          <p:cNvPr id="390" name="Group 389"/>
          <p:cNvGrpSpPr/>
          <p:nvPr/>
        </p:nvGrpSpPr>
        <p:grpSpPr>
          <a:xfrm>
            <a:off x="1618111" y="6005916"/>
            <a:ext cx="6032177" cy="775885"/>
            <a:chOff x="502897" y="6005915"/>
            <a:chExt cx="6032177" cy="7758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9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502897" y="6324600"/>
                  <a:ext cx="268058" cy="457200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39" name="Text 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02897" y="6324600"/>
                  <a:ext cx="268058" cy="457200"/>
                </a:xfrm>
                <a:prstGeom prst="rect">
                  <a:avLst/>
                </a:prstGeom>
                <a:blipFill rotWithShape="1">
                  <a:blip r:embed="rId40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1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979518" y="6316553"/>
                  <a:ext cx="268058" cy="457200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41" name="Text 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79518" y="6316553"/>
                  <a:ext cx="268058" cy="457200"/>
                </a:xfrm>
                <a:prstGeom prst="rect">
                  <a:avLst/>
                </a:prstGeom>
                <a:blipFill rotWithShape="1">
                  <a:blip r:embed="rId41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3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1445673" y="6316553"/>
                  <a:ext cx="268058" cy="457200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43" name="Text 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45673" y="6316553"/>
                  <a:ext cx="268058" cy="457200"/>
                </a:xfrm>
                <a:prstGeom prst="rect">
                  <a:avLst/>
                </a:prstGeom>
                <a:blipFill rotWithShape="1">
                  <a:blip r:embed="rId42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1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1864737" y="6308506"/>
                  <a:ext cx="268058" cy="457200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51" name="Text 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64737" y="6308506"/>
                  <a:ext cx="268058" cy="457200"/>
                </a:xfrm>
                <a:prstGeom prst="rect">
                  <a:avLst/>
                </a:prstGeom>
                <a:blipFill rotWithShape="1">
                  <a:blip r:embed="rId43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1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3962400" y="6284287"/>
                  <a:ext cx="268058" cy="457200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61" name="Text 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962400" y="6284287"/>
                  <a:ext cx="268058" cy="457200"/>
                </a:xfrm>
                <a:prstGeom prst="rect">
                  <a:avLst/>
                </a:prstGeom>
                <a:blipFill rotWithShape="1">
                  <a:blip r:embed="rId46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3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4439021" y="6276240"/>
                  <a:ext cx="268058" cy="457200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63" name="Text 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39021" y="6276240"/>
                  <a:ext cx="268058" cy="457200"/>
                </a:xfrm>
                <a:prstGeom prst="rect">
                  <a:avLst/>
                </a:prstGeom>
                <a:blipFill rotWithShape="1">
                  <a:blip r:embed="rId47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5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4905176" y="6276240"/>
                  <a:ext cx="268058" cy="457200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65" name="Text 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05176" y="6276240"/>
                  <a:ext cx="268058" cy="457200"/>
                </a:xfrm>
                <a:prstGeom prst="rect">
                  <a:avLst/>
                </a:prstGeom>
                <a:blipFill rotWithShape="1">
                  <a:blip r:embed="rId48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7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5324240" y="6268193"/>
                  <a:ext cx="268058" cy="457200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67" name="Text 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324240" y="6268193"/>
                  <a:ext cx="268058" cy="457200"/>
                </a:xfrm>
                <a:prstGeom prst="rect">
                  <a:avLst/>
                </a:prstGeom>
                <a:blipFill rotWithShape="1">
                  <a:blip r:embed="rId49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9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5790395" y="6268193"/>
                  <a:ext cx="268058" cy="457200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69" name="Text 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90395" y="6268193"/>
                  <a:ext cx="268058" cy="457200"/>
                </a:xfrm>
                <a:prstGeom prst="rect">
                  <a:avLst/>
                </a:prstGeom>
                <a:blipFill rotWithShape="1">
                  <a:blip r:embed="rId50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1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6267016" y="6260146"/>
                  <a:ext cx="268058" cy="457200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71" name="Text 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267016" y="6260146"/>
                  <a:ext cx="268058" cy="457200"/>
                </a:xfrm>
                <a:prstGeom prst="rect">
                  <a:avLst/>
                </a:prstGeom>
                <a:blipFill rotWithShape="1">
                  <a:blip r:embed="rId51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4" name="Rectangle 383"/>
            <p:cNvSpPr/>
            <p:nvPr/>
          </p:nvSpPr>
          <p:spPr>
            <a:xfrm>
              <a:off x="2667000" y="6005915"/>
              <a:ext cx="574196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/>
                <a:t>…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1" name="TextBox 390"/>
              <p:cNvSpPr txBox="1"/>
              <p:nvPr/>
            </p:nvSpPr>
            <p:spPr>
              <a:xfrm>
                <a:off x="8793435" y="2524780"/>
                <a:ext cx="11374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8⋅1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91" name="TextBox 3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3435" y="2524780"/>
                <a:ext cx="1137427" cy="523220"/>
              </a:xfrm>
              <a:prstGeom prst="rect">
                <a:avLst/>
              </a:prstGeom>
              <a:blipFill>
                <a:blip r:embed="rId5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2" name="TextBox 391"/>
              <p:cNvSpPr txBox="1"/>
              <p:nvPr/>
            </p:nvSpPr>
            <p:spPr>
              <a:xfrm>
                <a:off x="8783914" y="3210440"/>
                <a:ext cx="1137427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⋅3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92" name="TextBox 3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3914" y="3210440"/>
                <a:ext cx="1137427" cy="898964"/>
              </a:xfrm>
              <a:prstGeom prst="rect">
                <a:avLst/>
              </a:prstGeom>
              <a:blipFill>
                <a:blip r:embed="rId53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3" name="TextBox 392"/>
              <p:cNvSpPr txBox="1"/>
              <p:nvPr/>
            </p:nvSpPr>
            <p:spPr>
              <a:xfrm>
                <a:off x="8783914" y="4585772"/>
                <a:ext cx="1137427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⋅9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93" name="TextBox 3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3914" y="4585772"/>
                <a:ext cx="1137427" cy="898964"/>
              </a:xfrm>
              <a:prstGeom prst="rect">
                <a:avLst/>
              </a:prstGeom>
              <a:blipFill>
                <a:blip r:embed="rId54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4" name="TextBox 393"/>
              <p:cNvSpPr txBox="1"/>
              <p:nvPr/>
            </p:nvSpPr>
            <p:spPr>
              <a:xfrm>
                <a:off x="8077201" y="5867401"/>
                <a:ext cx="2686441" cy="9074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8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func>
                                <m:func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func>
                            </m:sup>
                          </m:sSup>
                        </m:den>
                      </m:f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⋅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</m:e>
                        <m:sup>
                          <m:func>
                            <m:func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</m:func>
                        </m:sup>
                      </m:sSup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94" name="TextBox 3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01" y="5867401"/>
                <a:ext cx="2686441" cy="907493"/>
              </a:xfrm>
              <a:prstGeom prst="rect">
                <a:avLst/>
              </a:prstGeom>
              <a:blipFill>
                <a:blip r:embed="rId55"/>
                <a:stretch>
                  <a:fillRect b="-6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5" name="Rectangle 394"/>
          <p:cNvSpPr/>
          <p:nvPr/>
        </p:nvSpPr>
        <p:spPr>
          <a:xfrm rot="16200000">
            <a:off x="9083161" y="5487959"/>
            <a:ext cx="5389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…</a:t>
            </a:r>
          </a:p>
        </p:txBody>
      </p:sp>
      <p:grpSp>
        <p:nvGrpSpPr>
          <p:cNvPr id="133" name="Group 132"/>
          <p:cNvGrpSpPr/>
          <p:nvPr/>
        </p:nvGrpSpPr>
        <p:grpSpPr>
          <a:xfrm>
            <a:off x="1886630" y="2942107"/>
            <a:ext cx="3946271" cy="267449"/>
            <a:chOff x="362629" y="2942106"/>
            <a:chExt cx="3946271" cy="267449"/>
          </a:xfrm>
        </p:grpSpPr>
        <p:cxnSp>
          <p:nvCxnSpPr>
            <p:cNvPr id="134" name="Straight Connector 133"/>
            <p:cNvCxnSpPr/>
            <p:nvPr/>
          </p:nvCxnSpPr>
          <p:spPr>
            <a:xfrm flipH="1">
              <a:off x="362629" y="2942106"/>
              <a:ext cx="3161621" cy="267449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flipH="1">
              <a:off x="2221999" y="2942106"/>
              <a:ext cx="1302251" cy="267449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3524250" y="2942106"/>
              <a:ext cx="784650" cy="25829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 rot="5400000">
            <a:off x="9353700" y="4209900"/>
            <a:ext cx="4076400" cy="990600"/>
            <a:chOff x="2476800" y="2552700"/>
            <a:chExt cx="4076400" cy="990600"/>
          </a:xfrm>
        </p:grpSpPr>
        <p:sp>
          <p:nvSpPr>
            <p:cNvPr id="96" name="Rounded Rectangle 95"/>
            <p:cNvSpPr/>
            <p:nvPr/>
          </p:nvSpPr>
          <p:spPr>
            <a:xfrm>
              <a:off x="2476800" y="3314700"/>
              <a:ext cx="228600" cy="2286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3238800" y="3009900"/>
              <a:ext cx="533400" cy="5334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4381800" y="2781300"/>
              <a:ext cx="762000" cy="7620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5562600" y="2552700"/>
              <a:ext cx="990600" cy="9906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408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Want to multiply large numbers together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makes a “good” algorithm?</a:t>
            </a:r>
          </a:p>
          <a:p>
            <a:r>
              <a:rPr lang="en-US" dirty="0"/>
              <a:t>How do we measure input size?</a:t>
            </a:r>
          </a:p>
          <a:p>
            <a:r>
              <a:rPr lang="en-US" dirty="0"/>
              <a:t>What do we “count” for run time?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276600" y="2499719"/>
            <a:ext cx="2819400" cy="1538881"/>
            <a:chOff x="1752600" y="2438400"/>
            <a:chExt cx="2819400" cy="15388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2514600" y="2438400"/>
                  <a:ext cx="1938351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i="1" dirty="0">
                            <a:latin typeface="Cambria Math"/>
                          </a:rPr>
                          <m:t>4 1 0 2</m:t>
                        </m:r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4600" y="2438400"/>
                  <a:ext cx="1938351" cy="7694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1986827" y="3207840"/>
                  <a:ext cx="2459328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i="1" dirty="0" smtClean="0">
                            <a:latin typeface="Cambria Math"/>
                          </a:rPr>
                          <m:t>×</m:t>
                        </m:r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i="1" dirty="0">
                            <a:latin typeface="Cambria Math"/>
                          </a:rPr>
                          <m:t>1 8 1 9</m:t>
                        </m:r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6827" y="3207840"/>
                  <a:ext cx="2459328" cy="769441"/>
                </a:xfrm>
                <a:prstGeom prst="rect">
                  <a:avLst/>
                </a:prstGeom>
                <a:blipFill>
                  <a:blip r:embed="rId3"/>
                  <a:stretch>
                    <a:fillRect t="-1639" r="-513" b="-262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Connector 6"/>
            <p:cNvCxnSpPr/>
            <p:nvPr/>
          </p:nvCxnSpPr>
          <p:spPr>
            <a:xfrm>
              <a:off x="1752600" y="3977281"/>
              <a:ext cx="2819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096000" y="2884439"/>
                <a:ext cx="3124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33CC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3200" dirty="0">
                    <a:solidFill>
                      <a:srgbClr val="FF33CC"/>
                    </a:solidFill>
                  </a:rPr>
                  <a:t>-digit numbers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884439"/>
                <a:ext cx="3124200" cy="584775"/>
              </a:xfrm>
              <a:prstGeom prst="rect">
                <a:avLst/>
              </a:prstGeom>
              <a:blipFill>
                <a:blip r:embed="rId4"/>
                <a:stretch>
                  <a:fillRect l="-407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606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 Theorem Example 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72000" y="4419601"/>
                <a:ext cx="3803412" cy="827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=2</m:t>
                      </m:r>
                      <m:r>
                        <a:rPr lang="en-US" sz="2800" i="1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800" i="1">
                          <a:latin typeface="Cambria Math"/>
                        </a:rPr>
                        <m:t>+15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419601"/>
                <a:ext cx="3803412" cy="827471"/>
              </a:xfrm>
              <a:prstGeom prst="rect">
                <a:avLst/>
              </a:prstGeom>
              <a:blipFill>
                <a:blip r:embed="rId4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576442" y="5490071"/>
            <a:ext cx="1141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Case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86401" y="6013291"/>
                <a:ext cx="11785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</a:rPr>
                        <m:t>Θ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1" y="6013291"/>
                <a:ext cx="1178591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730442F-9305-194D-BFD3-7CE683D0D2EB}"/>
              </a:ext>
            </a:extLst>
          </p:cNvPr>
          <p:cNvSpPr/>
          <p:nvPr/>
        </p:nvSpPr>
        <p:spPr>
          <a:xfrm>
            <a:off x="609600" y="1295400"/>
            <a:ext cx="109728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2EEFC70-F761-4F40-B777-500D219ACD6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2000" y="2133600"/>
                <a:ext cx="10972800" cy="2576401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>
                    <a:solidFill>
                      <a:srgbClr val="0070C0"/>
                    </a:solidFill>
                  </a:rPr>
                  <a:t>Case 1</a:t>
                </a:r>
                <a:r>
                  <a:rPr lang="en-US" sz="2000" dirty="0"/>
                  <a:t>: if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a:rPr lang="en-US" sz="2000" i="1">
                        <a:latin typeface="Cambria Math"/>
                      </a:rPr>
                      <m:t>𝑂</m:t>
                    </m:r>
                    <m:r>
                      <a:rPr lang="en-US" sz="200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i="1">
                                <a:latin typeface="Cambria Math"/>
                              </a:rPr>
                              <m:t>𝑎</m:t>
                            </m:r>
                          </m:e>
                        </m:func>
                        <m:r>
                          <a:rPr lang="en-US" sz="2000" i="1">
                            <a:latin typeface="Cambria Math"/>
                          </a:rPr>
                          <m:t> −</m:t>
                        </m:r>
                        <m:r>
                          <a:rPr lang="en-US" sz="2000" i="1">
                            <a:latin typeface="Cambria Math"/>
                          </a:rPr>
                          <m:t>𝜀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/>
                  <a:t> for some constant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𝜀</m:t>
                    </m:r>
                    <m:r>
                      <a:rPr lang="en-US" sz="2000" i="1">
                        <a:latin typeface="Cambria Math"/>
                      </a:rPr>
                      <m:t>&gt;0</m:t>
                    </m:r>
                  </m:oMath>
                </a14:m>
                <a:r>
                  <a:rPr lang="en-US" sz="2000" dirty="0"/>
                  <a:t>, then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Θ</m:t>
                    </m:r>
                    <m:r>
                      <a:rPr lang="en-US" sz="200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i="1">
                                <a:latin typeface="Cambria Math"/>
                              </a:rPr>
                              <m:t>𝑎</m:t>
                            </m:r>
                          </m:e>
                        </m:func>
                      </m:sup>
                    </m:sSup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endParaRPr lang="en-US" sz="2000" dirty="0"/>
              </a:p>
              <a:p>
                <a:r>
                  <a:rPr lang="en-US" sz="2000" dirty="0">
                    <a:solidFill>
                      <a:srgbClr val="0070C0"/>
                    </a:solidFill>
                  </a:rPr>
                  <a:t>Case 2: </a:t>
                </a:r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Θ</m:t>
                    </m:r>
                    <m:r>
                      <a:rPr lang="en-US" sz="200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i="1">
                                <a:latin typeface="Cambria Math"/>
                              </a:rPr>
                              <m:t>𝑎</m:t>
                            </m:r>
                          </m:e>
                        </m:func>
                      </m:sup>
                    </m:sSup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/>
                  <a:t>, then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Θ</m:t>
                    </m:r>
                    <m:r>
                      <a:rPr lang="en-US" sz="200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i="1">
                                <a:latin typeface="Cambria Math"/>
                              </a:rPr>
                              <m:t>𝑎</m:t>
                            </m:r>
                          </m:e>
                        </m:func>
                      </m:sup>
                    </m:sSup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endParaRPr lang="en-US" sz="2000" dirty="0"/>
              </a:p>
              <a:p>
                <a:r>
                  <a:rPr lang="en-US" sz="2000" dirty="0">
                    <a:solidFill>
                      <a:srgbClr val="0070C0"/>
                    </a:solidFill>
                  </a:rPr>
                  <a:t>Case 3: </a:t>
                </a:r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Ω</m:t>
                    </m:r>
                    <m:r>
                      <a:rPr lang="en-US" sz="200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𝜀</m:t>
                            </m:r>
                          </m:e>
                        </m:func>
                      </m:sup>
                    </m:sSup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/>
                  <a:t> for some constant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𝜀</m:t>
                    </m:r>
                    <m:r>
                      <a:rPr lang="en-US" sz="2000" i="1">
                        <a:latin typeface="Cambria Math"/>
                      </a:rPr>
                      <m:t>&gt;0</m:t>
                    </m:r>
                  </m:oMath>
                </a14:m>
                <a:r>
                  <a:rPr lang="en-US" sz="2000" dirty="0"/>
                  <a:t>, and if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𝑎𝑓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000" i="1">
                                <a:latin typeface="Cambria Math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n-US" sz="2000" i="1">
                        <a:latin typeface="Cambria Math"/>
                      </a:rPr>
                      <m:t>≤</m:t>
                    </m:r>
                    <m:r>
                      <a:rPr lang="en-US" sz="2000" i="1">
                        <a:latin typeface="Cambria Math"/>
                      </a:rPr>
                      <m:t>𝑐𝑓</m:t>
                    </m:r>
                    <m:r>
                      <a:rPr lang="en-US" sz="2000" i="1">
                        <a:latin typeface="Cambria Math"/>
                      </a:rPr>
                      <m:t>(</m:t>
                    </m:r>
                    <m:r>
                      <a:rPr lang="en-US" sz="2000" i="1">
                        <a:latin typeface="Cambria Math"/>
                      </a:rPr>
                      <m:t>𝑛</m:t>
                    </m:r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/>
                  <a:t> for some constant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𝑐</m:t>
                    </m:r>
                    <m:r>
                      <a:rPr lang="en-US" sz="2000" i="1">
                        <a:latin typeface="Cambria Math"/>
                      </a:rPr>
                      <m:t>&lt;1</m:t>
                    </m:r>
                  </m:oMath>
                </a14:m>
                <a:r>
                  <a:rPr lang="en-US" sz="2000" dirty="0"/>
                  <a:t> and all sufficiently large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/>
                  <a:t>, then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Θ</m:t>
                    </m:r>
                    <m:r>
                      <a:rPr lang="en-US" sz="2000" i="1">
                        <a:latin typeface="Cambria Math"/>
                      </a:rPr>
                      <m:t>(</m:t>
                    </m:r>
                    <m:r>
                      <a:rPr lang="en-US" sz="20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2EEFC70-F761-4F40-B777-500D219AC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133600"/>
                <a:ext cx="10972800" cy="2576401"/>
              </a:xfrm>
              <a:prstGeom prst="rect">
                <a:avLst/>
              </a:prstGeom>
              <a:blipFill>
                <a:blip r:embed="rId6"/>
                <a:stretch>
                  <a:fillRect l="-463" t="-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F21D7B3-2505-9F49-8218-39876C21B6C7}"/>
                  </a:ext>
                </a:extLst>
              </p:cNvPr>
              <p:cNvSpPr txBox="1"/>
              <p:nvPr/>
            </p:nvSpPr>
            <p:spPr>
              <a:xfrm>
                <a:off x="762000" y="1447800"/>
                <a:ext cx="2664897" cy="6194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𝑎𝑇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</a:rPr>
                                <m:t>𝑏</m:t>
                              </m:r>
                            </m:den>
                          </m:f>
                        </m:e>
                      </m:d>
                      <m:r>
                        <a:rPr lang="en-US" sz="2000" i="1">
                          <a:latin typeface="Cambria Math"/>
                        </a:rPr>
                        <m:t>+</m:t>
                      </m:r>
                      <m:r>
                        <a:rPr lang="en-US" sz="2000" i="1">
                          <a:latin typeface="Cambria Math"/>
                        </a:rPr>
                        <m:t>𝑓</m:t>
                      </m:r>
                      <m:r>
                        <a:rPr lang="en-US" sz="2000" i="1">
                          <a:latin typeface="Cambria Math"/>
                        </a:rPr>
                        <m:t>(</m:t>
                      </m:r>
                      <m:r>
                        <a:rPr lang="en-US" sz="2000" i="1">
                          <a:latin typeface="Cambria Math"/>
                        </a:rPr>
                        <m:t>𝑛</m:t>
                      </m:r>
                      <m:r>
                        <a:rPr lang="en-US" sz="20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F21D7B3-2505-9F49-8218-39876C21B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447800"/>
                <a:ext cx="2664897" cy="619400"/>
              </a:xfrm>
              <a:prstGeom prst="rect">
                <a:avLst/>
              </a:prstGeom>
              <a:blipFill>
                <a:blip r:embed="rId7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461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method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 Box 41"/>
              <p:cNvSpPr txBox="1">
                <a:spLocks noChangeArrowheads="1"/>
              </p:cNvSpPr>
              <p:nvPr/>
            </p:nvSpPr>
            <p:spPr bwMode="auto">
              <a:xfrm>
                <a:off x="4381500" y="2133600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4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1500" y="2133600"/>
                <a:ext cx="1333500" cy="4572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3379698" y="1025911"/>
                <a:ext cx="3733394" cy="7224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=2</m:t>
                      </m:r>
                      <m:r>
                        <a:rPr lang="en-US" sz="2400" i="1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i="1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+15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9698" y="1025911"/>
                <a:ext cx="3733394" cy="722442"/>
              </a:xfrm>
              <a:prstGeom prst="rect">
                <a:avLst/>
              </a:prstGeom>
              <a:blipFill>
                <a:blip r:embed="rId3"/>
                <a:stretch>
                  <a:fillRect b="-5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Box 41"/>
              <p:cNvSpPr txBox="1">
                <a:spLocks noChangeArrowheads="1"/>
              </p:cNvSpPr>
              <p:nvPr/>
            </p:nvSpPr>
            <p:spPr bwMode="auto">
              <a:xfrm>
                <a:off x="2690604" y="3028252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7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0604" y="3028252"/>
                <a:ext cx="1333500" cy="457200"/>
              </a:xfrm>
              <a:prstGeom prst="rect">
                <a:avLst/>
              </a:prstGeom>
              <a:blipFill>
                <a:blip r:embed="rId4"/>
                <a:stretch>
                  <a:fillRect l="-7477" t="-144737" b="-215789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 Box 41"/>
              <p:cNvSpPr txBox="1">
                <a:spLocks noChangeArrowheads="1"/>
              </p:cNvSpPr>
              <p:nvPr/>
            </p:nvSpPr>
            <p:spPr bwMode="auto">
              <a:xfrm>
                <a:off x="5981700" y="3028252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8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81700" y="3028252"/>
                <a:ext cx="1333500" cy="457200"/>
              </a:xfrm>
              <a:prstGeom prst="rect">
                <a:avLst/>
              </a:prstGeom>
              <a:blipFill>
                <a:blip r:embed="rId5"/>
                <a:stretch>
                  <a:fillRect l="-7477" t="-144737" b="-215789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 Box 41"/>
              <p:cNvSpPr txBox="1">
                <a:spLocks noChangeArrowheads="1"/>
              </p:cNvSpPr>
              <p:nvPr/>
            </p:nvSpPr>
            <p:spPr bwMode="auto">
              <a:xfrm>
                <a:off x="1573881" y="3834326"/>
                <a:ext cx="904231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9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73881" y="3834326"/>
                <a:ext cx="904231" cy="457200"/>
              </a:xfrm>
              <a:prstGeom prst="rect">
                <a:avLst/>
              </a:prstGeom>
              <a:blipFill>
                <a:blip r:embed="rId6"/>
                <a:stretch>
                  <a:fillRect l="-34247" t="-147368" r="-4110" b="-213158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 Box 41"/>
              <p:cNvSpPr txBox="1">
                <a:spLocks noChangeArrowheads="1"/>
              </p:cNvSpPr>
              <p:nvPr/>
            </p:nvSpPr>
            <p:spPr bwMode="auto">
              <a:xfrm>
                <a:off x="3139728" y="3834326"/>
                <a:ext cx="975072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0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39728" y="3834326"/>
                <a:ext cx="975072" cy="457200"/>
              </a:xfrm>
              <a:prstGeom prst="rect">
                <a:avLst/>
              </a:prstGeom>
              <a:blipFill>
                <a:blip r:embed="rId7"/>
                <a:stretch>
                  <a:fillRect l="-26582" t="-147368" b="-213158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 Box 41"/>
              <p:cNvSpPr txBox="1">
                <a:spLocks noChangeArrowheads="1"/>
              </p:cNvSpPr>
              <p:nvPr/>
            </p:nvSpPr>
            <p:spPr bwMode="auto">
              <a:xfrm>
                <a:off x="5029200" y="3832376"/>
                <a:ext cx="952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1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29200" y="3832376"/>
                <a:ext cx="952500" cy="457200"/>
              </a:xfrm>
              <a:prstGeom prst="rect">
                <a:avLst/>
              </a:prstGeom>
              <a:blipFill>
                <a:blip r:embed="rId8"/>
                <a:stretch>
                  <a:fillRect l="-31579" t="-147368" r="-1316" b="-213158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 Box 41"/>
              <p:cNvSpPr txBox="1">
                <a:spLocks noChangeArrowheads="1"/>
              </p:cNvSpPr>
              <p:nvPr/>
            </p:nvSpPr>
            <p:spPr bwMode="auto">
              <a:xfrm>
                <a:off x="6743701" y="3834326"/>
                <a:ext cx="992723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2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43701" y="3834326"/>
                <a:ext cx="992723" cy="457200"/>
              </a:xfrm>
              <a:prstGeom prst="rect">
                <a:avLst/>
              </a:prstGeom>
              <a:blipFill>
                <a:blip r:embed="rId9"/>
                <a:stretch>
                  <a:fillRect l="-26250" t="-147368" b="-213158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/>
          <p:cNvSpPr/>
          <p:nvPr/>
        </p:nvSpPr>
        <p:spPr>
          <a:xfrm rot="16200000">
            <a:off x="2018785" y="4281268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p:sp>
        <p:nvSpPr>
          <p:cNvPr id="54" name="Rectangle 53"/>
          <p:cNvSpPr/>
          <p:nvPr/>
        </p:nvSpPr>
        <p:spPr>
          <a:xfrm rot="16200000">
            <a:off x="3694351" y="4308283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p:sp>
        <p:nvSpPr>
          <p:cNvPr id="55" name="Rectangle 54"/>
          <p:cNvSpPr/>
          <p:nvPr/>
        </p:nvSpPr>
        <p:spPr>
          <a:xfrm rot="16200000">
            <a:off x="5637451" y="4308283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p:sp>
        <p:nvSpPr>
          <p:cNvPr id="56" name="Rectangle 55"/>
          <p:cNvSpPr/>
          <p:nvPr/>
        </p:nvSpPr>
        <p:spPr>
          <a:xfrm rot="16200000">
            <a:off x="7123351" y="4335298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 Box 41"/>
              <p:cNvSpPr txBox="1">
                <a:spLocks noChangeArrowheads="1"/>
              </p:cNvSpPr>
              <p:nvPr/>
            </p:nvSpPr>
            <p:spPr bwMode="auto">
              <a:xfrm>
                <a:off x="1524001" y="5226656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7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1" y="5226656"/>
                <a:ext cx="716630" cy="4572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 Box 41"/>
              <p:cNvSpPr txBox="1">
                <a:spLocks noChangeArrowheads="1"/>
              </p:cNvSpPr>
              <p:nvPr/>
            </p:nvSpPr>
            <p:spPr bwMode="auto">
              <a:xfrm>
                <a:off x="2605340" y="5229577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8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05340" y="5229577"/>
                <a:ext cx="716630" cy="4572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 Box 41"/>
              <p:cNvSpPr txBox="1">
                <a:spLocks noChangeArrowheads="1"/>
              </p:cNvSpPr>
              <p:nvPr/>
            </p:nvSpPr>
            <p:spPr bwMode="auto">
              <a:xfrm>
                <a:off x="3620798" y="5229577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9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20798" y="5229577"/>
                <a:ext cx="716630" cy="4572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/>
          <p:cNvSpPr/>
          <p:nvPr/>
        </p:nvSpPr>
        <p:spPr>
          <a:xfrm>
            <a:off x="4280277" y="4917337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 Box 41"/>
              <p:cNvSpPr txBox="1">
                <a:spLocks noChangeArrowheads="1"/>
              </p:cNvSpPr>
              <p:nvPr/>
            </p:nvSpPr>
            <p:spPr bwMode="auto">
              <a:xfrm>
                <a:off x="5029200" y="5226656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1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29200" y="5226656"/>
                <a:ext cx="716630" cy="4572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 Box 41"/>
              <p:cNvSpPr txBox="1">
                <a:spLocks noChangeArrowheads="1"/>
              </p:cNvSpPr>
              <p:nvPr/>
            </p:nvSpPr>
            <p:spPr bwMode="auto">
              <a:xfrm>
                <a:off x="6156699" y="5229577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2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56699" y="5229577"/>
                <a:ext cx="716630" cy="4572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 Box 41"/>
              <p:cNvSpPr txBox="1">
                <a:spLocks noChangeArrowheads="1"/>
              </p:cNvSpPr>
              <p:nvPr/>
            </p:nvSpPr>
            <p:spPr bwMode="auto">
              <a:xfrm>
                <a:off x="7360570" y="5229577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3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60570" y="5229577"/>
                <a:ext cx="716630" cy="4572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Connector 64"/>
          <p:cNvCxnSpPr>
            <a:stCxn id="44" idx="2"/>
            <a:endCxn id="47" idx="0"/>
          </p:cNvCxnSpPr>
          <p:nvPr/>
        </p:nvCxnSpPr>
        <p:spPr>
          <a:xfrm flipH="1">
            <a:off x="3357354" y="2590800"/>
            <a:ext cx="1690896" cy="43745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44" idx="2"/>
            <a:endCxn id="48" idx="0"/>
          </p:cNvCxnSpPr>
          <p:nvPr/>
        </p:nvCxnSpPr>
        <p:spPr>
          <a:xfrm>
            <a:off x="5048250" y="2590800"/>
            <a:ext cx="1600200" cy="43745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47" idx="2"/>
            <a:endCxn id="49" idx="0"/>
          </p:cNvCxnSpPr>
          <p:nvPr/>
        </p:nvCxnSpPr>
        <p:spPr>
          <a:xfrm flipH="1">
            <a:off x="2025996" y="3485452"/>
            <a:ext cx="1331358" cy="34887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7" idx="2"/>
            <a:endCxn id="50" idx="0"/>
          </p:cNvCxnSpPr>
          <p:nvPr/>
        </p:nvCxnSpPr>
        <p:spPr>
          <a:xfrm>
            <a:off x="3357354" y="3485452"/>
            <a:ext cx="269910" cy="34887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48" idx="2"/>
            <a:endCxn id="51" idx="0"/>
          </p:cNvCxnSpPr>
          <p:nvPr/>
        </p:nvCxnSpPr>
        <p:spPr>
          <a:xfrm flipH="1">
            <a:off x="5505450" y="3485452"/>
            <a:ext cx="1143000" cy="34692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48" idx="2"/>
            <a:endCxn id="52" idx="0"/>
          </p:cNvCxnSpPr>
          <p:nvPr/>
        </p:nvCxnSpPr>
        <p:spPr>
          <a:xfrm>
            <a:off x="6648450" y="3485452"/>
            <a:ext cx="591612" cy="34887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7486650" y="4291526"/>
            <a:ext cx="499546" cy="33926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52" idx="2"/>
          </p:cNvCxnSpPr>
          <p:nvPr/>
        </p:nvCxnSpPr>
        <p:spPr>
          <a:xfrm flipH="1">
            <a:off x="7143432" y="4291526"/>
            <a:ext cx="96630" cy="33926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51" idx="2"/>
          </p:cNvCxnSpPr>
          <p:nvPr/>
        </p:nvCxnSpPr>
        <p:spPr>
          <a:xfrm>
            <a:off x="5505451" y="4289576"/>
            <a:ext cx="690045" cy="32045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51" idx="2"/>
          </p:cNvCxnSpPr>
          <p:nvPr/>
        </p:nvCxnSpPr>
        <p:spPr>
          <a:xfrm flipH="1">
            <a:off x="5428932" y="4289576"/>
            <a:ext cx="76518" cy="32045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50" idx="2"/>
          </p:cNvCxnSpPr>
          <p:nvPr/>
        </p:nvCxnSpPr>
        <p:spPr>
          <a:xfrm>
            <a:off x="3627264" y="4291526"/>
            <a:ext cx="706074" cy="31338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50" idx="2"/>
          </p:cNvCxnSpPr>
          <p:nvPr/>
        </p:nvCxnSpPr>
        <p:spPr>
          <a:xfrm flipH="1">
            <a:off x="3566776" y="4291526"/>
            <a:ext cx="60488" cy="31338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49" idx="2"/>
          </p:cNvCxnSpPr>
          <p:nvPr/>
        </p:nvCxnSpPr>
        <p:spPr>
          <a:xfrm>
            <a:off x="2025997" y="4291527"/>
            <a:ext cx="689597" cy="30848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49" idx="2"/>
          </p:cNvCxnSpPr>
          <p:nvPr/>
        </p:nvCxnSpPr>
        <p:spPr>
          <a:xfrm flipH="1">
            <a:off x="1949032" y="4291527"/>
            <a:ext cx="76964" cy="30848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683110" y="1965660"/>
                <a:ext cx="7384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15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3110" y="1965660"/>
                <a:ext cx="738407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3981451" y="2887521"/>
                <a:ext cx="1003223" cy="6195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15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451" y="2887521"/>
                <a:ext cx="1003223" cy="619593"/>
              </a:xfrm>
              <a:prstGeom prst="rect">
                <a:avLst/>
              </a:prstGeom>
              <a:blipFill>
                <a:blip r:embed="rId14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7276941" y="2887521"/>
                <a:ext cx="1003223" cy="6195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15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6941" y="2887521"/>
                <a:ext cx="1003223" cy="619593"/>
              </a:xfrm>
              <a:prstGeom prst="rect">
                <a:avLst/>
              </a:prstGeom>
              <a:blipFill>
                <a:blip r:embed="rId1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2372341" y="3495208"/>
                <a:ext cx="1003223" cy="6195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15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2341" y="3495208"/>
                <a:ext cx="1003223" cy="619593"/>
              </a:xfrm>
              <a:prstGeom prst="rect">
                <a:avLst/>
              </a:prstGeom>
              <a:blipFill>
                <a:blip r:embed="rId16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4038601" y="3429001"/>
                <a:ext cx="1003223" cy="6195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15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1" y="3429001"/>
                <a:ext cx="1003223" cy="619593"/>
              </a:xfrm>
              <a:prstGeom prst="rect">
                <a:avLst/>
              </a:prstGeom>
              <a:blipFill>
                <a:blip r:embed="rId17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5791201" y="3429001"/>
                <a:ext cx="1003223" cy="6195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15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1" y="3429001"/>
                <a:ext cx="1003223" cy="619593"/>
              </a:xfrm>
              <a:prstGeom prst="rect">
                <a:avLst/>
              </a:prstGeom>
              <a:blipFill>
                <a:blip r:embed="rId18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7586970" y="3495208"/>
                <a:ext cx="1003223" cy="6195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15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6970" y="3495208"/>
                <a:ext cx="1003223" cy="619593"/>
              </a:xfrm>
              <a:prstGeom prst="rect">
                <a:avLst/>
              </a:prstGeom>
              <a:blipFill>
                <a:blip r:embed="rId19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2133600" y="5067464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5067464"/>
                <a:ext cx="494046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3230923" y="5042953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0923" y="5042953"/>
                <a:ext cx="494046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4289772" y="5117068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772" y="5117068"/>
                <a:ext cx="494046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6877016" y="5128892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7016" y="5128892"/>
                <a:ext cx="494046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5701321" y="5067464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1321" y="5067464"/>
                <a:ext cx="494046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8077200" y="5116625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00" y="5116625"/>
                <a:ext cx="494046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8305800" y="1852559"/>
                <a:ext cx="9176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15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800" y="1852559"/>
                <a:ext cx="917622" cy="46166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8378776" y="2743201"/>
                <a:ext cx="917624" cy="8310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15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8776" y="2743201"/>
                <a:ext cx="917624" cy="831061"/>
              </a:xfrm>
              <a:prstGeom prst="rect">
                <a:avLst/>
              </a:prstGeom>
              <a:blipFill>
                <a:blip r:embed="rId2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8382000" y="3657601"/>
                <a:ext cx="917622" cy="833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15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0" y="3657601"/>
                <a:ext cx="917622" cy="833433"/>
              </a:xfrm>
              <a:prstGeom prst="rect">
                <a:avLst/>
              </a:prstGeom>
              <a:blipFill>
                <a:blip r:embed="rId25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8322184" y="5177136"/>
                <a:ext cx="14314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15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US" sz="24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2184" y="5177136"/>
                <a:ext cx="1431417" cy="461665"/>
              </a:xfrm>
              <a:prstGeom prst="rect">
                <a:avLst/>
              </a:prstGeom>
              <a:blipFill>
                <a:blip r:embed="rId2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4830658" y="302602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24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0658" y="3026020"/>
                <a:ext cx="482824" cy="461665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2679939" y="3856876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24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9939" y="3856876"/>
                <a:ext cx="482824" cy="461665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4598094" y="384079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24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094" y="3840790"/>
                <a:ext cx="482824" cy="461665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6311788" y="384079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24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1788" y="3840790"/>
                <a:ext cx="482824" cy="461665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2174718" y="5255568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24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4718" y="5255568"/>
                <a:ext cx="482824" cy="461665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3230923" y="5255568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24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0923" y="5255568"/>
                <a:ext cx="482824" cy="461665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4622576" y="5208643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24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576" y="5208643"/>
                <a:ext cx="482824" cy="461665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5762054" y="5224424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24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2054" y="5224424"/>
                <a:ext cx="482824" cy="461665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6950335" y="5224424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24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0335" y="5224424"/>
                <a:ext cx="482824" cy="461665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Left Brace 102"/>
          <p:cNvSpPr/>
          <p:nvPr/>
        </p:nvSpPr>
        <p:spPr>
          <a:xfrm flipH="1" flipV="1">
            <a:off x="9525000" y="2009424"/>
            <a:ext cx="250372" cy="3553177"/>
          </a:xfrm>
          <a:prstGeom prst="leftBrace">
            <a:avLst>
              <a:gd name="adj1" fmla="val 83199"/>
              <a:gd name="adj2" fmla="val 49631"/>
            </a:avLst>
          </a:prstGeom>
          <a:ln w="190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 Box 2"/>
              <p:cNvSpPr txBox="1">
                <a:spLocks noChangeArrowheads="1"/>
              </p:cNvSpPr>
              <p:nvPr/>
            </p:nvSpPr>
            <p:spPr bwMode="auto">
              <a:xfrm>
                <a:off x="9117612" y="3539706"/>
                <a:ext cx="2312388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log</m:t>
                          </m:r>
                        </m:e>
                        <m:sub>
                          <m:r>
                            <a:rPr lang="en-US" sz="28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i="1" dirty="0">
                          <a:solidFill>
                            <a:srgbClr val="FF00FF"/>
                          </a:solidFill>
                          <a:latin typeface="Cambria Math"/>
                        </a:rPr>
                        <m:t>⁡</m:t>
                      </m:r>
                      <m:r>
                        <a:rPr lang="en-US" sz="2800" i="1" dirty="0">
                          <a:solidFill>
                            <a:srgbClr val="FF00FF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4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17612" y="3539706"/>
                <a:ext cx="2312388" cy="523220"/>
              </a:xfrm>
              <a:prstGeom prst="rect">
                <a:avLst/>
              </a:prstGeom>
              <a:blipFill>
                <a:blip r:embed="rId32"/>
                <a:stretch>
                  <a:fillRect b="-1904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9" name="Group 108"/>
          <p:cNvGrpSpPr/>
          <p:nvPr/>
        </p:nvGrpSpPr>
        <p:grpSpPr>
          <a:xfrm rot="5400000">
            <a:off x="9475914" y="3190566"/>
            <a:ext cx="3918767" cy="1073290"/>
            <a:chOff x="1399172" y="5298808"/>
            <a:chExt cx="4907280" cy="1344029"/>
          </a:xfrm>
        </p:grpSpPr>
        <p:sp>
          <p:nvSpPr>
            <p:cNvPr id="112" name="Rounded Rectangle 111"/>
            <p:cNvSpPr/>
            <p:nvPr/>
          </p:nvSpPr>
          <p:spPr>
            <a:xfrm rot="10800000">
              <a:off x="5773052" y="6109436"/>
              <a:ext cx="533400" cy="53340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ounded Rectangle 112"/>
            <p:cNvSpPr/>
            <p:nvPr/>
          </p:nvSpPr>
          <p:spPr>
            <a:xfrm rot="10800000">
              <a:off x="4343400" y="5880836"/>
              <a:ext cx="762000" cy="76200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ounded Rectangle 113"/>
            <p:cNvSpPr/>
            <p:nvPr/>
          </p:nvSpPr>
          <p:spPr>
            <a:xfrm rot="10800000">
              <a:off x="2971799" y="5652237"/>
              <a:ext cx="990600" cy="99060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ounded Rectangle 114"/>
            <p:cNvSpPr/>
            <p:nvPr/>
          </p:nvSpPr>
          <p:spPr>
            <a:xfrm rot="10800000">
              <a:off x="1399172" y="5298808"/>
              <a:ext cx="1344028" cy="1344028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809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“Schoolbook” Method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939357" y="2057401"/>
            <a:ext cx="2819400" cy="1538881"/>
            <a:chOff x="1752600" y="2438400"/>
            <a:chExt cx="2819400" cy="15388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2514600" y="2438400"/>
                  <a:ext cx="1938351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i="1" dirty="0">
                            <a:latin typeface="Cambria Math"/>
                          </a:rPr>
                          <m:t>4 1 0 2</m:t>
                        </m:r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4600" y="2438400"/>
                  <a:ext cx="1938351" cy="7694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986827" y="3207840"/>
                  <a:ext cx="2459328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i="1" dirty="0" smtClean="0">
                            <a:latin typeface="Cambria Math"/>
                          </a:rPr>
                          <m:t>×</m:t>
                        </m:r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i="1" dirty="0">
                            <a:latin typeface="Cambria Math"/>
                          </a:rPr>
                          <m:t>1 8 1 9</m:t>
                        </m:r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6827" y="3207840"/>
                  <a:ext cx="2459328" cy="769441"/>
                </a:xfrm>
                <a:prstGeom prst="rect">
                  <a:avLst/>
                </a:prstGeom>
                <a:blipFill>
                  <a:blip r:embed="rId3"/>
                  <a:stretch>
                    <a:fillRect t="-1639" r="-513" b="-262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/>
            <p:cNvCxnSpPr/>
            <p:nvPr/>
          </p:nvCxnSpPr>
          <p:spPr>
            <a:xfrm>
              <a:off x="1752600" y="3977281"/>
              <a:ext cx="2819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263738" y="3596282"/>
                <a:ext cx="2375971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dirty="0">
                          <a:latin typeface="Cambria Math"/>
                        </a:rPr>
                        <m:t>3 6 9 1 8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738" y="3596282"/>
                <a:ext cx="2375971" cy="769441"/>
              </a:xfrm>
              <a:prstGeom prst="rect">
                <a:avLst/>
              </a:prstGeom>
              <a:blipFill>
                <a:blip r:embed="rId4"/>
                <a:stretch>
                  <a:fillRect l="-1064" r="-532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44158" y="4205882"/>
                <a:ext cx="1938351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dirty="0">
                          <a:latin typeface="Cambria Math"/>
                        </a:rPr>
                        <m:t>4 1 0 2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158" y="4205882"/>
                <a:ext cx="1938351" cy="769441"/>
              </a:xfrm>
              <a:prstGeom prst="rect">
                <a:avLst/>
              </a:prstGeom>
              <a:blipFill>
                <a:blip r:embed="rId5"/>
                <a:stretch>
                  <a:fillRect l="-649" r="-649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392187" y="4739282"/>
                <a:ext cx="237597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dirty="0">
                          <a:latin typeface="Cambria Math"/>
                        </a:rPr>
                        <m:t>3 2 8 1 6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2187" y="4739282"/>
                <a:ext cx="2375970" cy="769441"/>
              </a:xfrm>
              <a:prstGeom prst="rect">
                <a:avLst/>
              </a:prstGeom>
              <a:blipFill>
                <a:blip r:embed="rId6"/>
                <a:stretch>
                  <a:fillRect l="-532" r="-1064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405958" y="5348882"/>
                <a:ext cx="1938351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dirty="0">
                          <a:latin typeface="Cambria Math"/>
                        </a:rPr>
                        <m:t>4 1 0 2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958" y="5348882"/>
                <a:ext cx="1938351" cy="769441"/>
              </a:xfrm>
              <a:prstGeom prst="rect">
                <a:avLst/>
              </a:prstGeom>
              <a:blipFill>
                <a:blip r:embed="rId7"/>
                <a:stretch>
                  <a:fillRect l="-649" r="-1299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>
            <a:off x="1872558" y="6114810"/>
            <a:ext cx="3767151" cy="351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431347" y="6088560"/>
                <a:ext cx="3251211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dirty="0">
                          <a:latin typeface="Cambria Math"/>
                        </a:rPr>
                        <m:t>7 4 6 1 5 3 8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1347" y="6088560"/>
                <a:ext cx="3251211" cy="769441"/>
              </a:xfrm>
              <a:prstGeom prst="rect">
                <a:avLst/>
              </a:prstGeom>
              <a:blipFill>
                <a:blip r:embed="rId8"/>
                <a:stretch>
                  <a:fillRect r="-389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752600" y="5345370"/>
                <a:ext cx="73449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5345370"/>
                <a:ext cx="734496" cy="769441"/>
              </a:xfrm>
              <a:prstGeom prst="rect">
                <a:avLst/>
              </a:prstGeom>
              <a:blipFill>
                <a:blip r:embed="rId9"/>
                <a:stretch>
                  <a:fillRect l="-1695" r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9008802" y="1657290"/>
            <a:ext cx="312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33CC"/>
                </a:solidFill>
              </a:rPr>
              <a:t>How many total multiplications?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758757" y="2442121"/>
                <a:ext cx="3124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33CC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3200" dirty="0">
                    <a:solidFill>
                      <a:srgbClr val="FF33CC"/>
                    </a:solidFill>
                  </a:rPr>
                  <a:t>-digit numbers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757" y="2442121"/>
                <a:ext cx="3124200" cy="584775"/>
              </a:xfrm>
              <a:prstGeom prst="rect">
                <a:avLst/>
              </a:prstGeom>
              <a:blipFill>
                <a:blip r:embed="rId10"/>
                <a:stretch>
                  <a:fillRect t="-13043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638800" y="3596282"/>
                <a:ext cx="1447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33CC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3200" dirty="0">
                    <a:solidFill>
                      <a:srgbClr val="FF33CC"/>
                    </a:solidFill>
                  </a:rPr>
                  <a:t> mults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3596282"/>
                <a:ext cx="1447800" cy="584775"/>
              </a:xfrm>
              <a:prstGeom prst="rect">
                <a:avLst/>
              </a:prstGeom>
              <a:blipFill>
                <a:blip r:embed="rId11"/>
                <a:stretch>
                  <a:fillRect l="-877" t="-12766" r="-9649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682558" y="4205882"/>
                <a:ext cx="151834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33CC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3200" dirty="0">
                    <a:solidFill>
                      <a:srgbClr val="FF33CC"/>
                    </a:solidFill>
                  </a:rPr>
                  <a:t> mults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2558" y="4205882"/>
                <a:ext cx="1518343" cy="584775"/>
              </a:xfrm>
              <a:prstGeom prst="rect">
                <a:avLst/>
              </a:prstGeom>
              <a:blipFill>
                <a:blip r:embed="rId12"/>
                <a:stretch>
                  <a:fillRect t="-12766" r="-4959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667704" y="4763223"/>
                <a:ext cx="151834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33CC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3200" dirty="0">
                    <a:solidFill>
                      <a:srgbClr val="FF33CC"/>
                    </a:solidFill>
                  </a:rPr>
                  <a:t> mults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7704" y="4763223"/>
                <a:ext cx="1518343" cy="584775"/>
              </a:xfrm>
              <a:prstGeom prst="rect">
                <a:avLst/>
              </a:prstGeom>
              <a:blipFill>
                <a:blip r:embed="rId13"/>
                <a:stretch>
                  <a:fillRect t="-10638" r="-4959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758758" y="5437702"/>
                <a:ext cx="151834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33CC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3200" dirty="0">
                    <a:solidFill>
                      <a:srgbClr val="FF33CC"/>
                    </a:solidFill>
                  </a:rPr>
                  <a:t> mults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758" y="5437702"/>
                <a:ext cx="1518343" cy="584775"/>
              </a:xfrm>
              <a:prstGeom prst="rect">
                <a:avLst/>
              </a:prstGeom>
              <a:blipFill>
                <a:blip r:embed="rId12"/>
                <a:stretch>
                  <a:fillRect t="-12766" r="-4959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Left Brace 22"/>
          <p:cNvSpPr/>
          <p:nvPr/>
        </p:nvSpPr>
        <p:spPr>
          <a:xfrm flipH="1" flipV="1">
            <a:off x="7200901" y="3703588"/>
            <a:ext cx="259997" cy="2174136"/>
          </a:xfrm>
          <a:prstGeom prst="leftBrace">
            <a:avLst>
              <a:gd name="adj1" fmla="val 83199"/>
              <a:gd name="adj2" fmla="val 49631"/>
            </a:avLst>
          </a:prstGeom>
          <a:ln w="190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460897" y="4484539"/>
                <a:ext cx="1447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33CC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3200" dirty="0">
                    <a:solidFill>
                      <a:srgbClr val="FF33CC"/>
                    </a:solidFill>
                  </a:rPr>
                  <a:t> levels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0897" y="4484539"/>
                <a:ext cx="1447800" cy="584775"/>
              </a:xfrm>
              <a:prstGeom prst="rect">
                <a:avLst/>
              </a:prstGeom>
              <a:blipFill>
                <a:blip r:embed="rId14"/>
                <a:stretch>
                  <a:fillRect t="-10638" r="-10435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184797" y="4975323"/>
                <a:ext cx="18679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33CC"/>
                        </a:solidFill>
                        <a:latin typeface="Cambria Math"/>
                      </a:rPr>
                      <m:t>⇒</m:t>
                    </m:r>
                    <m:r>
                      <m:rPr>
                        <m:sty m:val="p"/>
                      </m:rPr>
                      <a:rPr lang="en-US" sz="320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3200" i="1">
                        <a:solidFill>
                          <a:srgbClr val="FF33CC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32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FF33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FF33CC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4797" y="4975323"/>
                <a:ext cx="1867946" cy="584775"/>
              </a:xfrm>
              <a:prstGeom prst="rect">
                <a:avLst/>
              </a:prstGeom>
              <a:blipFill>
                <a:blip r:embed="rId15"/>
                <a:stretch>
                  <a:fillRect l="-671" b="-1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5182508" y="3007146"/>
            <a:ext cx="303892" cy="4021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768157" y="3010508"/>
            <a:ext cx="303892" cy="4021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299776" y="3007145"/>
            <a:ext cx="303892" cy="4021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909440" y="3007144"/>
            <a:ext cx="303892" cy="4021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755636B-32AD-F44C-89F4-667BD4AB93FB}"/>
              </a:ext>
            </a:extLst>
          </p:cNvPr>
          <p:cNvSpPr txBox="1"/>
          <p:nvPr/>
        </p:nvSpPr>
        <p:spPr>
          <a:xfrm>
            <a:off x="123217" y="3744525"/>
            <a:ext cx="26078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33CC"/>
                </a:solidFill>
              </a:rPr>
              <a:t>What about cost of additions?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59C7966-5612-D246-90E6-A70ED6218D12}"/>
                  </a:ext>
                </a:extLst>
              </p:cNvPr>
              <p:cNvSpPr txBox="1"/>
              <p:nvPr/>
            </p:nvSpPr>
            <p:spPr>
              <a:xfrm>
                <a:off x="493161" y="4673025"/>
                <a:ext cx="18679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3200" i="1">
                        <a:solidFill>
                          <a:srgbClr val="FF33CC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32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FF33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FF33CC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59C7966-5612-D246-90E6-A70ED6218D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61" y="4673025"/>
                <a:ext cx="1867946" cy="584775"/>
              </a:xfrm>
              <a:prstGeom prst="rect">
                <a:avLst/>
              </a:prstGeom>
              <a:blipFill>
                <a:blip r:embed="rId16"/>
                <a:stretch>
                  <a:fillRect b="-1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ED52C40C-76DE-0E4D-A858-1D9FF0D79E7F}"/>
              </a:ext>
            </a:extLst>
          </p:cNvPr>
          <p:cNvSpPr txBox="1"/>
          <p:nvPr/>
        </p:nvSpPr>
        <p:spPr>
          <a:xfrm>
            <a:off x="116259" y="1304961"/>
            <a:ext cx="3185082" cy="1328023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</a:rPr>
              <a:t>Can we do better?</a:t>
            </a:r>
          </a:p>
        </p:txBody>
      </p:sp>
    </p:spTree>
    <p:extLst>
      <p:ext uri="{BB962C8B-B14F-4D97-AF65-F5344CB8AC3E}">
        <p14:creationId xmlns:p14="http://schemas.microsoft.com/office/powerpoint/2010/main" val="105033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 animBg="1"/>
      <p:bldP spid="24" grpId="0"/>
      <p:bldP spid="25" grpId="0"/>
      <p:bldP spid="3" grpId="0" animBg="1"/>
      <p:bldP spid="3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/>
      <p:bldP spid="30" grpId="0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and Conquer method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75563" y="1626765"/>
            <a:ext cx="5961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400" dirty="0"/>
              <a:t>1. Break into smaller </a:t>
            </a:r>
            <a:r>
              <a:rPr lang="en-US" sz="2400" dirty="0" err="1">
                <a:solidFill>
                  <a:srgbClr val="FF33CC"/>
                </a:solidFill>
              </a:rPr>
              <a:t>subproblems</a:t>
            </a:r>
            <a:endParaRPr lang="en-US" sz="2400" b="1" dirty="0"/>
          </a:p>
        </p:txBody>
      </p:sp>
      <p:grpSp>
        <p:nvGrpSpPr>
          <p:cNvPr id="101" name="Group 100"/>
          <p:cNvGrpSpPr/>
          <p:nvPr/>
        </p:nvGrpSpPr>
        <p:grpSpPr>
          <a:xfrm>
            <a:off x="2939357" y="2438401"/>
            <a:ext cx="2819400" cy="1538881"/>
            <a:chOff x="1752600" y="2438400"/>
            <a:chExt cx="2819400" cy="15388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/>
                <p:cNvSpPr txBox="1"/>
                <p:nvPr/>
              </p:nvSpPr>
              <p:spPr>
                <a:xfrm>
                  <a:off x="2514600" y="2438400"/>
                  <a:ext cx="1938351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i="1" dirty="0">
                            <a:latin typeface="Cambria Math"/>
                          </a:rPr>
                          <m:t>4 1 0 2</m:t>
                        </m:r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4600" y="2438400"/>
                  <a:ext cx="1938351" cy="7694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/>
                <p:cNvSpPr txBox="1"/>
                <p:nvPr/>
              </p:nvSpPr>
              <p:spPr>
                <a:xfrm>
                  <a:off x="1986827" y="3207840"/>
                  <a:ext cx="2459328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i="1" dirty="0" smtClean="0">
                            <a:latin typeface="Cambria Math"/>
                          </a:rPr>
                          <m:t>×</m:t>
                        </m:r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i="1" dirty="0">
                            <a:latin typeface="Cambria Math"/>
                          </a:rPr>
                          <m:t>1 8 1 9</m:t>
                        </m:r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107" name="TextBox 1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6827" y="3207840"/>
                  <a:ext cx="2459328" cy="769441"/>
                </a:xfrm>
                <a:prstGeom prst="rect">
                  <a:avLst/>
                </a:prstGeom>
                <a:blipFill>
                  <a:blip r:embed="rId3"/>
                  <a:stretch>
                    <a:fillRect t="-1639" r="-513" b="-262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8" name="Straight Connector 107"/>
            <p:cNvCxnSpPr/>
            <p:nvPr/>
          </p:nvCxnSpPr>
          <p:spPr>
            <a:xfrm>
              <a:off x="1752600" y="3977281"/>
              <a:ext cx="2819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Rounded Rectangle 101"/>
          <p:cNvSpPr/>
          <p:nvPr/>
        </p:nvSpPr>
        <p:spPr>
          <a:xfrm>
            <a:off x="3810000" y="2514600"/>
            <a:ext cx="860532" cy="540840"/>
          </a:xfrm>
          <a:prstGeom prst="roundRect">
            <a:avLst/>
          </a:prstGeom>
          <a:solidFill>
            <a:srgbClr val="FFC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4691553" y="2514600"/>
            <a:ext cx="860532" cy="540840"/>
          </a:xfrm>
          <a:prstGeom prst="roundRect">
            <a:avLst/>
          </a:prstGeom>
          <a:solidFill>
            <a:srgbClr val="FFC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4" name="Rounded Rectangle 103"/>
          <p:cNvSpPr/>
          <p:nvPr/>
        </p:nvSpPr>
        <p:spPr>
          <a:xfrm>
            <a:off x="3810000" y="3269160"/>
            <a:ext cx="860532" cy="540840"/>
          </a:xfrm>
          <a:prstGeom prst="roundRect">
            <a:avLst/>
          </a:prstGeom>
          <a:solidFill>
            <a:srgbClr val="FFC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5" name="Rounded Rectangle 104"/>
          <p:cNvSpPr/>
          <p:nvPr/>
        </p:nvSpPr>
        <p:spPr>
          <a:xfrm>
            <a:off x="4691553" y="3269160"/>
            <a:ext cx="860532" cy="540840"/>
          </a:xfrm>
          <a:prstGeom prst="roundRect">
            <a:avLst/>
          </a:prstGeom>
          <a:solidFill>
            <a:srgbClr val="FFC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9" name="Rounded Rectangle 108"/>
          <p:cNvSpPr/>
          <p:nvPr/>
        </p:nvSpPr>
        <p:spPr>
          <a:xfrm>
            <a:off x="7352649" y="2476501"/>
            <a:ext cx="860532" cy="540840"/>
          </a:xfrm>
          <a:prstGeom prst="roundRect">
            <a:avLst/>
          </a:prstGeom>
          <a:solidFill>
            <a:srgbClr val="FFC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0" name="Rounded Rectangle 109"/>
          <p:cNvSpPr/>
          <p:nvPr/>
        </p:nvSpPr>
        <p:spPr>
          <a:xfrm>
            <a:off x="8664468" y="2476500"/>
            <a:ext cx="860532" cy="540840"/>
          </a:xfrm>
          <a:prstGeom prst="roundRect">
            <a:avLst/>
          </a:prstGeom>
          <a:solidFill>
            <a:srgbClr val="FFC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8221608" y="2362201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5638801" y="2133601"/>
                <a:ext cx="1814535" cy="1019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/>
                            </a:rPr>
                            <m:t>10</m:t>
                          </m:r>
                        </m:e>
                        <m:sup>
                          <m:f>
                            <m:f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i="1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44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1" y="2133601"/>
                <a:ext cx="1814535" cy="10198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Rounded Rectangle 112"/>
          <p:cNvSpPr/>
          <p:nvPr/>
        </p:nvSpPr>
        <p:spPr>
          <a:xfrm>
            <a:off x="7352649" y="3314701"/>
            <a:ext cx="860532" cy="540840"/>
          </a:xfrm>
          <a:prstGeom prst="roundRect">
            <a:avLst/>
          </a:prstGeom>
          <a:solidFill>
            <a:srgbClr val="FFC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4" name="Rounded Rectangle 113"/>
          <p:cNvSpPr/>
          <p:nvPr/>
        </p:nvSpPr>
        <p:spPr>
          <a:xfrm>
            <a:off x="8664468" y="3314700"/>
            <a:ext cx="860532" cy="540840"/>
          </a:xfrm>
          <a:prstGeom prst="roundRect">
            <a:avLst/>
          </a:prstGeom>
          <a:solidFill>
            <a:srgbClr val="FFC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8221608" y="3200401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/>
              <p:cNvSpPr txBox="1"/>
              <p:nvPr/>
            </p:nvSpPr>
            <p:spPr>
              <a:xfrm>
                <a:off x="5638800" y="2942570"/>
                <a:ext cx="1814536" cy="1019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/>
                            </a:rPr>
                            <m:t>10</m:t>
                          </m:r>
                        </m:e>
                        <m:sup>
                          <m:f>
                            <m:f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i="1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44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2942570"/>
                <a:ext cx="1814536" cy="10198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TextBox 116"/>
          <p:cNvSpPr txBox="1"/>
          <p:nvPr/>
        </p:nvSpPr>
        <p:spPr>
          <a:xfrm>
            <a:off x="4402968" y="6019801"/>
            <a:ext cx="28360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(                  )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4702068" y="4343399"/>
            <a:ext cx="860532" cy="540840"/>
          </a:xfrm>
          <a:prstGeom prst="roundRect">
            <a:avLst/>
          </a:prstGeom>
          <a:solidFill>
            <a:srgbClr val="FFC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9" name="Rounded Rectangle 118"/>
          <p:cNvSpPr/>
          <p:nvPr/>
        </p:nvSpPr>
        <p:spPr>
          <a:xfrm>
            <a:off x="6013887" y="4343398"/>
            <a:ext cx="860532" cy="540840"/>
          </a:xfrm>
          <a:prstGeom prst="roundRect">
            <a:avLst/>
          </a:prstGeom>
          <a:solidFill>
            <a:srgbClr val="FFC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>
                <a:off x="5456940" y="4229099"/>
                <a:ext cx="71526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dirty="0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6940" y="4229099"/>
                <a:ext cx="715260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3429000" y="4229098"/>
                <a:ext cx="123623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4400" i="1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4229098"/>
                <a:ext cx="1236236" cy="76944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" name="Rounded Rectangle 121"/>
          <p:cNvSpPr/>
          <p:nvPr/>
        </p:nvSpPr>
        <p:spPr>
          <a:xfrm>
            <a:off x="4702068" y="5267870"/>
            <a:ext cx="860532" cy="540840"/>
          </a:xfrm>
          <a:prstGeom prst="roundRect">
            <a:avLst/>
          </a:prstGeom>
          <a:solidFill>
            <a:srgbClr val="FFC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3" name="Rounded Rectangle 122"/>
          <p:cNvSpPr/>
          <p:nvPr/>
        </p:nvSpPr>
        <p:spPr>
          <a:xfrm>
            <a:off x="6013887" y="5267869"/>
            <a:ext cx="860532" cy="540840"/>
          </a:xfrm>
          <a:prstGeom prst="roundRect">
            <a:avLst/>
          </a:prstGeom>
          <a:solidFill>
            <a:srgbClr val="FFC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3411964" y="4876801"/>
                <a:ext cx="1236236" cy="1019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/>
                            </a:rPr>
                            <m:t>10</m:t>
                          </m:r>
                        </m:e>
                        <m:sup>
                          <m:f>
                            <m:f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i="1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44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964" y="4876801"/>
                <a:ext cx="1236236" cy="1019831"/>
              </a:xfrm>
              <a:prstGeom prst="rect">
                <a:avLst/>
              </a:prstGeom>
              <a:blipFill>
                <a:blip r:embed="rId8"/>
                <a:stretch>
                  <a:fillRect l="-3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5456940" y="5153569"/>
                <a:ext cx="71526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dirty="0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6940" y="5153569"/>
                <a:ext cx="715260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6" name="TextBox 125"/>
          <p:cNvSpPr txBox="1"/>
          <p:nvPr/>
        </p:nvSpPr>
        <p:spPr>
          <a:xfrm>
            <a:off x="4402968" y="4191001"/>
            <a:ext cx="28360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(                  )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4401082" y="5113714"/>
            <a:ext cx="56573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(                                       )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7352649" y="5273185"/>
            <a:ext cx="860532" cy="540840"/>
          </a:xfrm>
          <a:prstGeom prst="roundRect">
            <a:avLst/>
          </a:prstGeom>
          <a:solidFill>
            <a:srgbClr val="FFC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9" name="Rounded Rectangle 128"/>
          <p:cNvSpPr/>
          <p:nvPr/>
        </p:nvSpPr>
        <p:spPr>
          <a:xfrm>
            <a:off x="8664468" y="5273184"/>
            <a:ext cx="860532" cy="540840"/>
          </a:xfrm>
          <a:prstGeom prst="roundRect">
            <a:avLst/>
          </a:prstGeom>
          <a:solidFill>
            <a:srgbClr val="FFC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/>
              <p:cNvSpPr txBox="1"/>
              <p:nvPr/>
            </p:nvSpPr>
            <p:spPr>
              <a:xfrm>
                <a:off x="8107521" y="5158884"/>
                <a:ext cx="71526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dirty="0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30" name="TextBox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7521" y="5158884"/>
                <a:ext cx="715260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TextBox 130"/>
          <p:cNvSpPr txBox="1"/>
          <p:nvPr/>
        </p:nvSpPr>
        <p:spPr>
          <a:xfrm>
            <a:off x="6926208" y="5158885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+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4702068" y="6172199"/>
            <a:ext cx="860532" cy="540840"/>
          </a:xfrm>
          <a:prstGeom prst="roundRect">
            <a:avLst/>
          </a:prstGeom>
          <a:solidFill>
            <a:srgbClr val="FFC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3" name="Rounded Rectangle 132"/>
          <p:cNvSpPr/>
          <p:nvPr/>
        </p:nvSpPr>
        <p:spPr>
          <a:xfrm>
            <a:off x="6013887" y="6172198"/>
            <a:ext cx="860532" cy="540840"/>
          </a:xfrm>
          <a:prstGeom prst="roundRect">
            <a:avLst/>
          </a:prstGeom>
          <a:solidFill>
            <a:srgbClr val="FFC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/>
              <p:cNvSpPr txBox="1"/>
              <p:nvPr/>
            </p:nvSpPr>
            <p:spPr>
              <a:xfrm>
                <a:off x="5456940" y="6057899"/>
                <a:ext cx="71526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dirty="0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34" name="TextBox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6940" y="6057899"/>
                <a:ext cx="715260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TextBox 134"/>
          <p:cNvSpPr txBox="1"/>
          <p:nvPr/>
        </p:nvSpPr>
        <p:spPr>
          <a:xfrm>
            <a:off x="7158804" y="4201066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+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9825804" y="5106487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57082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4" grpId="0" animBg="1"/>
      <p:bldP spid="105" grpId="0" animBg="1"/>
      <p:bldP spid="109" grpId="0" animBg="1"/>
      <p:bldP spid="110" grpId="0" animBg="1"/>
      <p:bldP spid="111" grpId="0"/>
      <p:bldP spid="112" grpId="0"/>
      <p:bldP spid="113" grpId="0" animBg="1"/>
      <p:bldP spid="114" grpId="0" animBg="1"/>
      <p:bldP spid="115" grpId="0"/>
      <p:bldP spid="116" grpId="0"/>
      <p:bldP spid="117" grpId="0"/>
      <p:bldP spid="118" grpId="0" animBg="1"/>
      <p:bldP spid="119" grpId="0" animBg="1"/>
      <p:bldP spid="120" grpId="0"/>
      <p:bldP spid="121" grpId="0"/>
      <p:bldP spid="122" grpId="0" animBg="1"/>
      <p:bldP spid="123" grpId="0" animBg="1"/>
      <p:bldP spid="124" grpId="0"/>
      <p:bldP spid="125" grpId="0"/>
      <p:bldP spid="126" grpId="0"/>
      <p:bldP spid="127" grpId="0"/>
      <p:bldP spid="128" grpId="0" animBg="1"/>
      <p:bldP spid="129" grpId="0" animBg="1"/>
      <p:bldP spid="130" grpId="0"/>
      <p:bldP spid="131" grpId="0"/>
      <p:bldP spid="132" grpId="0" animBg="1"/>
      <p:bldP spid="133" grpId="0" animBg="1"/>
      <p:bldP spid="134" grpId="0"/>
      <p:bldP spid="135" grpId="0"/>
      <p:bldP spid="1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and Conquer Multiplication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b="1" dirty="0">
                    <a:solidFill>
                      <a:srgbClr val="0070C0"/>
                    </a:solidFill>
                  </a:rPr>
                  <a:t>Divide</a:t>
                </a:r>
                <a:r>
                  <a:rPr lang="en-US" b="1" dirty="0"/>
                  <a:t>: </a:t>
                </a:r>
              </a:p>
              <a:p>
                <a:pPr lvl="1"/>
                <a:r>
                  <a:rPr lang="en-US" dirty="0"/>
                  <a:t>Break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-digit numbers into four numbers  of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digits each </a:t>
                </a:r>
                <a:br>
                  <a:rPr lang="en-US" dirty="0"/>
                </a:br>
                <a:r>
                  <a:rPr lang="en-US" dirty="0"/>
                  <a:t>(call them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b="1" dirty="0">
                    <a:solidFill>
                      <a:srgbClr val="0070C0"/>
                    </a:solidFill>
                  </a:rPr>
                  <a:t>Conquer</a:t>
                </a:r>
                <a:r>
                  <a:rPr lang="en-US" b="1" dirty="0"/>
                  <a:t>: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&gt;1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2"/>
                <a:r>
                  <a:rPr lang="en-US" dirty="0">
                    <a:solidFill>
                      <a:srgbClr val="FF33CC"/>
                    </a:solidFill>
                  </a:rPr>
                  <a:t>Recursively </a:t>
                </a:r>
                <a:r>
                  <a:rPr lang="en-US" dirty="0"/>
                  <a:t>compute</a:t>
                </a:r>
                <a:r>
                  <a:rPr lang="en-US" dirty="0">
                    <a:solidFill>
                      <a:srgbClr val="FF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𝑎𝑐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𝑎𝑑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𝑏𝑐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𝑏𝑑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𝑛</m:t>
                    </m:r>
                    <m:r>
                      <a:rPr lang="en-US" b="0" i="1" dirty="0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/>
                  <a:t>: (i.e. one digit each)</a:t>
                </a:r>
              </a:p>
              <a:p>
                <a:pPr lvl="2"/>
                <a:r>
                  <a:rPr lang="en-US" dirty="0"/>
                  <a:t>Compute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𝑎𝑐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𝑎𝑑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𝑏𝑐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𝑏𝑑</m:t>
                    </m:r>
                  </m:oMath>
                </a14:m>
                <a:r>
                  <a:rPr lang="en-US" dirty="0"/>
                  <a:t> directly (</a:t>
                </a:r>
                <a:r>
                  <a:rPr lang="en-US" dirty="0">
                    <a:solidFill>
                      <a:srgbClr val="FF33CC"/>
                    </a:solidFill>
                  </a:rPr>
                  <a:t>base case</a:t>
                </a:r>
                <a:r>
                  <a:rPr lang="en-US" dirty="0"/>
                  <a:t>)</a:t>
                </a:r>
              </a:p>
              <a:p>
                <a:r>
                  <a:rPr lang="en-US" b="1" dirty="0">
                    <a:solidFill>
                      <a:srgbClr val="0070C0"/>
                    </a:solidFill>
                  </a:rPr>
                  <a:t>Combine</a:t>
                </a:r>
                <a:r>
                  <a:rPr lang="en-US" b="1" dirty="0"/>
                  <a:t>:</a:t>
                </a:r>
              </a:p>
              <a:p>
                <a:pPr marL="457200" lvl="1" indent="0">
                  <a:buNone/>
                </a:pPr>
                <a:r>
                  <a:rPr lang="en-US" b="0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𝑎𝑐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𝑎𝑑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𝑏𝑐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𝑏𝑑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2" t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and Conquer method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386212" y="2514601"/>
                <a:ext cx="7595989" cy="1019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4400" i="1">
                              <a:latin typeface="Cambria Math"/>
                            </a:rPr>
                            <m:t>𝑛</m:t>
                          </m:r>
                        </m:sup>
                      </m:sSup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/>
                            </a:rPr>
                            <m:t>𝑎𝑐</m:t>
                          </m:r>
                        </m:e>
                      </m:d>
                      <m:r>
                        <a:rPr lang="en-US" sz="44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/>
                            </a:rPr>
                            <m:t>10</m:t>
                          </m:r>
                        </m:e>
                        <m:sup>
                          <m:f>
                            <m:f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i="1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44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/>
                            </a:rPr>
                            <m:t>𝑎𝑑</m:t>
                          </m:r>
                          <m:r>
                            <a:rPr lang="en-US" sz="4400" i="1">
                              <a:latin typeface="Cambria Math"/>
                            </a:rPr>
                            <m:t>+</m:t>
                          </m:r>
                          <m:r>
                            <a:rPr lang="en-US" sz="4400" i="1">
                              <a:latin typeface="Cambria Math"/>
                            </a:rPr>
                            <m:t>𝑏𝑐</m:t>
                          </m:r>
                        </m:e>
                      </m:d>
                      <m:r>
                        <a:rPr lang="en-US" sz="4400" i="1">
                          <a:latin typeface="Cambria Math"/>
                        </a:rPr>
                        <m:t>+</m:t>
                      </m:r>
                      <m:r>
                        <a:rPr lang="en-US" sz="4400" i="1">
                          <a:latin typeface="Cambria Math"/>
                        </a:rPr>
                        <m:t>𝑏𝑑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6212" y="2514601"/>
                <a:ext cx="7595989" cy="10198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3657600" y="2958199"/>
            <a:ext cx="762000" cy="457200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324600" y="2958199"/>
            <a:ext cx="762000" cy="457200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620000" y="2947134"/>
            <a:ext cx="762000" cy="457200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9067800" y="2958199"/>
            <a:ext cx="762000" cy="457200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981200" y="3857815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33CC"/>
                </a:solidFill>
              </a:rPr>
              <a:t>Recursively solve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3222574" y="4467414"/>
                <a:ext cx="5159426" cy="12475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4400" i="1">
                          <a:latin typeface="Cambria Math"/>
                        </a:rPr>
                        <m:t>=4</m:t>
                      </m:r>
                      <m:r>
                        <a:rPr lang="en-US" sz="4400" i="1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i="1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44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4400" i="1">
                          <a:latin typeface="Cambria Math"/>
                        </a:rPr>
                        <m:t>+5</m:t>
                      </m:r>
                      <m:r>
                        <a:rPr lang="en-US" sz="4400" i="1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2574" y="4467414"/>
                <a:ext cx="5159426" cy="1247586"/>
              </a:xfrm>
              <a:prstGeom prst="rect">
                <a:avLst/>
              </a:prstGeom>
              <a:blipFill>
                <a:blip r:embed="rId3"/>
                <a:stretch>
                  <a:fillRect l="-246" b="-10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1524000" y="2144684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2. Use </a:t>
            </a:r>
            <a:r>
              <a:rPr lang="en-US" sz="2400" dirty="0">
                <a:solidFill>
                  <a:srgbClr val="FF33CC"/>
                </a:solidFill>
              </a:rPr>
              <a:t>recurrence</a:t>
            </a:r>
            <a:r>
              <a:rPr lang="en-US" sz="2400" dirty="0"/>
              <a:t> relation to express recursive running time</a:t>
            </a:r>
          </a:p>
        </p:txBody>
      </p:sp>
    </p:spTree>
    <p:extLst>
      <p:ext uri="{BB962C8B-B14F-4D97-AF65-F5344CB8AC3E}">
        <p14:creationId xmlns:p14="http://schemas.microsoft.com/office/powerpoint/2010/main" val="201374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3" grpId="0" animBg="1"/>
      <p:bldP spid="62" grpId="0" animBg="1"/>
      <p:bldP spid="63" grpId="0" animBg="1"/>
      <p:bldP spid="64" grpId="0"/>
      <p:bldP spid="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and Conquer method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2590801" y="1600201"/>
                <a:ext cx="3349315" cy="827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=4</m:t>
                      </m:r>
                      <m:r>
                        <a:rPr lang="en-US" sz="2800" i="1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800" i="1">
                          <a:latin typeface="Cambria Math"/>
                        </a:rPr>
                        <m:t>+5</m:t>
                      </m:r>
                      <m:r>
                        <a:rPr lang="en-US" sz="2800" i="1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1" y="1600201"/>
                <a:ext cx="3349315" cy="827471"/>
              </a:xfrm>
              <a:prstGeom prst="rect">
                <a:avLst/>
              </a:prstGeom>
              <a:blipFill>
                <a:blip r:embed="rId2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599582" y="1210278"/>
            <a:ext cx="49049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3. Use </a:t>
            </a:r>
            <a:r>
              <a:rPr lang="en-US" sz="2400" dirty="0">
                <a:solidFill>
                  <a:srgbClr val="FF33CC"/>
                </a:solidFill>
              </a:rPr>
              <a:t>asymptotic</a:t>
            </a:r>
            <a:r>
              <a:rPr lang="en-US" sz="2400" dirty="0"/>
              <a:t> notation to simplify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41"/>
              <p:cNvSpPr txBox="1">
                <a:spLocks noChangeArrowheads="1"/>
              </p:cNvSpPr>
              <p:nvPr/>
            </p:nvSpPr>
            <p:spPr bwMode="auto">
              <a:xfrm>
                <a:off x="4381500" y="2484906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1500" y="2484906"/>
                <a:ext cx="1333500" cy="4572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6" name="Group 385"/>
          <p:cNvGrpSpPr/>
          <p:nvPr/>
        </p:nvGrpSpPr>
        <p:grpSpPr>
          <a:xfrm>
            <a:off x="1886630" y="2942107"/>
            <a:ext cx="5785833" cy="267449"/>
            <a:chOff x="362629" y="2942106"/>
            <a:chExt cx="5785833" cy="267449"/>
          </a:xfrm>
        </p:grpSpPr>
        <p:cxnSp>
          <p:nvCxnSpPr>
            <p:cNvPr id="33" name="Straight Connector 32"/>
            <p:cNvCxnSpPr>
              <a:stCxn id="14" idx="2"/>
              <a:endCxn id="16" idx="0"/>
            </p:cNvCxnSpPr>
            <p:nvPr/>
          </p:nvCxnSpPr>
          <p:spPr>
            <a:xfrm flipH="1">
              <a:off x="362629" y="2942106"/>
              <a:ext cx="3161621" cy="267449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14" idx="2"/>
              <a:endCxn id="227" idx="0"/>
            </p:cNvCxnSpPr>
            <p:nvPr/>
          </p:nvCxnSpPr>
          <p:spPr>
            <a:xfrm>
              <a:off x="3524250" y="2942106"/>
              <a:ext cx="2624212" cy="25829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14" idx="2"/>
              <a:endCxn id="225" idx="0"/>
            </p:cNvCxnSpPr>
            <p:nvPr/>
          </p:nvCxnSpPr>
          <p:spPr>
            <a:xfrm flipH="1">
              <a:off x="2221999" y="2942106"/>
              <a:ext cx="1302251" cy="267449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14" idx="2"/>
              <a:endCxn id="223" idx="0"/>
            </p:cNvCxnSpPr>
            <p:nvPr/>
          </p:nvCxnSpPr>
          <p:spPr>
            <a:xfrm>
              <a:off x="3524250" y="2942106"/>
              <a:ext cx="784650" cy="25829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TextBox 160"/>
              <p:cNvSpPr txBox="1"/>
              <p:nvPr/>
            </p:nvSpPr>
            <p:spPr>
              <a:xfrm>
                <a:off x="5593170" y="2394466"/>
                <a:ext cx="5028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5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1" name="TextBox 1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3170" y="2394466"/>
                <a:ext cx="50283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TextBox 161"/>
              <p:cNvSpPr txBox="1"/>
              <p:nvPr/>
            </p:nvSpPr>
            <p:spPr>
              <a:xfrm>
                <a:off x="1981200" y="3324073"/>
                <a:ext cx="502830" cy="616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5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2" name="TextBox 1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3324073"/>
                <a:ext cx="502830" cy="616515"/>
              </a:xfrm>
              <a:prstGeom prst="rect">
                <a:avLst/>
              </a:prstGeom>
              <a:blipFill>
                <a:blip r:embed="rId5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TextBox 193"/>
              <p:cNvSpPr txBox="1"/>
              <p:nvPr/>
            </p:nvSpPr>
            <p:spPr>
              <a:xfrm>
                <a:off x="1691595" y="6175821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94" name="TextBox 1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595" y="6175821"/>
                <a:ext cx="36580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4" name="TextBox 223"/>
              <p:cNvSpPr txBox="1"/>
              <p:nvPr/>
            </p:nvSpPr>
            <p:spPr>
              <a:xfrm>
                <a:off x="5927471" y="3314918"/>
                <a:ext cx="502830" cy="616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5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24" name="TextBox 2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7471" y="3314918"/>
                <a:ext cx="502830" cy="616515"/>
              </a:xfrm>
              <a:prstGeom prst="rect">
                <a:avLst/>
              </a:prstGeom>
              <a:blipFill>
                <a:blip r:embed="rId7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6" name="TextBox 225"/>
              <p:cNvSpPr txBox="1"/>
              <p:nvPr/>
            </p:nvSpPr>
            <p:spPr>
              <a:xfrm>
                <a:off x="3840570" y="3324073"/>
                <a:ext cx="502830" cy="616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5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26" name="TextBox 2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0570" y="3324073"/>
                <a:ext cx="502830" cy="616515"/>
              </a:xfrm>
              <a:prstGeom prst="rect">
                <a:avLst/>
              </a:prstGeom>
              <a:blipFill>
                <a:blip r:embed="rId8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5" name="Group 384"/>
          <p:cNvGrpSpPr/>
          <p:nvPr/>
        </p:nvGrpSpPr>
        <p:grpSpPr>
          <a:xfrm>
            <a:off x="1676401" y="3200400"/>
            <a:ext cx="6206291" cy="849126"/>
            <a:chOff x="152400" y="3200400"/>
            <a:chExt cx="6206291" cy="8491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152400" y="3209555"/>
                  <a:ext cx="420458" cy="839971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6" name="Text 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2400" y="3209555"/>
                  <a:ext cx="420458" cy="839971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4098671" y="3200400"/>
                  <a:ext cx="420458" cy="839971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23" name="Text 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098671" y="3200400"/>
                  <a:ext cx="420458" cy="839971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5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2011770" y="3209555"/>
                  <a:ext cx="420458" cy="839971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25" name="Text 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11770" y="3209555"/>
                  <a:ext cx="420458" cy="839971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7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5938233" y="3200400"/>
                  <a:ext cx="420458" cy="839971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27" name="Text 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38233" y="3200400"/>
                  <a:ext cx="420458" cy="839971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8" name="TextBox 227"/>
              <p:cNvSpPr txBox="1"/>
              <p:nvPr/>
            </p:nvSpPr>
            <p:spPr>
              <a:xfrm>
                <a:off x="7767033" y="3314918"/>
                <a:ext cx="502830" cy="616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5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28" name="TextBox 2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7033" y="3314918"/>
                <a:ext cx="502830" cy="616515"/>
              </a:xfrm>
              <a:prstGeom prst="rect">
                <a:avLst/>
              </a:prstGeom>
              <a:blipFill>
                <a:blip r:embed="rId13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3" name="TextBox 232"/>
              <p:cNvSpPr txBox="1"/>
              <p:nvPr/>
            </p:nvSpPr>
            <p:spPr>
              <a:xfrm>
                <a:off x="1828800" y="4729018"/>
                <a:ext cx="502830" cy="616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5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33" name="TextBox 2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4729018"/>
                <a:ext cx="502830" cy="616515"/>
              </a:xfrm>
              <a:prstGeom prst="rect">
                <a:avLst/>
              </a:prstGeom>
              <a:blipFill>
                <a:blip r:embed="rId14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5" name="TextBox 234"/>
              <p:cNvSpPr txBox="1"/>
              <p:nvPr/>
            </p:nvSpPr>
            <p:spPr>
              <a:xfrm>
                <a:off x="2590800" y="4729018"/>
                <a:ext cx="502830" cy="616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5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35" name="TextBox 2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4729018"/>
                <a:ext cx="502830" cy="616515"/>
              </a:xfrm>
              <a:prstGeom prst="rect">
                <a:avLst/>
              </a:prstGeom>
              <a:blipFill>
                <a:blip r:embed="rId14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7" name="TextBox 236"/>
              <p:cNvSpPr txBox="1"/>
              <p:nvPr/>
            </p:nvSpPr>
            <p:spPr>
              <a:xfrm>
                <a:off x="3429000" y="4729018"/>
                <a:ext cx="502830" cy="616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5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37" name="TextBox 2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4729018"/>
                <a:ext cx="502830" cy="616515"/>
              </a:xfrm>
              <a:prstGeom prst="rect">
                <a:avLst/>
              </a:prstGeom>
              <a:blipFill>
                <a:blip r:embed="rId15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9" name="TextBox 238"/>
              <p:cNvSpPr txBox="1"/>
              <p:nvPr/>
            </p:nvSpPr>
            <p:spPr>
              <a:xfrm>
                <a:off x="4267200" y="4730506"/>
                <a:ext cx="502830" cy="616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5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39" name="TextBox 2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730506"/>
                <a:ext cx="502830" cy="616515"/>
              </a:xfrm>
              <a:prstGeom prst="rect">
                <a:avLst/>
              </a:prstGeom>
              <a:blipFill>
                <a:blip r:embed="rId16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9" name="TextBox 248"/>
              <p:cNvSpPr txBox="1"/>
              <p:nvPr/>
            </p:nvSpPr>
            <p:spPr>
              <a:xfrm>
                <a:off x="5737414" y="4730506"/>
                <a:ext cx="502830" cy="616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5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49" name="TextBox 2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7414" y="4730506"/>
                <a:ext cx="502830" cy="616515"/>
              </a:xfrm>
              <a:prstGeom prst="rect">
                <a:avLst/>
              </a:prstGeom>
              <a:blipFill>
                <a:blip r:embed="rId17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TextBox 250"/>
              <p:cNvSpPr txBox="1"/>
              <p:nvPr/>
            </p:nvSpPr>
            <p:spPr>
              <a:xfrm>
                <a:off x="6499414" y="4730506"/>
                <a:ext cx="502830" cy="616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5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51" name="TextBox 2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9414" y="4730506"/>
                <a:ext cx="502830" cy="616515"/>
              </a:xfrm>
              <a:prstGeom prst="rect">
                <a:avLst/>
              </a:prstGeom>
              <a:blipFill>
                <a:blip r:embed="rId17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3" name="TextBox 252"/>
              <p:cNvSpPr txBox="1"/>
              <p:nvPr/>
            </p:nvSpPr>
            <p:spPr>
              <a:xfrm>
                <a:off x="7337614" y="4730506"/>
                <a:ext cx="502830" cy="616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5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53" name="TextBox 2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7614" y="4730506"/>
                <a:ext cx="502830" cy="616515"/>
              </a:xfrm>
              <a:prstGeom prst="rect">
                <a:avLst/>
              </a:prstGeom>
              <a:blipFill>
                <a:blip r:embed="rId17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8" name="Group 387"/>
          <p:cNvGrpSpPr/>
          <p:nvPr/>
        </p:nvGrpSpPr>
        <p:grpSpPr>
          <a:xfrm>
            <a:off x="1524000" y="4572001"/>
            <a:ext cx="6767472" cy="885447"/>
            <a:chOff x="0" y="4572000"/>
            <a:chExt cx="6767472" cy="885447"/>
          </a:xfrm>
        </p:grpSpPr>
        <p:sp>
          <p:nvSpPr>
            <p:cNvPr id="29" name="Rectangle 28"/>
            <p:cNvSpPr/>
            <p:nvPr/>
          </p:nvSpPr>
          <p:spPr>
            <a:xfrm>
              <a:off x="3167652" y="4572000"/>
              <a:ext cx="574196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/>
                <a:t>…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2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0" y="4614500"/>
                  <a:ext cx="420458" cy="839971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32" name="Text 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0" y="4614500"/>
                  <a:ext cx="420458" cy="839971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4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762000" y="4614500"/>
                  <a:ext cx="420458" cy="839971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34" name="Text 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62000" y="4614500"/>
                  <a:ext cx="420458" cy="839971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6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1600200" y="4614500"/>
                  <a:ext cx="420458" cy="839971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36" name="Text 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00200" y="4614500"/>
                  <a:ext cx="420458" cy="839971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8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2438400" y="4615988"/>
                  <a:ext cx="420458" cy="839971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38" name="Text 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38400" y="4615988"/>
                  <a:ext cx="420458" cy="839971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8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3908614" y="4615988"/>
                  <a:ext cx="420458" cy="839971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48" name="Text 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908614" y="4615988"/>
                  <a:ext cx="420458" cy="839971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0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4670614" y="4615988"/>
                  <a:ext cx="420458" cy="839971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50" name="Text 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70614" y="4615988"/>
                  <a:ext cx="420458" cy="839971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2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5508814" y="4615988"/>
                  <a:ext cx="420458" cy="839971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52" name="Text 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508814" y="4615988"/>
                  <a:ext cx="420458" cy="839971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4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6347014" y="4617476"/>
                  <a:ext cx="420458" cy="839971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54" name="Text 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347014" y="4617476"/>
                  <a:ext cx="420458" cy="839971"/>
                </a:xfrm>
                <a:prstGeom prst="rect">
                  <a:avLst/>
                </a:prstGeom>
                <a:blipFill rotWithShape="1">
                  <a:blip r:embed="rId24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5" name="TextBox 254"/>
              <p:cNvSpPr txBox="1"/>
              <p:nvPr/>
            </p:nvSpPr>
            <p:spPr>
              <a:xfrm>
                <a:off x="8175814" y="4731994"/>
                <a:ext cx="502830" cy="616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5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55" name="TextBox 2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5814" y="4731994"/>
                <a:ext cx="502830" cy="616515"/>
              </a:xfrm>
              <a:prstGeom prst="rect">
                <a:avLst/>
              </a:prstGeom>
              <a:blipFill>
                <a:blip r:embed="rId17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7" name="Group 386"/>
          <p:cNvGrpSpPr/>
          <p:nvPr/>
        </p:nvGrpSpPr>
        <p:grpSpPr>
          <a:xfrm>
            <a:off x="1734230" y="4040372"/>
            <a:ext cx="6665473" cy="577105"/>
            <a:chOff x="210229" y="4040371"/>
            <a:chExt cx="6665473" cy="577105"/>
          </a:xfrm>
        </p:grpSpPr>
        <p:cxnSp>
          <p:nvCxnSpPr>
            <p:cNvPr id="35" name="Straight Connector 34"/>
            <p:cNvCxnSpPr>
              <a:stCxn id="16" idx="2"/>
              <a:endCxn id="232" idx="0"/>
            </p:cNvCxnSpPr>
            <p:nvPr/>
          </p:nvCxnSpPr>
          <p:spPr>
            <a:xfrm flipH="1">
              <a:off x="210229" y="4049526"/>
              <a:ext cx="152400" cy="56497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16" idx="2"/>
              <a:endCxn id="234" idx="0"/>
            </p:cNvCxnSpPr>
            <p:nvPr/>
          </p:nvCxnSpPr>
          <p:spPr>
            <a:xfrm>
              <a:off x="362629" y="4049526"/>
              <a:ext cx="609600" cy="56497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16" idx="2"/>
              <a:endCxn id="236" idx="0"/>
            </p:cNvCxnSpPr>
            <p:nvPr/>
          </p:nvCxnSpPr>
          <p:spPr>
            <a:xfrm>
              <a:off x="362629" y="4049526"/>
              <a:ext cx="1447800" cy="56497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16" idx="2"/>
              <a:endCxn id="238" idx="0"/>
            </p:cNvCxnSpPr>
            <p:nvPr/>
          </p:nvCxnSpPr>
          <p:spPr>
            <a:xfrm>
              <a:off x="362629" y="4049526"/>
              <a:ext cx="2286000" cy="566462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>
              <a:stCxn id="223" idx="2"/>
              <a:endCxn id="248" idx="0"/>
            </p:cNvCxnSpPr>
            <p:nvPr/>
          </p:nvCxnSpPr>
          <p:spPr>
            <a:xfrm flipH="1">
              <a:off x="4118843" y="4040371"/>
              <a:ext cx="190057" cy="57561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>
              <a:stCxn id="223" idx="2"/>
              <a:endCxn id="250" idx="0"/>
            </p:cNvCxnSpPr>
            <p:nvPr/>
          </p:nvCxnSpPr>
          <p:spPr>
            <a:xfrm>
              <a:off x="4308900" y="4040371"/>
              <a:ext cx="571943" cy="57561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>
              <a:stCxn id="223" idx="2"/>
              <a:endCxn id="252" idx="0"/>
            </p:cNvCxnSpPr>
            <p:nvPr/>
          </p:nvCxnSpPr>
          <p:spPr>
            <a:xfrm>
              <a:off x="4308900" y="4040371"/>
              <a:ext cx="1410143" cy="57561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>
              <a:stCxn id="223" idx="2"/>
              <a:endCxn id="254" idx="0"/>
            </p:cNvCxnSpPr>
            <p:nvPr/>
          </p:nvCxnSpPr>
          <p:spPr>
            <a:xfrm>
              <a:off x="4308900" y="4040371"/>
              <a:ext cx="2248343" cy="577105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>
              <a:stCxn id="225" idx="2"/>
            </p:cNvCxnSpPr>
            <p:nvPr/>
          </p:nvCxnSpPr>
          <p:spPr>
            <a:xfrm>
              <a:off x="2221999" y="4049526"/>
              <a:ext cx="252278" cy="31487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>
              <a:stCxn id="225" idx="2"/>
            </p:cNvCxnSpPr>
            <p:nvPr/>
          </p:nvCxnSpPr>
          <p:spPr>
            <a:xfrm flipH="1">
              <a:off x="1864737" y="4049526"/>
              <a:ext cx="357262" cy="309973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>
              <a:stCxn id="225" idx="2"/>
            </p:cNvCxnSpPr>
            <p:nvPr/>
          </p:nvCxnSpPr>
          <p:spPr>
            <a:xfrm>
              <a:off x="2221999" y="4049526"/>
              <a:ext cx="727240" cy="309973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>
              <a:stCxn id="225" idx="2"/>
            </p:cNvCxnSpPr>
            <p:nvPr/>
          </p:nvCxnSpPr>
          <p:spPr>
            <a:xfrm flipH="1">
              <a:off x="2182679" y="4049526"/>
              <a:ext cx="39320" cy="309973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>
              <a:stCxn id="227" idx="2"/>
            </p:cNvCxnSpPr>
            <p:nvPr/>
          </p:nvCxnSpPr>
          <p:spPr>
            <a:xfrm>
              <a:off x="6148462" y="4040371"/>
              <a:ext cx="252278" cy="344502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>
              <a:stCxn id="227" idx="2"/>
            </p:cNvCxnSpPr>
            <p:nvPr/>
          </p:nvCxnSpPr>
          <p:spPr>
            <a:xfrm flipH="1">
              <a:off x="5791200" y="4040371"/>
              <a:ext cx="357262" cy="339605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>
              <a:stCxn id="227" idx="2"/>
            </p:cNvCxnSpPr>
            <p:nvPr/>
          </p:nvCxnSpPr>
          <p:spPr>
            <a:xfrm>
              <a:off x="6148462" y="4040371"/>
              <a:ext cx="727240" cy="339605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>
              <a:stCxn id="227" idx="2"/>
            </p:cNvCxnSpPr>
            <p:nvPr/>
          </p:nvCxnSpPr>
          <p:spPr>
            <a:xfrm flipH="1">
              <a:off x="6109142" y="4040371"/>
              <a:ext cx="39320" cy="339605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0" name="TextBox 339"/>
              <p:cNvSpPr txBox="1"/>
              <p:nvPr/>
            </p:nvSpPr>
            <p:spPr>
              <a:xfrm>
                <a:off x="2157750" y="6175821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40" name="TextBox 3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7750" y="6175821"/>
                <a:ext cx="365805" cy="3693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2" name="TextBox 341"/>
              <p:cNvSpPr txBox="1"/>
              <p:nvPr/>
            </p:nvSpPr>
            <p:spPr>
              <a:xfrm>
                <a:off x="2634371" y="6167774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42" name="TextBox 3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371" y="6167774"/>
                <a:ext cx="365805" cy="36933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4" name="TextBox 343"/>
              <p:cNvSpPr txBox="1"/>
              <p:nvPr/>
            </p:nvSpPr>
            <p:spPr>
              <a:xfrm>
                <a:off x="3100526" y="6167774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44" name="TextBox 3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526" y="6167774"/>
                <a:ext cx="365805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2" name="TextBox 351"/>
              <p:cNvSpPr txBox="1"/>
              <p:nvPr/>
            </p:nvSpPr>
            <p:spPr>
              <a:xfrm>
                <a:off x="3519590" y="6159727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52" name="TextBox 3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9590" y="6159727"/>
                <a:ext cx="365805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4" name="TextBox 353"/>
              <p:cNvSpPr txBox="1"/>
              <p:nvPr/>
            </p:nvSpPr>
            <p:spPr>
              <a:xfrm>
                <a:off x="3985745" y="6159727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54" name="TextBox 3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5745" y="6159727"/>
                <a:ext cx="365805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6" name="TextBox 355"/>
              <p:cNvSpPr txBox="1"/>
              <p:nvPr/>
            </p:nvSpPr>
            <p:spPr>
              <a:xfrm>
                <a:off x="4462366" y="6151680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56" name="TextBox 3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2366" y="6151680"/>
                <a:ext cx="365805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2" name="TextBox 361"/>
              <p:cNvSpPr txBox="1"/>
              <p:nvPr/>
            </p:nvSpPr>
            <p:spPr>
              <a:xfrm>
                <a:off x="5638801" y="613550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62" name="TextBox 3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1" y="6135508"/>
                <a:ext cx="365805" cy="369332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4" name="TextBox 363"/>
              <p:cNvSpPr txBox="1"/>
              <p:nvPr/>
            </p:nvSpPr>
            <p:spPr>
              <a:xfrm>
                <a:off x="6115422" y="6127461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64" name="TextBox 3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422" y="6127461"/>
                <a:ext cx="365805" cy="369332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6" name="TextBox 365"/>
              <p:cNvSpPr txBox="1"/>
              <p:nvPr/>
            </p:nvSpPr>
            <p:spPr>
              <a:xfrm>
                <a:off x="6581577" y="6127461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66" name="TextBox 3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1577" y="6127461"/>
                <a:ext cx="365805" cy="369332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8" name="TextBox 367"/>
              <p:cNvSpPr txBox="1"/>
              <p:nvPr/>
            </p:nvSpPr>
            <p:spPr>
              <a:xfrm>
                <a:off x="7000641" y="6119414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68" name="TextBox 3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641" y="6119414"/>
                <a:ext cx="365805" cy="369332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0" name="TextBox 369"/>
              <p:cNvSpPr txBox="1"/>
              <p:nvPr/>
            </p:nvSpPr>
            <p:spPr>
              <a:xfrm>
                <a:off x="7466796" y="6119414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70" name="TextBox 3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6796" y="6119414"/>
                <a:ext cx="365805" cy="369332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2" name="TextBox 371"/>
              <p:cNvSpPr txBox="1"/>
              <p:nvPr/>
            </p:nvSpPr>
            <p:spPr>
              <a:xfrm>
                <a:off x="7943417" y="6111367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72" name="TextBox 3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3417" y="6111367"/>
                <a:ext cx="365805" cy="369332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4" name="TextBox 373"/>
              <p:cNvSpPr txBox="1"/>
              <p:nvPr/>
            </p:nvSpPr>
            <p:spPr>
              <a:xfrm>
                <a:off x="8409572" y="6111367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74" name="TextBox 3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9572" y="6111367"/>
                <a:ext cx="365805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9" name="Group 388"/>
          <p:cNvGrpSpPr/>
          <p:nvPr/>
        </p:nvGrpSpPr>
        <p:grpSpPr>
          <a:xfrm>
            <a:off x="1484264" y="5454472"/>
            <a:ext cx="7265499" cy="820909"/>
            <a:chOff x="-39737" y="5454471"/>
            <a:chExt cx="7265499" cy="820909"/>
          </a:xfrm>
        </p:grpSpPr>
        <p:sp>
          <p:nvSpPr>
            <p:cNvPr id="25" name="Rectangle 24"/>
            <p:cNvSpPr/>
            <p:nvPr/>
          </p:nvSpPr>
          <p:spPr>
            <a:xfrm rot="16200000">
              <a:off x="44741" y="5637709"/>
              <a:ext cx="53893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/>
                <a:t>…</a:t>
              </a:r>
            </a:p>
          </p:txBody>
        </p:sp>
        <p:cxnSp>
          <p:nvCxnSpPr>
            <p:cNvPr id="44" name="Straight Connector 43"/>
            <p:cNvCxnSpPr>
              <a:stCxn id="232" idx="2"/>
            </p:cNvCxnSpPr>
            <p:nvPr/>
          </p:nvCxnSpPr>
          <p:spPr>
            <a:xfrm>
              <a:off x="210229" y="5454471"/>
              <a:ext cx="287546" cy="31635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232" idx="2"/>
            </p:cNvCxnSpPr>
            <p:nvPr/>
          </p:nvCxnSpPr>
          <p:spPr>
            <a:xfrm flipH="1">
              <a:off x="0" y="5454471"/>
              <a:ext cx="210229" cy="31635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232" idx="2"/>
            </p:cNvCxnSpPr>
            <p:nvPr/>
          </p:nvCxnSpPr>
          <p:spPr>
            <a:xfrm>
              <a:off x="210229" y="5454471"/>
              <a:ext cx="762508" cy="31146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232" idx="2"/>
            </p:cNvCxnSpPr>
            <p:nvPr/>
          </p:nvCxnSpPr>
          <p:spPr>
            <a:xfrm flipH="1">
              <a:off x="206177" y="5454471"/>
              <a:ext cx="4052" cy="31146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>
              <a:stCxn id="234" idx="2"/>
            </p:cNvCxnSpPr>
            <p:nvPr/>
          </p:nvCxnSpPr>
          <p:spPr>
            <a:xfrm>
              <a:off x="972229" y="5454471"/>
              <a:ext cx="275347" cy="318806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/>
            <p:cNvCxnSpPr>
              <a:stCxn id="234" idx="2"/>
            </p:cNvCxnSpPr>
            <p:nvPr/>
          </p:nvCxnSpPr>
          <p:spPr>
            <a:xfrm flipH="1">
              <a:off x="749802" y="5454471"/>
              <a:ext cx="222427" cy="318806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/>
            <p:cNvCxnSpPr>
              <a:stCxn id="234" idx="2"/>
            </p:cNvCxnSpPr>
            <p:nvPr/>
          </p:nvCxnSpPr>
          <p:spPr>
            <a:xfrm>
              <a:off x="972229" y="5454471"/>
              <a:ext cx="750309" cy="313909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/>
            <p:cNvCxnSpPr>
              <a:stCxn id="234" idx="2"/>
            </p:cNvCxnSpPr>
            <p:nvPr/>
          </p:nvCxnSpPr>
          <p:spPr>
            <a:xfrm flipH="1">
              <a:off x="955978" y="5454471"/>
              <a:ext cx="16251" cy="313909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/>
            <p:cNvCxnSpPr>
              <a:stCxn id="236" idx="2"/>
            </p:cNvCxnSpPr>
            <p:nvPr/>
          </p:nvCxnSpPr>
          <p:spPr>
            <a:xfrm>
              <a:off x="1810429" y="5454471"/>
              <a:ext cx="223936" cy="32125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/>
            <p:cNvCxnSpPr>
              <a:stCxn id="236" idx="2"/>
            </p:cNvCxnSpPr>
            <p:nvPr/>
          </p:nvCxnSpPr>
          <p:spPr>
            <a:xfrm flipH="1">
              <a:off x="1536592" y="5454471"/>
              <a:ext cx="273837" cy="32125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/>
            <p:cNvCxnSpPr>
              <a:stCxn id="236" idx="2"/>
            </p:cNvCxnSpPr>
            <p:nvPr/>
          </p:nvCxnSpPr>
          <p:spPr>
            <a:xfrm>
              <a:off x="1810429" y="5454471"/>
              <a:ext cx="698898" cy="31635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>
              <a:stCxn id="236" idx="2"/>
            </p:cNvCxnSpPr>
            <p:nvPr/>
          </p:nvCxnSpPr>
          <p:spPr>
            <a:xfrm flipH="1">
              <a:off x="1742768" y="5454471"/>
              <a:ext cx="67661" cy="31635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>
              <a:stCxn id="238" idx="2"/>
            </p:cNvCxnSpPr>
            <p:nvPr/>
          </p:nvCxnSpPr>
          <p:spPr>
            <a:xfrm>
              <a:off x="2648629" y="5455959"/>
              <a:ext cx="198005" cy="31398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/>
            <p:cNvCxnSpPr>
              <a:stCxn id="238" idx="2"/>
            </p:cNvCxnSpPr>
            <p:nvPr/>
          </p:nvCxnSpPr>
          <p:spPr>
            <a:xfrm flipH="1">
              <a:off x="2348862" y="5455959"/>
              <a:ext cx="299767" cy="31398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/>
            <p:cNvCxnSpPr>
              <a:stCxn id="238" idx="2"/>
            </p:cNvCxnSpPr>
            <p:nvPr/>
          </p:nvCxnSpPr>
          <p:spPr>
            <a:xfrm>
              <a:off x="2648629" y="5455959"/>
              <a:ext cx="672967" cy="30909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/>
            <p:cNvCxnSpPr>
              <a:stCxn id="238" idx="2"/>
            </p:cNvCxnSpPr>
            <p:nvPr/>
          </p:nvCxnSpPr>
          <p:spPr>
            <a:xfrm flipH="1">
              <a:off x="2555038" y="5455959"/>
              <a:ext cx="93591" cy="30909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>
              <a:stCxn id="248" idx="2"/>
            </p:cNvCxnSpPr>
            <p:nvPr/>
          </p:nvCxnSpPr>
          <p:spPr>
            <a:xfrm>
              <a:off x="4118843" y="5455959"/>
              <a:ext cx="177833" cy="30192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/>
            <p:cNvCxnSpPr>
              <a:stCxn id="248" idx="2"/>
            </p:cNvCxnSpPr>
            <p:nvPr/>
          </p:nvCxnSpPr>
          <p:spPr>
            <a:xfrm flipH="1">
              <a:off x="3798905" y="5455959"/>
              <a:ext cx="319938" cy="30192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/>
            <p:cNvCxnSpPr>
              <a:stCxn id="248" idx="2"/>
            </p:cNvCxnSpPr>
            <p:nvPr/>
          </p:nvCxnSpPr>
          <p:spPr>
            <a:xfrm>
              <a:off x="4118843" y="5455959"/>
              <a:ext cx="652795" cy="29703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/>
            <p:cNvCxnSpPr>
              <a:stCxn id="248" idx="2"/>
            </p:cNvCxnSpPr>
            <p:nvPr/>
          </p:nvCxnSpPr>
          <p:spPr>
            <a:xfrm flipH="1">
              <a:off x="4005081" y="5455959"/>
              <a:ext cx="113762" cy="29703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/>
            <p:cNvCxnSpPr>
              <a:stCxn id="250" idx="2"/>
            </p:cNvCxnSpPr>
            <p:nvPr/>
          </p:nvCxnSpPr>
          <p:spPr>
            <a:xfrm>
              <a:off x="4880843" y="5455959"/>
              <a:ext cx="153009" cy="300439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/>
            <p:cNvCxnSpPr>
              <a:stCxn id="250" idx="2"/>
            </p:cNvCxnSpPr>
            <p:nvPr/>
          </p:nvCxnSpPr>
          <p:spPr>
            <a:xfrm flipH="1">
              <a:off x="4536081" y="5455959"/>
              <a:ext cx="344762" cy="300439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/>
            <p:cNvCxnSpPr>
              <a:stCxn id="250" idx="2"/>
            </p:cNvCxnSpPr>
            <p:nvPr/>
          </p:nvCxnSpPr>
          <p:spPr>
            <a:xfrm>
              <a:off x="4880843" y="5455959"/>
              <a:ext cx="627971" cy="295542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/>
            <p:cNvCxnSpPr>
              <a:stCxn id="250" idx="2"/>
            </p:cNvCxnSpPr>
            <p:nvPr/>
          </p:nvCxnSpPr>
          <p:spPr>
            <a:xfrm flipH="1">
              <a:off x="4742257" y="5455959"/>
              <a:ext cx="138586" cy="295542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/>
            <p:cNvCxnSpPr>
              <a:stCxn id="252" idx="2"/>
            </p:cNvCxnSpPr>
            <p:nvPr/>
          </p:nvCxnSpPr>
          <p:spPr>
            <a:xfrm>
              <a:off x="5719043" y="5455959"/>
              <a:ext cx="153009" cy="28853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/>
            <p:cNvCxnSpPr>
              <a:stCxn id="252" idx="2"/>
            </p:cNvCxnSpPr>
            <p:nvPr/>
          </p:nvCxnSpPr>
          <p:spPr>
            <a:xfrm flipH="1">
              <a:off x="5374281" y="5455959"/>
              <a:ext cx="344762" cy="28853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/>
            <p:cNvCxnSpPr>
              <a:stCxn id="252" idx="2"/>
            </p:cNvCxnSpPr>
            <p:nvPr/>
          </p:nvCxnSpPr>
          <p:spPr>
            <a:xfrm>
              <a:off x="5719043" y="5455959"/>
              <a:ext cx="627971" cy="28364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/>
            <p:cNvCxnSpPr>
              <a:stCxn id="252" idx="2"/>
            </p:cNvCxnSpPr>
            <p:nvPr/>
          </p:nvCxnSpPr>
          <p:spPr>
            <a:xfrm flipH="1">
              <a:off x="5580457" y="5455959"/>
              <a:ext cx="138586" cy="28364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/>
            <p:cNvCxnSpPr>
              <a:stCxn id="254" idx="2"/>
            </p:cNvCxnSpPr>
            <p:nvPr/>
          </p:nvCxnSpPr>
          <p:spPr>
            <a:xfrm>
              <a:off x="6557243" y="5457447"/>
              <a:ext cx="159258" cy="28949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/>
            <p:cNvCxnSpPr>
              <a:stCxn id="254" idx="2"/>
            </p:cNvCxnSpPr>
            <p:nvPr/>
          </p:nvCxnSpPr>
          <p:spPr>
            <a:xfrm flipH="1">
              <a:off x="6218730" y="5457447"/>
              <a:ext cx="338513" cy="28949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/>
            <p:cNvCxnSpPr>
              <a:stCxn id="254" idx="2"/>
            </p:cNvCxnSpPr>
            <p:nvPr/>
          </p:nvCxnSpPr>
          <p:spPr>
            <a:xfrm>
              <a:off x="6557243" y="5457447"/>
              <a:ext cx="634220" cy="28460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/>
            <p:cNvCxnSpPr>
              <a:stCxn id="254" idx="2"/>
            </p:cNvCxnSpPr>
            <p:nvPr/>
          </p:nvCxnSpPr>
          <p:spPr>
            <a:xfrm flipH="1">
              <a:off x="6424906" y="5457447"/>
              <a:ext cx="132337" cy="28460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5" name="Rectangle 374"/>
            <p:cNvSpPr/>
            <p:nvPr/>
          </p:nvSpPr>
          <p:spPr>
            <a:xfrm rot="16200000">
              <a:off x="1044508" y="5630522"/>
              <a:ext cx="53893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/>
                <a:t>…</a:t>
              </a:r>
            </a:p>
          </p:txBody>
        </p:sp>
        <p:sp>
          <p:nvSpPr>
            <p:cNvPr id="376" name="Rectangle 375"/>
            <p:cNvSpPr/>
            <p:nvPr/>
          </p:nvSpPr>
          <p:spPr>
            <a:xfrm rot="16200000">
              <a:off x="1852592" y="5651972"/>
              <a:ext cx="53893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/>
                <a:t>…</a:t>
              </a:r>
            </a:p>
          </p:txBody>
        </p:sp>
        <p:sp>
          <p:nvSpPr>
            <p:cNvPr id="377" name="Rectangle 376"/>
            <p:cNvSpPr/>
            <p:nvPr/>
          </p:nvSpPr>
          <p:spPr>
            <a:xfrm rot="16200000">
              <a:off x="2852359" y="5644785"/>
              <a:ext cx="53893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/>
                <a:t>…</a:t>
              </a:r>
            </a:p>
          </p:txBody>
        </p:sp>
        <p:sp>
          <p:nvSpPr>
            <p:cNvPr id="378" name="Rectangle 377"/>
            <p:cNvSpPr/>
            <p:nvPr/>
          </p:nvSpPr>
          <p:spPr>
            <a:xfrm rot="16200000">
              <a:off x="3826968" y="5569316"/>
              <a:ext cx="53893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/>
                <a:t>…</a:t>
              </a:r>
            </a:p>
          </p:txBody>
        </p:sp>
        <p:sp>
          <p:nvSpPr>
            <p:cNvPr id="379" name="Rectangle 378"/>
            <p:cNvSpPr/>
            <p:nvPr/>
          </p:nvSpPr>
          <p:spPr>
            <a:xfrm rot="16200000">
              <a:off x="4826735" y="5562129"/>
              <a:ext cx="53893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/>
                <a:t>…</a:t>
              </a:r>
            </a:p>
          </p:txBody>
        </p:sp>
        <p:sp>
          <p:nvSpPr>
            <p:cNvPr id="382" name="Rectangle 381"/>
            <p:cNvSpPr/>
            <p:nvPr/>
          </p:nvSpPr>
          <p:spPr>
            <a:xfrm rot="16200000">
              <a:off x="5602587" y="5561510"/>
              <a:ext cx="53893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/>
                <a:t>…</a:t>
              </a:r>
            </a:p>
          </p:txBody>
        </p:sp>
        <p:sp>
          <p:nvSpPr>
            <p:cNvPr id="383" name="Rectangle 382"/>
            <p:cNvSpPr/>
            <p:nvPr/>
          </p:nvSpPr>
          <p:spPr>
            <a:xfrm rot="16200000">
              <a:off x="6602354" y="5554323"/>
              <a:ext cx="53893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/>
                <a:t>…</a:t>
              </a:r>
            </a:p>
          </p:txBody>
        </p:sp>
      </p:grpSp>
      <p:grpSp>
        <p:nvGrpSpPr>
          <p:cNvPr id="390" name="Group 389"/>
          <p:cNvGrpSpPr/>
          <p:nvPr/>
        </p:nvGrpSpPr>
        <p:grpSpPr>
          <a:xfrm>
            <a:off x="1560743" y="6005916"/>
            <a:ext cx="6964487" cy="775885"/>
            <a:chOff x="36742" y="6005915"/>
            <a:chExt cx="6964487" cy="7758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36742" y="6324600"/>
                  <a:ext cx="268058" cy="457200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6" name="Text 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6742" y="6324600"/>
                  <a:ext cx="268058" cy="457200"/>
                </a:xfrm>
                <a:prstGeom prst="rect">
                  <a:avLst/>
                </a:prstGeom>
                <a:blipFill rotWithShape="1">
                  <a:blip r:embed="rId39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9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502897" y="6324600"/>
                  <a:ext cx="268058" cy="457200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39" name="Text 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02897" y="6324600"/>
                  <a:ext cx="268058" cy="457200"/>
                </a:xfrm>
                <a:prstGeom prst="rect">
                  <a:avLst/>
                </a:prstGeom>
                <a:blipFill rotWithShape="1">
                  <a:blip r:embed="rId40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1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979518" y="6316553"/>
                  <a:ext cx="268058" cy="457200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41" name="Text 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79518" y="6316553"/>
                  <a:ext cx="268058" cy="457200"/>
                </a:xfrm>
                <a:prstGeom prst="rect">
                  <a:avLst/>
                </a:prstGeom>
                <a:blipFill rotWithShape="1">
                  <a:blip r:embed="rId41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3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1445673" y="6316553"/>
                  <a:ext cx="268058" cy="457200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43" name="Text 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45673" y="6316553"/>
                  <a:ext cx="268058" cy="457200"/>
                </a:xfrm>
                <a:prstGeom prst="rect">
                  <a:avLst/>
                </a:prstGeom>
                <a:blipFill rotWithShape="1">
                  <a:blip r:embed="rId42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1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1864737" y="6308506"/>
                  <a:ext cx="268058" cy="457200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51" name="Text 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64737" y="6308506"/>
                  <a:ext cx="268058" cy="457200"/>
                </a:xfrm>
                <a:prstGeom prst="rect">
                  <a:avLst/>
                </a:prstGeom>
                <a:blipFill rotWithShape="1">
                  <a:blip r:embed="rId43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3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2330892" y="6308506"/>
                  <a:ext cx="268058" cy="457200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53" name="Text 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30892" y="6308506"/>
                  <a:ext cx="268058" cy="457200"/>
                </a:xfrm>
                <a:prstGeom prst="rect">
                  <a:avLst/>
                </a:prstGeom>
                <a:blipFill rotWithShape="1">
                  <a:blip r:embed="rId44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5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2807513" y="6300459"/>
                  <a:ext cx="268058" cy="457200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55" name="Text 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07513" y="6300459"/>
                  <a:ext cx="268058" cy="457200"/>
                </a:xfrm>
                <a:prstGeom prst="rect">
                  <a:avLst/>
                </a:prstGeom>
                <a:blipFill rotWithShape="1">
                  <a:blip r:embed="rId45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1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3962400" y="6284287"/>
                  <a:ext cx="268058" cy="457200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61" name="Text 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962400" y="6284287"/>
                  <a:ext cx="268058" cy="457200"/>
                </a:xfrm>
                <a:prstGeom prst="rect">
                  <a:avLst/>
                </a:prstGeom>
                <a:blipFill rotWithShape="1">
                  <a:blip r:embed="rId46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3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4439021" y="6276240"/>
                  <a:ext cx="268058" cy="457200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63" name="Text 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39021" y="6276240"/>
                  <a:ext cx="268058" cy="457200"/>
                </a:xfrm>
                <a:prstGeom prst="rect">
                  <a:avLst/>
                </a:prstGeom>
                <a:blipFill rotWithShape="1">
                  <a:blip r:embed="rId47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5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4905176" y="6276240"/>
                  <a:ext cx="268058" cy="457200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65" name="Text 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05176" y="6276240"/>
                  <a:ext cx="268058" cy="457200"/>
                </a:xfrm>
                <a:prstGeom prst="rect">
                  <a:avLst/>
                </a:prstGeom>
                <a:blipFill rotWithShape="1">
                  <a:blip r:embed="rId48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7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5324240" y="6268193"/>
                  <a:ext cx="268058" cy="457200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67" name="Text 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324240" y="6268193"/>
                  <a:ext cx="268058" cy="457200"/>
                </a:xfrm>
                <a:prstGeom prst="rect">
                  <a:avLst/>
                </a:prstGeom>
                <a:blipFill rotWithShape="1">
                  <a:blip r:embed="rId49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9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5790395" y="6268193"/>
                  <a:ext cx="268058" cy="457200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69" name="Text 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90395" y="6268193"/>
                  <a:ext cx="268058" cy="457200"/>
                </a:xfrm>
                <a:prstGeom prst="rect">
                  <a:avLst/>
                </a:prstGeom>
                <a:blipFill rotWithShape="1">
                  <a:blip r:embed="rId50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1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6267016" y="6260146"/>
                  <a:ext cx="268058" cy="457200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71" name="Text 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267016" y="6260146"/>
                  <a:ext cx="268058" cy="457200"/>
                </a:xfrm>
                <a:prstGeom prst="rect">
                  <a:avLst/>
                </a:prstGeom>
                <a:blipFill rotWithShape="1">
                  <a:blip r:embed="rId51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3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6733171" y="6260146"/>
                  <a:ext cx="268058" cy="457200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73" name="Text 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733171" y="6260146"/>
                  <a:ext cx="268058" cy="457200"/>
                </a:xfrm>
                <a:prstGeom prst="rect">
                  <a:avLst/>
                </a:prstGeom>
                <a:blipFill rotWithShape="1">
                  <a:blip r:embed="rId52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4" name="Rectangle 383"/>
            <p:cNvSpPr/>
            <p:nvPr/>
          </p:nvSpPr>
          <p:spPr>
            <a:xfrm>
              <a:off x="3276600" y="6005915"/>
              <a:ext cx="574196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/>
                <a:t>…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1" name="TextBox 390"/>
              <p:cNvSpPr txBox="1"/>
              <p:nvPr/>
            </p:nvSpPr>
            <p:spPr>
              <a:xfrm>
                <a:off x="9403034" y="2362200"/>
                <a:ext cx="6781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5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91" name="TextBox 3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3034" y="2362200"/>
                <a:ext cx="678134" cy="523220"/>
              </a:xfrm>
              <a:prstGeom prst="rect">
                <a:avLst/>
              </a:prstGeom>
              <a:blipFill>
                <a:blip r:embed="rId5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2" name="TextBox 391"/>
              <p:cNvSpPr txBox="1"/>
              <p:nvPr/>
            </p:nvSpPr>
            <p:spPr>
              <a:xfrm>
                <a:off x="9393514" y="3210441"/>
                <a:ext cx="1137427" cy="8974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⋅5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92" name="TextBox 3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3514" y="3210441"/>
                <a:ext cx="1137427" cy="897425"/>
              </a:xfrm>
              <a:prstGeom prst="rect">
                <a:avLst/>
              </a:prstGeom>
              <a:blipFill>
                <a:blip r:embed="rId54"/>
                <a:stretch>
                  <a:fillRect b="-7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3" name="TextBox 392"/>
              <p:cNvSpPr txBox="1"/>
              <p:nvPr/>
            </p:nvSpPr>
            <p:spPr>
              <a:xfrm>
                <a:off x="9393513" y="4585772"/>
                <a:ext cx="1336200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16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⋅5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93" name="TextBox 3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3513" y="4585772"/>
                <a:ext cx="1336200" cy="898964"/>
              </a:xfrm>
              <a:prstGeom prst="rect">
                <a:avLst/>
              </a:prstGeom>
              <a:blipFill>
                <a:blip r:embed="rId55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4" name="TextBox 393"/>
              <p:cNvSpPr txBox="1"/>
              <p:nvPr/>
            </p:nvSpPr>
            <p:spPr>
              <a:xfrm>
                <a:off x="8763000" y="6087625"/>
                <a:ext cx="1911934" cy="5423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e>
                        <m:sup>
                          <m:func>
                            <m:func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</m:func>
                        </m:sup>
                      </m:sSup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⋅5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94" name="TextBox 3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0" y="6087625"/>
                <a:ext cx="1911934" cy="542393"/>
              </a:xfrm>
              <a:prstGeom prst="rect">
                <a:avLst/>
              </a:prstGeom>
              <a:blipFill>
                <a:blip r:embed="rId5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5" name="Rectangle 394"/>
          <p:cNvSpPr/>
          <p:nvPr/>
        </p:nvSpPr>
        <p:spPr>
          <a:xfrm rot="16200000">
            <a:off x="9692761" y="5487959"/>
            <a:ext cx="5389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6" name="TextBox 395"/>
              <p:cNvSpPr txBox="1"/>
              <p:nvPr/>
            </p:nvSpPr>
            <p:spPr>
              <a:xfrm>
                <a:off x="9025583" y="798782"/>
                <a:ext cx="3070649" cy="13244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=5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  <m:nary>
                        <m:naryPr>
                          <m:chr m:val="∑"/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=0</m:t>
                          </m:r>
                        </m:sub>
                        <m:sup>
                          <m:func>
                            <m:func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</m:func>
                        </m:sup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96" name="TextBox 3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5583" y="798782"/>
                <a:ext cx="3070649" cy="1324465"/>
              </a:xfrm>
              <a:prstGeom prst="rect">
                <a:avLst/>
              </a:prstGeom>
              <a:blipFill>
                <a:blip r:embed="rId57"/>
                <a:stretch>
                  <a:fillRect t="-96226" r="-6996" b="-152830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720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1" grpId="0"/>
      <p:bldP spid="162" grpId="0"/>
      <p:bldP spid="194" grpId="0"/>
      <p:bldP spid="224" grpId="0"/>
      <p:bldP spid="226" grpId="0"/>
      <p:bldP spid="228" grpId="0"/>
      <p:bldP spid="233" grpId="0"/>
      <p:bldP spid="235" grpId="0"/>
      <p:bldP spid="237" grpId="0"/>
      <p:bldP spid="239" grpId="0"/>
      <p:bldP spid="249" grpId="0"/>
      <p:bldP spid="251" grpId="0"/>
      <p:bldP spid="253" grpId="0"/>
      <p:bldP spid="255" grpId="0"/>
      <p:bldP spid="340" grpId="0"/>
      <p:bldP spid="342" grpId="0"/>
      <p:bldP spid="344" grpId="0"/>
      <p:bldP spid="352" grpId="0"/>
      <p:bldP spid="354" grpId="0"/>
      <p:bldP spid="356" grpId="0"/>
      <p:bldP spid="362" grpId="0"/>
      <p:bldP spid="364" grpId="0"/>
      <p:bldP spid="366" grpId="0"/>
      <p:bldP spid="368" grpId="0"/>
      <p:bldP spid="370" grpId="0"/>
      <p:bldP spid="372" grpId="0"/>
      <p:bldP spid="374" grpId="0"/>
      <p:bldP spid="391" grpId="0"/>
      <p:bldP spid="392" grpId="0"/>
      <p:bldP spid="393" grpId="0"/>
      <p:bldP spid="394" grpId="0"/>
      <p:bldP spid="395" grpId="0"/>
      <p:bldP spid="396" grpId="0" animBg="1"/>
    </p:bldLst>
  </p:timing>
</p:sld>
</file>

<file path=ppt/theme/theme1.xml><?xml version="1.0" encoding="utf-8"?>
<a:theme xmlns:a="http://schemas.openxmlformats.org/drawingml/2006/main" name="CS4102-S22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4102-S22b" id="{18A48F26-C2BC-3B43-9401-166A93552451}" vid="{9556EEB7-73AD-1246-95DB-A3D79EFE4B5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CS4102-S22b</Template>
  <TotalTime>1845</TotalTime>
  <Words>2943</Words>
  <Application>Microsoft Macintosh PowerPoint</Application>
  <PresentationFormat>Widescreen</PresentationFormat>
  <Paragraphs>804</Paragraphs>
  <Slides>41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</vt:lpstr>
      <vt:lpstr>Berlin Sans FB Demi</vt:lpstr>
      <vt:lpstr>Calibri</vt:lpstr>
      <vt:lpstr>Cambria Math</vt:lpstr>
      <vt:lpstr>Helvetica Neue</vt:lpstr>
      <vt:lpstr>Helvetica Neue Thin</vt:lpstr>
      <vt:lpstr>Symbol</vt:lpstr>
      <vt:lpstr>CS4102-S22b</vt:lpstr>
      <vt:lpstr>CS4102 Algorithms Spring 2022</vt:lpstr>
      <vt:lpstr>Tree Method</vt:lpstr>
      <vt:lpstr>Tree Method</vt:lpstr>
      <vt:lpstr>Multiplication</vt:lpstr>
      <vt:lpstr>“Schoolbook” Method</vt:lpstr>
      <vt:lpstr>Divide and Conquer method</vt:lpstr>
      <vt:lpstr>Divide and Conquer Multiplication</vt:lpstr>
      <vt:lpstr>Divide and Conquer method</vt:lpstr>
      <vt:lpstr>Divide and Conquer method</vt:lpstr>
      <vt:lpstr>Divide and Conquer method</vt:lpstr>
      <vt:lpstr>Karatsuba Multiplication</vt:lpstr>
      <vt:lpstr>Karatsuba</vt:lpstr>
      <vt:lpstr>Karatsuba Algorithm</vt:lpstr>
      <vt:lpstr>Karatsuba Multiplication</vt:lpstr>
      <vt:lpstr>Karatsuba</vt:lpstr>
      <vt:lpstr>Karatsuba</vt:lpstr>
      <vt:lpstr>PowerPoint Presentation</vt:lpstr>
      <vt:lpstr>Recurrence Solving Techniques</vt:lpstr>
      <vt:lpstr>Induction (review)</vt:lpstr>
      <vt:lpstr>Guess and Check Intuition</vt:lpstr>
      <vt:lpstr>Karatsuba Guess and Check (Loose)</vt:lpstr>
      <vt:lpstr>Karatsuba Guess and Check (Loose)</vt:lpstr>
      <vt:lpstr>Mergesort Guess and Check</vt:lpstr>
      <vt:lpstr>Mergesort Guess and Check</vt:lpstr>
      <vt:lpstr>Karatsuba Guess and Check</vt:lpstr>
      <vt:lpstr>Karatsuba Guess and Check</vt:lpstr>
      <vt:lpstr>What if we leave out the -16n?</vt:lpstr>
      <vt:lpstr>Recurrence Solving Techniques</vt:lpstr>
      <vt:lpstr>Observation</vt:lpstr>
      <vt:lpstr>Remember…</vt:lpstr>
      <vt:lpstr>General</vt:lpstr>
      <vt:lpstr>3 Cases</vt:lpstr>
      <vt:lpstr>Master Theorem</vt:lpstr>
      <vt:lpstr>Master Theorem Example 1</vt:lpstr>
      <vt:lpstr>Tree method</vt:lpstr>
      <vt:lpstr>Master Theorem Example 2</vt:lpstr>
      <vt:lpstr>Tree method</vt:lpstr>
      <vt:lpstr>Master Theorem Example 3</vt:lpstr>
      <vt:lpstr>Karatsuba</vt:lpstr>
      <vt:lpstr>Master Theorem Example 4</vt:lpstr>
      <vt:lpstr>Tree method</vt:lpstr>
    </vt:vector>
  </TitlesOfParts>
  <Company>UVA SEAS Computer Science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njb2b</dc:creator>
  <cp:lastModifiedBy>Horton, Tom (tbh3f)</cp:lastModifiedBy>
  <cp:revision>34</cp:revision>
  <cp:lastPrinted>2022-02-01T16:35:35Z</cp:lastPrinted>
  <dcterms:created xsi:type="dcterms:W3CDTF">2018-09-05T19:33:27Z</dcterms:created>
  <dcterms:modified xsi:type="dcterms:W3CDTF">2022-02-01T17:04:51Z</dcterms:modified>
</cp:coreProperties>
</file>