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16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5"/>
  </p:notesMasterIdLst>
  <p:sldIdLst>
    <p:sldId id="517" r:id="rId2"/>
    <p:sldId id="278" r:id="rId3"/>
    <p:sldId id="533" r:id="rId4"/>
    <p:sldId id="511" r:id="rId5"/>
    <p:sldId id="512" r:id="rId6"/>
    <p:sldId id="513" r:id="rId7"/>
    <p:sldId id="514" r:id="rId8"/>
    <p:sldId id="515" r:id="rId9"/>
    <p:sldId id="537" r:id="rId10"/>
    <p:sldId id="317" r:id="rId11"/>
    <p:sldId id="437" r:id="rId12"/>
    <p:sldId id="536" r:id="rId13"/>
    <p:sldId id="438" r:id="rId14"/>
    <p:sldId id="439" r:id="rId15"/>
    <p:sldId id="321" r:id="rId16"/>
    <p:sldId id="525" r:id="rId17"/>
    <p:sldId id="538" r:id="rId18"/>
    <p:sldId id="323" r:id="rId19"/>
    <p:sldId id="473" r:id="rId20"/>
    <p:sldId id="519" r:id="rId21"/>
    <p:sldId id="535" r:id="rId22"/>
    <p:sldId id="521" r:id="rId23"/>
    <p:sldId id="522" r:id="rId24"/>
    <p:sldId id="542" r:id="rId25"/>
    <p:sldId id="541" r:id="rId26"/>
    <p:sldId id="518" r:id="rId27"/>
    <p:sldId id="540" r:id="rId28"/>
    <p:sldId id="523" r:id="rId29"/>
    <p:sldId id="474" r:id="rId30"/>
    <p:sldId id="524" r:id="rId31"/>
    <p:sldId id="324" r:id="rId32"/>
    <p:sldId id="539" r:id="rId33"/>
    <p:sldId id="41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CC"/>
    <a:srgbClr val="FF99FF"/>
    <a:srgbClr val="FFCC66"/>
    <a:srgbClr val="FFCC00"/>
    <a:srgbClr val="FFFF00"/>
    <a:srgbClr val="FFFF66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50"/>
    <p:restoredTop sz="92551" autoAdjust="0"/>
  </p:normalViewPr>
  <p:slideViewPr>
    <p:cSldViewPr>
      <p:cViewPr>
        <p:scale>
          <a:sx n="120" d="100"/>
          <a:sy n="120" d="100"/>
        </p:scale>
        <p:origin x="712" y="9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F7FD5-2840-4607-A4CD-0A8A66D9D61D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E913D-325D-4B30-8E23-50203DB58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0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5D8DCB-06E0-DB4B-A914-CADE4285D24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2421-D2CD-4522-A1BA-E4F59ED821B7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0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928D-0C55-4D8D-9D16-4C05754E5356}" type="datetime1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3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EDDD-253B-4C38-A621-35D8BA950C17}" type="datetime1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6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67E4-28CB-45C9-B82C-D6B22AD4F0EB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09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C693-B405-44E1-A127-B7CE8B45C1E1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21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115C93-B2CE-D44F-83E3-23A7F22EA8D8}"/>
              </a:ext>
            </a:extLst>
          </p:cNvPr>
          <p:cNvSpPr/>
          <p:nvPr/>
        </p:nvSpPr>
        <p:spPr>
          <a:xfrm>
            <a:off x="0" y="-1"/>
            <a:ext cx="12192000" cy="731837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>
            <a:lvl1pPr>
              <a:defRPr b="0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1165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115C93-B2CE-D44F-83E3-23A7F22EA8D8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>
            <a:lvl1pPr>
              <a:defRPr b="0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985-6D44-417A-9881-D208468CBA07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9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arm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59ABBA-0641-D142-A6E1-AAF21A858462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7612"/>
          </a:xfrm>
        </p:spPr>
        <p:txBody>
          <a:bodyPr/>
          <a:lstStyle>
            <a:lvl1pPr>
              <a:defRPr b="0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972800" cy="4373562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5795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86-E8D2-4E57-8D6D-61E2D175474B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AB17AF-8C4C-5845-B7DE-A4AC7A53117E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1DF3-1FB0-45DC-97EF-461960E13574}" type="datetime1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82CF36-B83D-CA4E-A297-1A51EA28471C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88E-2809-46D8-B43F-738015D878CC}" type="datetime1">
              <a:rPr lang="en-US" smtClean="0"/>
              <a:t>2/22/22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2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2E7A9B-E4F1-7444-9561-2EEF0BD9300B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D42A-BC08-426E-9E11-483BA9D61AF6}" type="datetime1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7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maller 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2E7A9B-E4F1-7444-9561-2EEF0BD9300B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0705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C786-44E1-4BD5-AD14-75F3EA166B5A}" type="datetime1">
              <a:rPr lang="en-US" smtClean="0"/>
              <a:t>2/22/22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28102-2E91-4DD7-8E8B-98B790A12701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0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" Type="http://schemas.openxmlformats.org/officeDocument/2006/relationships/tags" Target="../tags/tag16.xml"/><Relationship Id="rId21" Type="http://schemas.openxmlformats.org/officeDocument/2006/relationships/tags" Target="../tags/tag34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tags" Target="../tags/tag66.xml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tags" Target="../tags/tag65.xml"/><Relationship Id="rId3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tags" Target="../tags/tag69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tags" Target="../tags/tag64.xml"/><Relationship Id="rId32" Type="http://schemas.openxmlformats.org/officeDocument/2006/relationships/tags" Target="../tags/tag72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tags" Target="../tags/tag63.xml"/><Relationship Id="rId28" Type="http://schemas.openxmlformats.org/officeDocument/2006/relationships/tags" Target="../tags/tag68.xml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tags" Target="../tags/tag71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tags" Target="../tags/tag62.xml"/><Relationship Id="rId27" Type="http://schemas.openxmlformats.org/officeDocument/2006/relationships/tags" Target="../tags/tag67.xml"/><Relationship Id="rId30" Type="http://schemas.openxmlformats.org/officeDocument/2006/relationships/tags" Target="../tags/tag70.xml"/><Relationship Id="rId8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26" Type="http://schemas.openxmlformats.org/officeDocument/2006/relationships/tags" Target="../tags/tag98.xml"/><Relationship Id="rId39" Type="http://schemas.openxmlformats.org/officeDocument/2006/relationships/tags" Target="../tags/tag111.xml"/><Relationship Id="rId21" Type="http://schemas.openxmlformats.org/officeDocument/2006/relationships/tags" Target="../tags/tag93.xml"/><Relationship Id="rId34" Type="http://schemas.openxmlformats.org/officeDocument/2006/relationships/tags" Target="../tags/tag106.xml"/><Relationship Id="rId42" Type="http://schemas.openxmlformats.org/officeDocument/2006/relationships/tags" Target="../tags/tag114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6" Type="http://schemas.openxmlformats.org/officeDocument/2006/relationships/tags" Target="../tags/tag88.xml"/><Relationship Id="rId29" Type="http://schemas.openxmlformats.org/officeDocument/2006/relationships/tags" Target="../tags/tag101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tags" Target="../tags/tag96.xml"/><Relationship Id="rId32" Type="http://schemas.openxmlformats.org/officeDocument/2006/relationships/tags" Target="../tags/tag104.xml"/><Relationship Id="rId37" Type="http://schemas.openxmlformats.org/officeDocument/2006/relationships/tags" Target="../tags/tag109.xml"/><Relationship Id="rId40" Type="http://schemas.openxmlformats.org/officeDocument/2006/relationships/tags" Target="../tags/tag112.xml"/><Relationship Id="rId45" Type="http://schemas.openxmlformats.org/officeDocument/2006/relationships/tags" Target="../tags/tag117.xml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28" Type="http://schemas.openxmlformats.org/officeDocument/2006/relationships/tags" Target="../tags/tag100.xml"/><Relationship Id="rId36" Type="http://schemas.openxmlformats.org/officeDocument/2006/relationships/tags" Target="../tags/tag108.xml"/><Relationship Id="rId10" Type="http://schemas.openxmlformats.org/officeDocument/2006/relationships/tags" Target="../tags/tag82.xml"/><Relationship Id="rId19" Type="http://schemas.openxmlformats.org/officeDocument/2006/relationships/tags" Target="../tags/tag91.xml"/><Relationship Id="rId31" Type="http://schemas.openxmlformats.org/officeDocument/2006/relationships/tags" Target="../tags/tag103.xml"/><Relationship Id="rId44" Type="http://schemas.openxmlformats.org/officeDocument/2006/relationships/tags" Target="../tags/tag116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tags" Target="../tags/tag99.xml"/><Relationship Id="rId30" Type="http://schemas.openxmlformats.org/officeDocument/2006/relationships/tags" Target="../tags/tag102.xml"/><Relationship Id="rId35" Type="http://schemas.openxmlformats.org/officeDocument/2006/relationships/tags" Target="../tags/tag107.xml"/><Relationship Id="rId43" Type="http://schemas.openxmlformats.org/officeDocument/2006/relationships/tags" Target="../tags/tag115.xml"/><Relationship Id="rId8" Type="http://schemas.openxmlformats.org/officeDocument/2006/relationships/tags" Target="../tags/tag80.xml"/><Relationship Id="rId3" Type="http://schemas.openxmlformats.org/officeDocument/2006/relationships/tags" Target="../tags/tag75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tags" Target="../tags/tag97.xml"/><Relationship Id="rId33" Type="http://schemas.openxmlformats.org/officeDocument/2006/relationships/tags" Target="../tags/tag105.xml"/><Relationship Id="rId38" Type="http://schemas.openxmlformats.org/officeDocument/2006/relationships/tags" Target="../tags/tag110.xml"/><Relationship Id="rId46" Type="http://schemas.openxmlformats.org/officeDocument/2006/relationships/slideLayout" Target="../slideLayouts/slideLayout2.xml"/><Relationship Id="rId20" Type="http://schemas.openxmlformats.org/officeDocument/2006/relationships/tags" Target="../tags/tag92.xml"/><Relationship Id="rId41" Type="http://schemas.openxmlformats.org/officeDocument/2006/relationships/tags" Target="../tags/tag1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10" Type="http://schemas.openxmlformats.org/officeDocument/2006/relationships/tags" Target="../tags/tag127.xml"/><Relationship Id="rId4" Type="http://schemas.openxmlformats.org/officeDocument/2006/relationships/tags" Target="../tags/tag121.xml"/><Relationship Id="rId9" Type="http://schemas.openxmlformats.org/officeDocument/2006/relationships/tags" Target="../tags/tag1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image" Target="../media/image8.png"/><Relationship Id="rId4" Type="http://schemas.openxmlformats.org/officeDocument/2006/relationships/tags" Target="../tags/tag11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9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62.xml"/><Relationship Id="rId18" Type="http://schemas.openxmlformats.org/officeDocument/2006/relationships/tags" Target="../tags/tag167.xml"/><Relationship Id="rId26" Type="http://schemas.openxmlformats.org/officeDocument/2006/relationships/tags" Target="../tags/tag175.xml"/><Relationship Id="rId39" Type="http://schemas.openxmlformats.org/officeDocument/2006/relationships/tags" Target="../tags/tag188.xml"/><Relationship Id="rId21" Type="http://schemas.openxmlformats.org/officeDocument/2006/relationships/tags" Target="../tags/tag170.xml"/><Relationship Id="rId34" Type="http://schemas.openxmlformats.org/officeDocument/2006/relationships/tags" Target="../tags/tag183.xml"/><Relationship Id="rId42" Type="http://schemas.openxmlformats.org/officeDocument/2006/relationships/tags" Target="../tags/tag191.xml"/><Relationship Id="rId7" Type="http://schemas.openxmlformats.org/officeDocument/2006/relationships/tags" Target="../tags/tag156.xml"/><Relationship Id="rId2" Type="http://schemas.openxmlformats.org/officeDocument/2006/relationships/tags" Target="../tags/tag151.xml"/><Relationship Id="rId16" Type="http://schemas.openxmlformats.org/officeDocument/2006/relationships/tags" Target="../tags/tag165.xml"/><Relationship Id="rId29" Type="http://schemas.openxmlformats.org/officeDocument/2006/relationships/tags" Target="../tags/tag178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24" Type="http://schemas.openxmlformats.org/officeDocument/2006/relationships/tags" Target="../tags/tag173.xml"/><Relationship Id="rId32" Type="http://schemas.openxmlformats.org/officeDocument/2006/relationships/tags" Target="../tags/tag181.xml"/><Relationship Id="rId37" Type="http://schemas.openxmlformats.org/officeDocument/2006/relationships/tags" Target="../tags/tag186.xml"/><Relationship Id="rId40" Type="http://schemas.openxmlformats.org/officeDocument/2006/relationships/tags" Target="../tags/tag189.xml"/><Relationship Id="rId45" Type="http://schemas.openxmlformats.org/officeDocument/2006/relationships/tags" Target="../tags/tag194.xml"/><Relationship Id="rId5" Type="http://schemas.openxmlformats.org/officeDocument/2006/relationships/tags" Target="../tags/tag154.xml"/><Relationship Id="rId15" Type="http://schemas.openxmlformats.org/officeDocument/2006/relationships/tags" Target="../tags/tag164.xml"/><Relationship Id="rId23" Type="http://schemas.openxmlformats.org/officeDocument/2006/relationships/tags" Target="../tags/tag172.xml"/><Relationship Id="rId28" Type="http://schemas.openxmlformats.org/officeDocument/2006/relationships/tags" Target="../tags/tag177.xml"/><Relationship Id="rId36" Type="http://schemas.openxmlformats.org/officeDocument/2006/relationships/tags" Target="../tags/tag185.xml"/><Relationship Id="rId10" Type="http://schemas.openxmlformats.org/officeDocument/2006/relationships/tags" Target="../tags/tag159.xml"/><Relationship Id="rId19" Type="http://schemas.openxmlformats.org/officeDocument/2006/relationships/tags" Target="../tags/tag168.xml"/><Relationship Id="rId31" Type="http://schemas.openxmlformats.org/officeDocument/2006/relationships/tags" Target="../tags/tag180.xml"/><Relationship Id="rId44" Type="http://schemas.openxmlformats.org/officeDocument/2006/relationships/tags" Target="../tags/tag193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tags" Target="../tags/tag163.xml"/><Relationship Id="rId22" Type="http://schemas.openxmlformats.org/officeDocument/2006/relationships/tags" Target="../tags/tag171.xml"/><Relationship Id="rId27" Type="http://schemas.openxmlformats.org/officeDocument/2006/relationships/tags" Target="../tags/tag176.xml"/><Relationship Id="rId30" Type="http://schemas.openxmlformats.org/officeDocument/2006/relationships/tags" Target="../tags/tag179.xml"/><Relationship Id="rId35" Type="http://schemas.openxmlformats.org/officeDocument/2006/relationships/tags" Target="../tags/tag184.xml"/><Relationship Id="rId43" Type="http://schemas.openxmlformats.org/officeDocument/2006/relationships/tags" Target="../tags/tag192.xml"/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12" Type="http://schemas.openxmlformats.org/officeDocument/2006/relationships/tags" Target="../tags/tag161.xml"/><Relationship Id="rId17" Type="http://schemas.openxmlformats.org/officeDocument/2006/relationships/tags" Target="../tags/tag166.xml"/><Relationship Id="rId25" Type="http://schemas.openxmlformats.org/officeDocument/2006/relationships/tags" Target="../tags/tag174.xml"/><Relationship Id="rId33" Type="http://schemas.openxmlformats.org/officeDocument/2006/relationships/tags" Target="../tags/tag182.xml"/><Relationship Id="rId38" Type="http://schemas.openxmlformats.org/officeDocument/2006/relationships/tags" Target="../tags/tag187.xml"/><Relationship Id="rId46" Type="http://schemas.openxmlformats.org/officeDocument/2006/relationships/slideLayout" Target="../slideLayouts/slideLayout2.xml"/><Relationship Id="rId20" Type="http://schemas.openxmlformats.org/officeDocument/2006/relationships/tags" Target="../tags/tag169.xml"/><Relationship Id="rId41" Type="http://schemas.openxmlformats.org/officeDocument/2006/relationships/tags" Target="../tags/tag19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tif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0"/>
            <a:ext cx="10363200" cy="2228851"/>
          </a:xfrm>
        </p:spPr>
        <p:txBody>
          <a:bodyPr>
            <a:normAutofit/>
          </a:bodyPr>
          <a:lstStyle/>
          <a:p>
            <a:r>
              <a:rPr lang="en-US" dirty="0"/>
              <a:t>Kruskal’s MST Algorithm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Find-Union Data 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 4102: Algorithms</a:t>
            </a:r>
          </a:p>
          <a:p>
            <a:r>
              <a:rPr lang="en-US" dirty="0"/>
              <a:t>Spring 2022</a:t>
            </a:r>
          </a:p>
          <a:p>
            <a:r>
              <a:rPr lang="en-US" dirty="0"/>
              <a:t>Robbie </a:t>
            </a:r>
            <a:r>
              <a:rPr lang="en-US" dirty="0" err="1"/>
              <a:t>Hott</a:t>
            </a:r>
            <a:r>
              <a:rPr lang="en-US" dirty="0"/>
              <a:t> and Tom Horton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DACC1BBE-66B1-403A-8C7E-C57A0F3A107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Kruskal’s MST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4756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Prim’s approach:</a:t>
            </a:r>
          </a:p>
          <a:p>
            <a:pPr lvl="1"/>
            <a:r>
              <a:rPr lang="en-US" dirty="0"/>
              <a:t>Build one tree.  Make the one tree bigger and as good as it can be.</a:t>
            </a:r>
          </a:p>
          <a:p>
            <a:r>
              <a:rPr lang="en-US" dirty="0"/>
              <a:t>Kruskal’s approach</a:t>
            </a:r>
          </a:p>
          <a:p>
            <a:pPr lvl="1"/>
            <a:r>
              <a:rPr lang="en-US" dirty="0"/>
              <a:t>Choose the best edge possible: smallest weight</a:t>
            </a:r>
          </a:p>
          <a:p>
            <a:pPr lvl="1"/>
            <a:r>
              <a:rPr lang="en-US" dirty="0"/>
              <a:t>Not one tree – maintain a forest!</a:t>
            </a:r>
          </a:p>
          <a:p>
            <a:pPr lvl="1" algn="l"/>
            <a:r>
              <a:rPr lang="en-US" dirty="0"/>
              <a:t>Each edge added will connect two trees.</a:t>
            </a:r>
            <a:br>
              <a:rPr lang="en-US" dirty="0"/>
            </a:br>
            <a:r>
              <a:rPr lang="en-US" dirty="0"/>
              <a:t>Can’t form a cycle in a tree!</a:t>
            </a:r>
          </a:p>
          <a:p>
            <a:pPr lvl="1"/>
            <a:r>
              <a:rPr lang="en-US" dirty="0"/>
              <a:t>After </a:t>
            </a:r>
            <a:r>
              <a:rPr lang="en-US"/>
              <a:t>adding V-1 </a:t>
            </a:r>
            <a:r>
              <a:rPr lang="en-US" dirty="0"/>
              <a:t>edges, you have one tree, the MST</a:t>
            </a:r>
          </a:p>
        </p:txBody>
      </p:sp>
    </p:spTree>
    <p:extLst>
      <p:ext uri="{BB962C8B-B14F-4D97-AF65-F5344CB8AC3E}">
        <p14:creationId xmlns:p14="http://schemas.microsoft.com/office/powerpoint/2010/main" val="1954846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eaLnBrk="1" hangingPunct="1"/>
            <a:r>
              <a:rPr lang="en-US"/>
              <a:t>Kruskal’s MST Algorithm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Idea: Have a </a:t>
            </a:r>
            <a:r>
              <a:rPr lang="en-US" sz="2800" dirty="0">
                <a:solidFill>
                  <a:srgbClr val="FF0000"/>
                </a:solidFill>
              </a:rPr>
              <a:t>forest</a:t>
            </a:r>
            <a:r>
              <a:rPr lang="en-US" sz="2800" dirty="0"/>
              <a:t> (set of trees) that eventually shrinks into one tree</a:t>
            </a:r>
          </a:p>
          <a:p>
            <a:pPr lvl="1"/>
            <a:r>
              <a:rPr lang="en-US" sz="2400" dirty="0"/>
              <a:t>At each step, add an edge that joins two trees (no cycles!)</a:t>
            </a:r>
          </a:p>
          <a:p>
            <a:pPr lvl="1"/>
            <a:r>
              <a:rPr lang="en-US" sz="2400" dirty="0"/>
              <a:t>Choose the one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v,w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/>
              <a:t>that has the smallest weight of possible connecting edges</a:t>
            </a:r>
          </a:p>
          <a:p>
            <a:pPr lvl="1"/>
            <a:r>
              <a:rPr lang="en-US" sz="2400" dirty="0"/>
              <a:t>Continue until you have one tree, which will be a MST</a:t>
            </a:r>
          </a:p>
        </p:txBody>
      </p:sp>
      <p:sp>
        <p:nvSpPr>
          <p:cNvPr id="6963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46070" y="5826161"/>
            <a:ext cx="1095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6600"/>
                </a:solidFill>
              </a:rPr>
              <a:t>G=(V,E)</a:t>
            </a:r>
          </a:p>
        </p:txBody>
      </p:sp>
      <p:sp>
        <p:nvSpPr>
          <p:cNvPr id="69637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452688" y="3817938"/>
            <a:ext cx="7045325" cy="2478087"/>
          </a:xfrm>
          <a:custGeom>
            <a:avLst/>
            <a:gdLst>
              <a:gd name="T0" fmla="*/ 2147483647 w 3328"/>
              <a:gd name="T1" fmla="*/ 2147483647 h 2082"/>
              <a:gd name="T2" fmla="*/ 2147483647 w 3328"/>
              <a:gd name="T3" fmla="*/ 2147483647 h 2082"/>
              <a:gd name="T4" fmla="*/ 2147483647 w 3328"/>
              <a:gd name="T5" fmla="*/ 2147483647 h 2082"/>
              <a:gd name="T6" fmla="*/ 2147483647 w 3328"/>
              <a:gd name="T7" fmla="*/ 2147483647 h 2082"/>
              <a:gd name="T8" fmla="*/ 2147483647 w 3328"/>
              <a:gd name="T9" fmla="*/ 2147483647 h 2082"/>
              <a:gd name="T10" fmla="*/ 2147483647 w 3328"/>
              <a:gd name="T11" fmla="*/ 2147483647 h 2082"/>
              <a:gd name="T12" fmla="*/ 2147483647 w 3328"/>
              <a:gd name="T13" fmla="*/ 2147483647 h 2082"/>
              <a:gd name="T14" fmla="*/ 2147483647 w 3328"/>
              <a:gd name="T15" fmla="*/ 2147483647 h 2082"/>
              <a:gd name="T16" fmla="*/ 2147483647 w 3328"/>
              <a:gd name="T17" fmla="*/ 2147483647 h 2082"/>
              <a:gd name="T18" fmla="*/ 2147483647 w 3328"/>
              <a:gd name="T19" fmla="*/ 2147483647 h 2082"/>
              <a:gd name="T20" fmla="*/ 0 w 3328"/>
              <a:gd name="T21" fmla="*/ 2147483647 h 2082"/>
              <a:gd name="T22" fmla="*/ 2147483647 w 3328"/>
              <a:gd name="T23" fmla="*/ 2147483647 h 2082"/>
              <a:gd name="T24" fmla="*/ 2147483647 w 3328"/>
              <a:gd name="T25" fmla="*/ 2147483647 h 2082"/>
              <a:gd name="T26" fmla="*/ 2147483647 w 3328"/>
              <a:gd name="T27" fmla="*/ 2147483647 h 2082"/>
              <a:gd name="T28" fmla="*/ 2147483647 w 3328"/>
              <a:gd name="T29" fmla="*/ 2147483647 h 2082"/>
              <a:gd name="T30" fmla="*/ 2147483647 w 3328"/>
              <a:gd name="T31" fmla="*/ 2147483647 h 2082"/>
              <a:gd name="T32" fmla="*/ 2147483647 w 3328"/>
              <a:gd name="T33" fmla="*/ 2147483647 h 2082"/>
              <a:gd name="T34" fmla="*/ 2147483647 w 3328"/>
              <a:gd name="T35" fmla="*/ 2147483647 h 2082"/>
              <a:gd name="T36" fmla="*/ 2147483647 w 3328"/>
              <a:gd name="T37" fmla="*/ 2147483647 h 2082"/>
              <a:gd name="T38" fmla="*/ 2147483647 w 3328"/>
              <a:gd name="T39" fmla="*/ 2147483647 h 2082"/>
              <a:gd name="T40" fmla="*/ 2147483647 w 3328"/>
              <a:gd name="T41" fmla="*/ 2147483647 h 2082"/>
              <a:gd name="T42" fmla="*/ 2147483647 w 3328"/>
              <a:gd name="T43" fmla="*/ 2147483647 h 2082"/>
              <a:gd name="T44" fmla="*/ 2147483647 w 3328"/>
              <a:gd name="T45" fmla="*/ 2147483647 h 2082"/>
              <a:gd name="T46" fmla="*/ 2147483647 w 3328"/>
              <a:gd name="T47" fmla="*/ 2147483647 h 2082"/>
              <a:gd name="T48" fmla="*/ 2147483647 w 3328"/>
              <a:gd name="T49" fmla="*/ 2147483647 h 2082"/>
              <a:gd name="T50" fmla="*/ 2147483647 w 3328"/>
              <a:gd name="T51" fmla="*/ 2147483647 h 2082"/>
              <a:gd name="T52" fmla="*/ 2147483647 w 3328"/>
              <a:gd name="T53" fmla="*/ 2147483647 h 2082"/>
              <a:gd name="T54" fmla="*/ 2147483647 w 3328"/>
              <a:gd name="T55" fmla="*/ 2147483647 h 2082"/>
              <a:gd name="T56" fmla="*/ 2147483647 w 3328"/>
              <a:gd name="T57" fmla="*/ 2147483647 h 2082"/>
              <a:gd name="T58" fmla="*/ 2147483647 w 3328"/>
              <a:gd name="T59" fmla="*/ 2147483647 h 2082"/>
              <a:gd name="T60" fmla="*/ 2147483647 w 3328"/>
              <a:gd name="T61" fmla="*/ 2147483647 h 2082"/>
              <a:gd name="T62" fmla="*/ 2147483647 w 3328"/>
              <a:gd name="T63" fmla="*/ 2147483647 h 2082"/>
              <a:gd name="T64" fmla="*/ 2147483647 w 3328"/>
              <a:gd name="T65" fmla="*/ 2147483647 h 2082"/>
              <a:gd name="T66" fmla="*/ 2147483647 w 3328"/>
              <a:gd name="T67" fmla="*/ 2147483647 h 2082"/>
              <a:gd name="T68" fmla="*/ 2147483647 w 3328"/>
              <a:gd name="T69" fmla="*/ 2147483647 h 2082"/>
              <a:gd name="T70" fmla="*/ 2147483647 w 3328"/>
              <a:gd name="T71" fmla="*/ 2147483647 h 2082"/>
              <a:gd name="T72" fmla="*/ 2147483647 w 3328"/>
              <a:gd name="T73" fmla="*/ 2147483647 h 208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328"/>
              <a:gd name="T112" fmla="*/ 0 h 2082"/>
              <a:gd name="T113" fmla="*/ 3328 w 3328"/>
              <a:gd name="T114" fmla="*/ 2082 h 208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328" h="2082">
                <a:moveTo>
                  <a:pt x="1653" y="175"/>
                </a:moveTo>
                <a:cubicBezTo>
                  <a:pt x="1581" y="158"/>
                  <a:pt x="1628" y="164"/>
                  <a:pt x="1525" y="175"/>
                </a:cubicBezTo>
                <a:cubicBezTo>
                  <a:pt x="1305" y="199"/>
                  <a:pt x="1362" y="193"/>
                  <a:pt x="1184" y="207"/>
                </a:cubicBezTo>
                <a:cubicBezTo>
                  <a:pt x="987" y="195"/>
                  <a:pt x="793" y="171"/>
                  <a:pt x="597" y="154"/>
                </a:cubicBezTo>
                <a:cubicBezTo>
                  <a:pt x="494" y="158"/>
                  <a:pt x="391" y="159"/>
                  <a:pt x="288" y="165"/>
                </a:cubicBezTo>
                <a:cubicBezTo>
                  <a:pt x="273" y="166"/>
                  <a:pt x="256" y="165"/>
                  <a:pt x="245" y="175"/>
                </a:cubicBezTo>
                <a:cubicBezTo>
                  <a:pt x="218" y="198"/>
                  <a:pt x="206" y="235"/>
                  <a:pt x="181" y="261"/>
                </a:cubicBezTo>
                <a:cubicBezTo>
                  <a:pt x="160" y="322"/>
                  <a:pt x="174" y="286"/>
                  <a:pt x="128" y="378"/>
                </a:cubicBezTo>
                <a:cubicBezTo>
                  <a:pt x="121" y="392"/>
                  <a:pt x="106" y="421"/>
                  <a:pt x="106" y="421"/>
                </a:cubicBezTo>
                <a:cubicBezTo>
                  <a:pt x="97" y="478"/>
                  <a:pt x="89" y="519"/>
                  <a:pt x="64" y="570"/>
                </a:cubicBezTo>
                <a:cubicBezTo>
                  <a:pt x="40" y="755"/>
                  <a:pt x="13" y="939"/>
                  <a:pt x="0" y="1125"/>
                </a:cubicBezTo>
                <a:cubicBezTo>
                  <a:pt x="1" y="1147"/>
                  <a:pt x="3" y="1379"/>
                  <a:pt x="32" y="1423"/>
                </a:cubicBezTo>
                <a:cubicBezTo>
                  <a:pt x="67" y="1476"/>
                  <a:pt x="129" y="1504"/>
                  <a:pt x="170" y="1551"/>
                </a:cubicBezTo>
                <a:cubicBezTo>
                  <a:pt x="253" y="1646"/>
                  <a:pt x="304" y="1763"/>
                  <a:pt x="416" y="1829"/>
                </a:cubicBezTo>
                <a:cubicBezTo>
                  <a:pt x="465" y="1858"/>
                  <a:pt x="579" y="1860"/>
                  <a:pt x="618" y="1861"/>
                </a:cubicBezTo>
                <a:cubicBezTo>
                  <a:pt x="871" y="1867"/>
                  <a:pt x="1123" y="1868"/>
                  <a:pt x="1376" y="1871"/>
                </a:cubicBezTo>
                <a:cubicBezTo>
                  <a:pt x="1433" y="1883"/>
                  <a:pt x="1490" y="1897"/>
                  <a:pt x="1546" y="1914"/>
                </a:cubicBezTo>
                <a:cubicBezTo>
                  <a:pt x="1567" y="1920"/>
                  <a:pt x="1589" y="1928"/>
                  <a:pt x="1610" y="1935"/>
                </a:cubicBezTo>
                <a:cubicBezTo>
                  <a:pt x="1621" y="1939"/>
                  <a:pt x="1642" y="1946"/>
                  <a:pt x="1642" y="1946"/>
                </a:cubicBezTo>
                <a:cubicBezTo>
                  <a:pt x="1685" y="1987"/>
                  <a:pt x="1655" y="1966"/>
                  <a:pt x="1749" y="1989"/>
                </a:cubicBezTo>
                <a:cubicBezTo>
                  <a:pt x="1827" y="2009"/>
                  <a:pt x="1905" y="2028"/>
                  <a:pt x="1984" y="2042"/>
                </a:cubicBezTo>
                <a:cubicBezTo>
                  <a:pt x="2690" y="2029"/>
                  <a:pt x="2385" y="2082"/>
                  <a:pt x="2688" y="1978"/>
                </a:cubicBezTo>
                <a:cubicBezTo>
                  <a:pt x="2717" y="1949"/>
                  <a:pt x="2755" y="1932"/>
                  <a:pt x="2784" y="1903"/>
                </a:cubicBezTo>
                <a:cubicBezTo>
                  <a:pt x="2850" y="1837"/>
                  <a:pt x="2916" y="1773"/>
                  <a:pt x="2986" y="1711"/>
                </a:cubicBezTo>
                <a:cubicBezTo>
                  <a:pt x="3005" y="1694"/>
                  <a:pt x="3019" y="1672"/>
                  <a:pt x="3040" y="1658"/>
                </a:cubicBezTo>
                <a:cubicBezTo>
                  <a:pt x="3108" y="1613"/>
                  <a:pt x="3173" y="1553"/>
                  <a:pt x="3221" y="1487"/>
                </a:cubicBezTo>
                <a:cubicBezTo>
                  <a:pt x="3257" y="1437"/>
                  <a:pt x="3258" y="1372"/>
                  <a:pt x="3285" y="1317"/>
                </a:cubicBezTo>
                <a:cubicBezTo>
                  <a:pt x="3309" y="1133"/>
                  <a:pt x="3317" y="947"/>
                  <a:pt x="3328" y="762"/>
                </a:cubicBezTo>
                <a:cubicBezTo>
                  <a:pt x="3324" y="634"/>
                  <a:pt x="3324" y="506"/>
                  <a:pt x="3317" y="378"/>
                </a:cubicBezTo>
                <a:cubicBezTo>
                  <a:pt x="3312" y="284"/>
                  <a:pt x="3207" y="216"/>
                  <a:pt x="3136" y="175"/>
                </a:cubicBezTo>
                <a:cubicBezTo>
                  <a:pt x="3116" y="164"/>
                  <a:pt x="3103" y="142"/>
                  <a:pt x="3082" y="133"/>
                </a:cubicBezTo>
                <a:cubicBezTo>
                  <a:pt x="3055" y="122"/>
                  <a:pt x="3025" y="118"/>
                  <a:pt x="2997" y="111"/>
                </a:cubicBezTo>
                <a:cubicBezTo>
                  <a:pt x="2921" y="61"/>
                  <a:pt x="2811" y="37"/>
                  <a:pt x="2720" y="26"/>
                </a:cubicBezTo>
                <a:cubicBezTo>
                  <a:pt x="2652" y="18"/>
                  <a:pt x="2517" y="5"/>
                  <a:pt x="2517" y="5"/>
                </a:cubicBezTo>
                <a:cubicBezTo>
                  <a:pt x="2398" y="10"/>
                  <a:pt x="2328" y="0"/>
                  <a:pt x="2229" y="26"/>
                </a:cubicBezTo>
                <a:cubicBezTo>
                  <a:pt x="2116" y="55"/>
                  <a:pt x="2012" y="156"/>
                  <a:pt x="1888" y="165"/>
                </a:cubicBezTo>
                <a:cubicBezTo>
                  <a:pt x="1810" y="171"/>
                  <a:pt x="1731" y="172"/>
                  <a:pt x="1653" y="175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8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859087" y="4416425"/>
            <a:ext cx="1433512" cy="803275"/>
          </a:xfrm>
          <a:custGeom>
            <a:avLst/>
            <a:gdLst>
              <a:gd name="T0" fmla="*/ 2147483647 w 677"/>
              <a:gd name="T1" fmla="*/ 2147483647 h 675"/>
              <a:gd name="T2" fmla="*/ 2147483647 w 677"/>
              <a:gd name="T3" fmla="*/ 2147483647 h 675"/>
              <a:gd name="T4" fmla="*/ 2147483647 w 677"/>
              <a:gd name="T5" fmla="*/ 2147483647 h 675"/>
              <a:gd name="T6" fmla="*/ 2147483647 w 677"/>
              <a:gd name="T7" fmla="*/ 2147483647 h 675"/>
              <a:gd name="T8" fmla="*/ 2147483647 w 677"/>
              <a:gd name="T9" fmla="*/ 2147483647 h 675"/>
              <a:gd name="T10" fmla="*/ 0 w 677"/>
              <a:gd name="T11" fmla="*/ 2147483647 h 675"/>
              <a:gd name="T12" fmla="*/ 2147483647 w 677"/>
              <a:gd name="T13" fmla="*/ 2147483647 h 675"/>
              <a:gd name="T14" fmla="*/ 2147483647 w 677"/>
              <a:gd name="T15" fmla="*/ 2147483647 h 675"/>
              <a:gd name="T16" fmla="*/ 2147483647 w 677"/>
              <a:gd name="T17" fmla="*/ 2147483647 h 675"/>
              <a:gd name="T18" fmla="*/ 2147483647 w 677"/>
              <a:gd name="T19" fmla="*/ 2147483647 h 675"/>
              <a:gd name="T20" fmla="*/ 2147483647 w 677"/>
              <a:gd name="T21" fmla="*/ 2147483647 h 675"/>
              <a:gd name="T22" fmla="*/ 2147483647 w 677"/>
              <a:gd name="T23" fmla="*/ 2147483647 h 675"/>
              <a:gd name="T24" fmla="*/ 2147483647 w 677"/>
              <a:gd name="T25" fmla="*/ 2147483647 h 675"/>
              <a:gd name="T26" fmla="*/ 2147483647 w 677"/>
              <a:gd name="T27" fmla="*/ 2147483647 h 675"/>
              <a:gd name="T28" fmla="*/ 2147483647 w 677"/>
              <a:gd name="T29" fmla="*/ 2147483647 h 675"/>
              <a:gd name="T30" fmla="*/ 2147483647 w 677"/>
              <a:gd name="T31" fmla="*/ 2147483647 h 675"/>
              <a:gd name="T32" fmla="*/ 2147483647 w 677"/>
              <a:gd name="T33" fmla="*/ 2147483647 h 6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77"/>
              <a:gd name="T52" fmla="*/ 0 h 675"/>
              <a:gd name="T53" fmla="*/ 677 w 677"/>
              <a:gd name="T54" fmla="*/ 675 h 6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77" h="675">
                <a:moveTo>
                  <a:pt x="426" y="56"/>
                </a:moveTo>
                <a:cubicBezTo>
                  <a:pt x="409" y="0"/>
                  <a:pt x="378" y="13"/>
                  <a:pt x="320" y="3"/>
                </a:cubicBezTo>
                <a:cubicBezTo>
                  <a:pt x="271" y="13"/>
                  <a:pt x="243" y="18"/>
                  <a:pt x="202" y="46"/>
                </a:cubicBezTo>
                <a:cubicBezTo>
                  <a:pt x="175" y="87"/>
                  <a:pt x="136" y="112"/>
                  <a:pt x="106" y="152"/>
                </a:cubicBezTo>
                <a:cubicBezTo>
                  <a:pt x="78" y="189"/>
                  <a:pt x="63" y="237"/>
                  <a:pt x="32" y="270"/>
                </a:cubicBezTo>
                <a:cubicBezTo>
                  <a:pt x="22" y="309"/>
                  <a:pt x="9" y="347"/>
                  <a:pt x="0" y="387"/>
                </a:cubicBezTo>
                <a:cubicBezTo>
                  <a:pt x="6" y="473"/>
                  <a:pt x="4" y="600"/>
                  <a:pt x="106" y="632"/>
                </a:cubicBezTo>
                <a:cubicBezTo>
                  <a:pt x="113" y="639"/>
                  <a:pt x="119" y="649"/>
                  <a:pt x="128" y="654"/>
                </a:cubicBezTo>
                <a:cubicBezTo>
                  <a:pt x="148" y="664"/>
                  <a:pt x="192" y="675"/>
                  <a:pt x="192" y="675"/>
                </a:cubicBezTo>
                <a:cubicBezTo>
                  <a:pt x="213" y="668"/>
                  <a:pt x="237" y="667"/>
                  <a:pt x="256" y="654"/>
                </a:cubicBezTo>
                <a:cubicBezTo>
                  <a:pt x="277" y="640"/>
                  <a:pt x="320" y="611"/>
                  <a:pt x="320" y="611"/>
                </a:cubicBezTo>
                <a:cubicBezTo>
                  <a:pt x="379" y="521"/>
                  <a:pt x="500" y="542"/>
                  <a:pt x="597" y="536"/>
                </a:cubicBezTo>
                <a:cubicBezTo>
                  <a:pt x="646" y="521"/>
                  <a:pt x="633" y="504"/>
                  <a:pt x="661" y="462"/>
                </a:cubicBezTo>
                <a:cubicBezTo>
                  <a:pt x="654" y="337"/>
                  <a:pt x="677" y="281"/>
                  <a:pt x="618" y="195"/>
                </a:cubicBezTo>
                <a:cubicBezTo>
                  <a:pt x="600" y="137"/>
                  <a:pt x="556" y="107"/>
                  <a:pt x="501" y="88"/>
                </a:cubicBezTo>
                <a:cubicBezTo>
                  <a:pt x="494" y="77"/>
                  <a:pt x="491" y="63"/>
                  <a:pt x="480" y="56"/>
                </a:cubicBezTo>
                <a:cubicBezTo>
                  <a:pt x="394" y="3"/>
                  <a:pt x="411" y="25"/>
                  <a:pt x="426" y="56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9" name="Freeform 7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629016" y="4276725"/>
            <a:ext cx="2425700" cy="1000125"/>
          </a:xfrm>
          <a:custGeom>
            <a:avLst/>
            <a:gdLst>
              <a:gd name="T0" fmla="*/ 2147483647 w 1146"/>
              <a:gd name="T1" fmla="*/ 2147483647 h 840"/>
              <a:gd name="T2" fmla="*/ 2147483647 w 1146"/>
              <a:gd name="T3" fmla="*/ 2147483647 h 840"/>
              <a:gd name="T4" fmla="*/ 2147483647 w 1146"/>
              <a:gd name="T5" fmla="*/ 2147483647 h 840"/>
              <a:gd name="T6" fmla="*/ 2147483647 w 1146"/>
              <a:gd name="T7" fmla="*/ 2147483647 h 840"/>
              <a:gd name="T8" fmla="*/ 2147483647 w 1146"/>
              <a:gd name="T9" fmla="*/ 2147483647 h 840"/>
              <a:gd name="T10" fmla="*/ 2147483647 w 1146"/>
              <a:gd name="T11" fmla="*/ 2147483647 h 840"/>
              <a:gd name="T12" fmla="*/ 2147483647 w 1146"/>
              <a:gd name="T13" fmla="*/ 2147483647 h 840"/>
              <a:gd name="T14" fmla="*/ 2147483647 w 1146"/>
              <a:gd name="T15" fmla="*/ 2147483647 h 840"/>
              <a:gd name="T16" fmla="*/ 2147483647 w 1146"/>
              <a:gd name="T17" fmla="*/ 2147483647 h 840"/>
              <a:gd name="T18" fmla="*/ 2147483647 w 1146"/>
              <a:gd name="T19" fmla="*/ 2147483647 h 840"/>
              <a:gd name="T20" fmla="*/ 2147483647 w 1146"/>
              <a:gd name="T21" fmla="*/ 2147483647 h 840"/>
              <a:gd name="T22" fmla="*/ 2147483647 w 1146"/>
              <a:gd name="T23" fmla="*/ 2147483647 h 840"/>
              <a:gd name="T24" fmla="*/ 2147483647 w 1146"/>
              <a:gd name="T25" fmla="*/ 2147483647 h 840"/>
              <a:gd name="T26" fmla="*/ 2147483647 w 1146"/>
              <a:gd name="T27" fmla="*/ 2147483647 h 840"/>
              <a:gd name="T28" fmla="*/ 2147483647 w 1146"/>
              <a:gd name="T29" fmla="*/ 2147483647 h 840"/>
              <a:gd name="T30" fmla="*/ 2147483647 w 1146"/>
              <a:gd name="T31" fmla="*/ 2147483647 h 840"/>
              <a:gd name="T32" fmla="*/ 2147483647 w 1146"/>
              <a:gd name="T33" fmla="*/ 2147483647 h 840"/>
              <a:gd name="T34" fmla="*/ 2147483647 w 1146"/>
              <a:gd name="T35" fmla="*/ 2147483647 h 840"/>
              <a:gd name="T36" fmla="*/ 2147483647 w 1146"/>
              <a:gd name="T37" fmla="*/ 2147483647 h 840"/>
              <a:gd name="T38" fmla="*/ 2147483647 w 1146"/>
              <a:gd name="T39" fmla="*/ 2147483647 h 840"/>
              <a:gd name="T40" fmla="*/ 2147483647 w 1146"/>
              <a:gd name="T41" fmla="*/ 2147483647 h 840"/>
              <a:gd name="T42" fmla="*/ 2147483647 w 1146"/>
              <a:gd name="T43" fmla="*/ 2147483647 h 840"/>
              <a:gd name="T44" fmla="*/ 2147483647 w 1146"/>
              <a:gd name="T45" fmla="*/ 2147483647 h 840"/>
              <a:gd name="T46" fmla="*/ 2147483647 w 1146"/>
              <a:gd name="T47" fmla="*/ 2147483647 h 840"/>
              <a:gd name="T48" fmla="*/ 2147483647 w 1146"/>
              <a:gd name="T49" fmla="*/ 2147483647 h 840"/>
              <a:gd name="T50" fmla="*/ 2147483647 w 1146"/>
              <a:gd name="T51" fmla="*/ 2147483647 h 840"/>
              <a:gd name="T52" fmla="*/ 2147483647 w 1146"/>
              <a:gd name="T53" fmla="*/ 2147483647 h 840"/>
              <a:gd name="T54" fmla="*/ 2147483647 w 1146"/>
              <a:gd name="T55" fmla="*/ 2147483647 h 8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46"/>
              <a:gd name="T85" fmla="*/ 0 h 840"/>
              <a:gd name="T86" fmla="*/ 1146 w 1146"/>
              <a:gd name="T87" fmla="*/ 840 h 84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46" h="840">
                <a:moveTo>
                  <a:pt x="1041" y="17"/>
                </a:moveTo>
                <a:cubicBezTo>
                  <a:pt x="987" y="0"/>
                  <a:pt x="934" y="32"/>
                  <a:pt x="881" y="49"/>
                </a:cubicBezTo>
                <a:cubicBezTo>
                  <a:pt x="804" y="74"/>
                  <a:pt x="691" y="119"/>
                  <a:pt x="646" y="188"/>
                </a:cubicBezTo>
                <a:cubicBezTo>
                  <a:pt x="632" y="209"/>
                  <a:pt x="618" y="231"/>
                  <a:pt x="604" y="252"/>
                </a:cubicBezTo>
                <a:cubicBezTo>
                  <a:pt x="593" y="269"/>
                  <a:pt x="572" y="278"/>
                  <a:pt x="561" y="295"/>
                </a:cubicBezTo>
                <a:cubicBezTo>
                  <a:pt x="548" y="315"/>
                  <a:pt x="544" y="340"/>
                  <a:pt x="529" y="359"/>
                </a:cubicBezTo>
                <a:cubicBezTo>
                  <a:pt x="521" y="369"/>
                  <a:pt x="507" y="372"/>
                  <a:pt x="497" y="380"/>
                </a:cubicBezTo>
                <a:cubicBezTo>
                  <a:pt x="462" y="409"/>
                  <a:pt x="445" y="429"/>
                  <a:pt x="401" y="444"/>
                </a:cubicBezTo>
                <a:cubicBezTo>
                  <a:pt x="354" y="439"/>
                  <a:pt x="302" y="447"/>
                  <a:pt x="262" y="423"/>
                </a:cubicBezTo>
                <a:cubicBezTo>
                  <a:pt x="253" y="418"/>
                  <a:pt x="249" y="407"/>
                  <a:pt x="241" y="401"/>
                </a:cubicBezTo>
                <a:cubicBezTo>
                  <a:pt x="202" y="371"/>
                  <a:pt x="160" y="338"/>
                  <a:pt x="113" y="327"/>
                </a:cubicBezTo>
                <a:cubicBezTo>
                  <a:pt x="102" y="330"/>
                  <a:pt x="90" y="331"/>
                  <a:pt x="81" y="337"/>
                </a:cubicBezTo>
                <a:cubicBezTo>
                  <a:pt x="64" y="349"/>
                  <a:pt x="38" y="380"/>
                  <a:pt x="38" y="380"/>
                </a:cubicBezTo>
                <a:cubicBezTo>
                  <a:pt x="15" y="479"/>
                  <a:pt x="0" y="622"/>
                  <a:pt x="113" y="657"/>
                </a:cubicBezTo>
                <a:cubicBezTo>
                  <a:pt x="124" y="664"/>
                  <a:pt x="133" y="674"/>
                  <a:pt x="145" y="679"/>
                </a:cubicBezTo>
                <a:cubicBezTo>
                  <a:pt x="165" y="688"/>
                  <a:pt x="190" y="688"/>
                  <a:pt x="209" y="700"/>
                </a:cubicBezTo>
                <a:cubicBezTo>
                  <a:pt x="254" y="729"/>
                  <a:pt x="288" y="761"/>
                  <a:pt x="337" y="785"/>
                </a:cubicBezTo>
                <a:cubicBezTo>
                  <a:pt x="389" y="840"/>
                  <a:pt x="457" y="813"/>
                  <a:pt x="529" y="807"/>
                </a:cubicBezTo>
                <a:cubicBezTo>
                  <a:pt x="590" y="746"/>
                  <a:pt x="561" y="781"/>
                  <a:pt x="614" y="700"/>
                </a:cubicBezTo>
                <a:cubicBezTo>
                  <a:pt x="620" y="691"/>
                  <a:pt x="619" y="678"/>
                  <a:pt x="625" y="668"/>
                </a:cubicBezTo>
                <a:cubicBezTo>
                  <a:pt x="638" y="646"/>
                  <a:pt x="668" y="604"/>
                  <a:pt x="668" y="604"/>
                </a:cubicBezTo>
                <a:cubicBezTo>
                  <a:pt x="720" y="447"/>
                  <a:pt x="662" y="605"/>
                  <a:pt x="710" y="508"/>
                </a:cubicBezTo>
                <a:cubicBezTo>
                  <a:pt x="715" y="498"/>
                  <a:pt x="713" y="484"/>
                  <a:pt x="721" y="476"/>
                </a:cubicBezTo>
                <a:cubicBezTo>
                  <a:pt x="802" y="395"/>
                  <a:pt x="938" y="395"/>
                  <a:pt x="1041" y="369"/>
                </a:cubicBezTo>
                <a:cubicBezTo>
                  <a:pt x="1099" y="331"/>
                  <a:pt x="1054" y="370"/>
                  <a:pt x="1084" y="316"/>
                </a:cubicBezTo>
                <a:cubicBezTo>
                  <a:pt x="1145" y="206"/>
                  <a:pt x="1112" y="292"/>
                  <a:pt x="1137" y="220"/>
                </a:cubicBezTo>
                <a:cubicBezTo>
                  <a:pt x="1129" y="144"/>
                  <a:pt x="1146" y="94"/>
                  <a:pt x="1073" y="71"/>
                </a:cubicBezTo>
                <a:cubicBezTo>
                  <a:pt x="1044" y="41"/>
                  <a:pt x="1055" y="59"/>
                  <a:pt x="1041" y="17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1" name="Freeform 9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437063" y="5410200"/>
            <a:ext cx="1100137" cy="479425"/>
          </a:xfrm>
          <a:custGeom>
            <a:avLst/>
            <a:gdLst>
              <a:gd name="T0" fmla="*/ 2147483647 w 520"/>
              <a:gd name="T1" fmla="*/ 2147483647 h 403"/>
              <a:gd name="T2" fmla="*/ 2147483647 w 520"/>
              <a:gd name="T3" fmla="*/ 2147483647 h 403"/>
              <a:gd name="T4" fmla="*/ 2147483647 w 520"/>
              <a:gd name="T5" fmla="*/ 0 h 403"/>
              <a:gd name="T6" fmla="*/ 2147483647 w 520"/>
              <a:gd name="T7" fmla="*/ 2147483647 h 403"/>
              <a:gd name="T8" fmla="*/ 2147483647 w 520"/>
              <a:gd name="T9" fmla="*/ 2147483647 h 403"/>
              <a:gd name="T10" fmla="*/ 2147483647 w 520"/>
              <a:gd name="T11" fmla="*/ 2147483647 h 403"/>
              <a:gd name="T12" fmla="*/ 2147483647 w 520"/>
              <a:gd name="T13" fmla="*/ 2147483647 h 403"/>
              <a:gd name="T14" fmla="*/ 2147483647 w 520"/>
              <a:gd name="T15" fmla="*/ 2147483647 h 403"/>
              <a:gd name="T16" fmla="*/ 2147483647 w 520"/>
              <a:gd name="T17" fmla="*/ 2147483647 h 403"/>
              <a:gd name="T18" fmla="*/ 2147483647 w 520"/>
              <a:gd name="T19" fmla="*/ 2147483647 h 403"/>
              <a:gd name="T20" fmla="*/ 2147483647 w 520"/>
              <a:gd name="T21" fmla="*/ 2147483647 h 403"/>
              <a:gd name="T22" fmla="*/ 2147483647 w 520"/>
              <a:gd name="T23" fmla="*/ 2147483647 h 403"/>
              <a:gd name="T24" fmla="*/ 2147483647 w 520"/>
              <a:gd name="T25" fmla="*/ 2147483647 h 403"/>
              <a:gd name="T26" fmla="*/ 2147483647 w 520"/>
              <a:gd name="T27" fmla="*/ 2147483647 h 403"/>
              <a:gd name="T28" fmla="*/ 2147483647 w 520"/>
              <a:gd name="T29" fmla="*/ 2147483647 h 403"/>
              <a:gd name="T30" fmla="*/ 2147483647 w 520"/>
              <a:gd name="T31" fmla="*/ 2147483647 h 403"/>
              <a:gd name="T32" fmla="*/ 2147483647 w 520"/>
              <a:gd name="T33" fmla="*/ 2147483647 h 403"/>
              <a:gd name="T34" fmla="*/ 2147483647 w 520"/>
              <a:gd name="T35" fmla="*/ 2147483647 h 40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0"/>
              <a:gd name="T55" fmla="*/ 0 h 403"/>
              <a:gd name="T56" fmla="*/ 520 w 520"/>
              <a:gd name="T57" fmla="*/ 403 h 40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0" h="403">
                <a:moveTo>
                  <a:pt x="471" y="64"/>
                </a:moveTo>
                <a:cubicBezTo>
                  <a:pt x="441" y="36"/>
                  <a:pt x="415" y="31"/>
                  <a:pt x="375" y="21"/>
                </a:cubicBezTo>
                <a:cubicBezTo>
                  <a:pt x="346" y="14"/>
                  <a:pt x="289" y="0"/>
                  <a:pt x="289" y="0"/>
                </a:cubicBezTo>
                <a:cubicBezTo>
                  <a:pt x="261" y="4"/>
                  <a:pt x="232" y="3"/>
                  <a:pt x="204" y="11"/>
                </a:cubicBezTo>
                <a:cubicBezTo>
                  <a:pt x="159" y="23"/>
                  <a:pt x="173" y="57"/>
                  <a:pt x="119" y="75"/>
                </a:cubicBezTo>
                <a:cubicBezTo>
                  <a:pt x="112" y="82"/>
                  <a:pt x="103" y="88"/>
                  <a:pt x="97" y="96"/>
                </a:cubicBezTo>
                <a:cubicBezTo>
                  <a:pt x="89" y="106"/>
                  <a:pt x="85" y="119"/>
                  <a:pt x="76" y="128"/>
                </a:cubicBezTo>
                <a:cubicBezTo>
                  <a:pt x="67" y="137"/>
                  <a:pt x="54" y="141"/>
                  <a:pt x="44" y="149"/>
                </a:cubicBezTo>
                <a:cubicBezTo>
                  <a:pt x="36" y="155"/>
                  <a:pt x="30" y="164"/>
                  <a:pt x="23" y="171"/>
                </a:cubicBezTo>
                <a:cubicBezTo>
                  <a:pt x="0" y="238"/>
                  <a:pt x="4" y="318"/>
                  <a:pt x="76" y="341"/>
                </a:cubicBezTo>
                <a:cubicBezTo>
                  <a:pt x="113" y="379"/>
                  <a:pt x="87" y="359"/>
                  <a:pt x="161" y="384"/>
                </a:cubicBezTo>
                <a:cubicBezTo>
                  <a:pt x="172" y="388"/>
                  <a:pt x="193" y="395"/>
                  <a:pt x="193" y="395"/>
                </a:cubicBezTo>
                <a:cubicBezTo>
                  <a:pt x="218" y="391"/>
                  <a:pt x="251" y="403"/>
                  <a:pt x="268" y="384"/>
                </a:cubicBezTo>
                <a:cubicBezTo>
                  <a:pt x="308" y="339"/>
                  <a:pt x="253" y="291"/>
                  <a:pt x="311" y="245"/>
                </a:cubicBezTo>
                <a:cubicBezTo>
                  <a:pt x="335" y="226"/>
                  <a:pt x="347" y="221"/>
                  <a:pt x="375" y="213"/>
                </a:cubicBezTo>
                <a:cubicBezTo>
                  <a:pt x="403" y="205"/>
                  <a:pt x="460" y="192"/>
                  <a:pt x="460" y="192"/>
                </a:cubicBezTo>
                <a:cubicBezTo>
                  <a:pt x="471" y="185"/>
                  <a:pt x="484" y="181"/>
                  <a:pt x="492" y="171"/>
                </a:cubicBezTo>
                <a:cubicBezTo>
                  <a:pt x="516" y="141"/>
                  <a:pt x="520" y="64"/>
                  <a:pt x="471" y="64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2" name="Freeform 10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4298154" y="4104279"/>
            <a:ext cx="1049338" cy="660400"/>
          </a:xfrm>
          <a:custGeom>
            <a:avLst/>
            <a:gdLst>
              <a:gd name="T0" fmla="*/ 2147483647 w 496"/>
              <a:gd name="T1" fmla="*/ 0 h 555"/>
              <a:gd name="T2" fmla="*/ 2147483647 w 496"/>
              <a:gd name="T3" fmla="*/ 2147483647 h 555"/>
              <a:gd name="T4" fmla="*/ 2147483647 w 496"/>
              <a:gd name="T5" fmla="*/ 2147483647 h 555"/>
              <a:gd name="T6" fmla="*/ 2147483647 w 496"/>
              <a:gd name="T7" fmla="*/ 2147483647 h 555"/>
              <a:gd name="T8" fmla="*/ 0 w 496"/>
              <a:gd name="T9" fmla="*/ 2147483647 h 555"/>
              <a:gd name="T10" fmla="*/ 2147483647 w 496"/>
              <a:gd name="T11" fmla="*/ 2147483647 h 555"/>
              <a:gd name="T12" fmla="*/ 2147483647 w 496"/>
              <a:gd name="T13" fmla="*/ 2147483647 h 555"/>
              <a:gd name="T14" fmla="*/ 2147483647 w 496"/>
              <a:gd name="T15" fmla="*/ 2147483647 h 555"/>
              <a:gd name="T16" fmla="*/ 2147483647 w 496"/>
              <a:gd name="T17" fmla="*/ 2147483647 h 555"/>
              <a:gd name="T18" fmla="*/ 2147483647 w 496"/>
              <a:gd name="T19" fmla="*/ 2147483647 h 555"/>
              <a:gd name="T20" fmla="*/ 2147483647 w 496"/>
              <a:gd name="T21" fmla="*/ 2147483647 h 555"/>
              <a:gd name="T22" fmla="*/ 2147483647 w 496"/>
              <a:gd name="T23" fmla="*/ 2147483647 h 555"/>
              <a:gd name="T24" fmla="*/ 2147483647 w 496"/>
              <a:gd name="T25" fmla="*/ 2147483647 h 555"/>
              <a:gd name="T26" fmla="*/ 2147483647 w 496"/>
              <a:gd name="T27" fmla="*/ 2147483647 h 555"/>
              <a:gd name="T28" fmla="*/ 2147483647 w 496"/>
              <a:gd name="T29" fmla="*/ 0 h 55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6"/>
              <a:gd name="T46" fmla="*/ 0 h 555"/>
              <a:gd name="T47" fmla="*/ 496 w 496"/>
              <a:gd name="T48" fmla="*/ 555 h 55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6" h="555">
                <a:moveTo>
                  <a:pt x="470" y="0"/>
                </a:moveTo>
                <a:cubicBezTo>
                  <a:pt x="386" y="29"/>
                  <a:pt x="300" y="53"/>
                  <a:pt x="214" y="75"/>
                </a:cubicBezTo>
                <a:cubicBezTo>
                  <a:pt x="189" y="82"/>
                  <a:pt x="164" y="89"/>
                  <a:pt x="139" y="96"/>
                </a:cubicBezTo>
                <a:cubicBezTo>
                  <a:pt x="117" y="102"/>
                  <a:pt x="75" y="118"/>
                  <a:pt x="75" y="118"/>
                </a:cubicBezTo>
                <a:cubicBezTo>
                  <a:pt x="47" y="146"/>
                  <a:pt x="28" y="176"/>
                  <a:pt x="0" y="203"/>
                </a:cubicBezTo>
                <a:cubicBezTo>
                  <a:pt x="4" y="235"/>
                  <a:pt x="3" y="268"/>
                  <a:pt x="11" y="299"/>
                </a:cubicBezTo>
                <a:cubicBezTo>
                  <a:pt x="22" y="341"/>
                  <a:pt x="73" y="372"/>
                  <a:pt x="107" y="395"/>
                </a:cubicBezTo>
                <a:cubicBezTo>
                  <a:pt x="144" y="451"/>
                  <a:pt x="180" y="476"/>
                  <a:pt x="235" y="512"/>
                </a:cubicBezTo>
                <a:cubicBezTo>
                  <a:pt x="252" y="523"/>
                  <a:pt x="278" y="555"/>
                  <a:pt x="278" y="555"/>
                </a:cubicBezTo>
                <a:cubicBezTo>
                  <a:pt x="303" y="551"/>
                  <a:pt x="328" y="549"/>
                  <a:pt x="352" y="544"/>
                </a:cubicBezTo>
                <a:cubicBezTo>
                  <a:pt x="363" y="542"/>
                  <a:pt x="377" y="543"/>
                  <a:pt x="384" y="534"/>
                </a:cubicBezTo>
                <a:cubicBezTo>
                  <a:pt x="397" y="516"/>
                  <a:pt x="399" y="491"/>
                  <a:pt x="406" y="470"/>
                </a:cubicBezTo>
                <a:cubicBezTo>
                  <a:pt x="410" y="459"/>
                  <a:pt x="416" y="438"/>
                  <a:pt x="416" y="438"/>
                </a:cubicBezTo>
                <a:cubicBezTo>
                  <a:pt x="421" y="346"/>
                  <a:pt x="406" y="205"/>
                  <a:pt x="480" y="128"/>
                </a:cubicBezTo>
                <a:cubicBezTo>
                  <a:pt x="496" y="82"/>
                  <a:pt x="484" y="45"/>
                  <a:pt x="470" y="0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3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86199" y="4667249"/>
            <a:ext cx="2032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97399" y="4267199"/>
            <a:ext cx="2032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9645" name="AutoShape 13"/>
          <p:cNvCxnSpPr>
            <a:cxnSpLocks noChangeShapeType="1"/>
            <a:stCxn id="69643" idx="7"/>
            <a:endCxn id="69644" idx="3"/>
          </p:cNvCxnSpPr>
          <p:nvPr>
            <p:custDataLst>
              <p:tags r:id="rId11"/>
            </p:custDataLst>
          </p:nvPr>
        </p:nvCxnSpPr>
        <p:spPr bwMode="auto">
          <a:xfrm flipV="1">
            <a:off x="4059238" y="4364038"/>
            <a:ext cx="568325" cy="3206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69646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839661" y="413320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69647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033962" y="5484812"/>
            <a:ext cx="2032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8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24599" y="5067299"/>
            <a:ext cx="2032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9649" name="AutoShape 17"/>
          <p:cNvCxnSpPr>
            <a:cxnSpLocks noChangeShapeType="1"/>
            <a:stCxn id="69647" idx="7"/>
            <a:endCxn id="69648" idx="3"/>
          </p:cNvCxnSpPr>
          <p:nvPr>
            <p:custDataLst>
              <p:tags r:id="rId15"/>
            </p:custDataLst>
          </p:nvPr>
        </p:nvCxnSpPr>
        <p:spPr bwMode="auto">
          <a:xfrm flipV="1">
            <a:off x="5207000" y="5164138"/>
            <a:ext cx="1147763" cy="33813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19" name="Freeform 8">
            <a:extLst>
              <a:ext uri="{FF2B5EF4-FFF2-40B4-BE49-F238E27FC236}">
                <a16:creationId xmlns:a16="http://schemas.microsoft.com/office/drawing/2014/main" id="{8925B62C-7E5E-824D-A31A-74203E22031F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7257256" y="5541998"/>
            <a:ext cx="520700" cy="284163"/>
          </a:xfrm>
          <a:custGeom>
            <a:avLst/>
            <a:gdLst>
              <a:gd name="T0" fmla="*/ 2147483647 w 246"/>
              <a:gd name="T1" fmla="*/ 2147483647 h 239"/>
              <a:gd name="T2" fmla="*/ 2147483647 w 246"/>
              <a:gd name="T3" fmla="*/ 2147483647 h 239"/>
              <a:gd name="T4" fmla="*/ 2147483647 w 246"/>
              <a:gd name="T5" fmla="*/ 2147483647 h 239"/>
              <a:gd name="T6" fmla="*/ 2147483647 w 246"/>
              <a:gd name="T7" fmla="*/ 2147483647 h 239"/>
              <a:gd name="T8" fmla="*/ 2147483647 w 246"/>
              <a:gd name="T9" fmla="*/ 2147483647 h 239"/>
              <a:gd name="T10" fmla="*/ 2147483647 w 246"/>
              <a:gd name="T11" fmla="*/ 2147483647 h 239"/>
              <a:gd name="T12" fmla="*/ 2147483647 w 246"/>
              <a:gd name="T13" fmla="*/ 2147483647 h 2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6"/>
              <a:gd name="T22" fmla="*/ 0 h 239"/>
              <a:gd name="T23" fmla="*/ 246 w 246"/>
              <a:gd name="T24" fmla="*/ 239 h 2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6" h="239">
                <a:moveTo>
                  <a:pt x="150" y="35"/>
                </a:moveTo>
                <a:cubicBezTo>
                  <a:pt x="146" y="24"/>
                  <a:pt x="150" y="7"/>
                  <a:pt x="139" y="3"/>
                </a:cubicBezTo>
                <a:cubicBezTo>
                  <a:pt x="129" y="0"/>
                  <a:pt x="70" y="19"/>
                  <a:pt x="54" y="24"/>
                </a:cubicBezTo>
                <a:cubicBezTo>
                  <a:pt x="4" y="74"/>
                  <a:pt x="0" y="164"/>
                  <a:pt x="54" y="216"/>
                </a:cubicBezTo>
                <a:cubicBezTo>
                  <a:pt x="127" y="211"/>
                  <a:pt x="220" y="239"/>
                  <a:pt x="246" y="163"/>
                </a:cubicBezTo>
                <a:cubicBezTo>
                  <a:pt x="241" y="148"/>
                  <a:pt x="208" y="35"/>
                  <a:pt x="182" y="35"/>
                </a:cubicBezTo>
                <a:cubicBezTo>
                  <a:pt x="171" y="35"/>
                  <a:pt x="161" y="35"/>
                  <a:pt x="150" y="35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4F2B964D-E5D6-1C47-85DA-E4478BDC4745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595615" y="4524375"/>
            <a:ext cx="349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24" name="Oval 15">
            <a:extLst>
              <a:ext uri="{FF2B5EF4-FFF2-40B4-BE49-F238E27FC236}">
                <a16:creationId xmlns:a16="http://schemas.microsoft.com/office/drawing/2014/main" id="{9D65F903-B35C-E342-967C-544E57A06FF8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228578" y="5020341"/>
            <a:ext cx="2032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5E6F8862-3E1C-F843-8DCB-BB72FE87D3F7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597399" y="5569779"/>
            <a:ext cx="2032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" name="AutoShape 17">
            <a:extLst>
              <a:ext uri="{FF2B5EF4-FFF2-40B4-BE49-F238E27FC236}">
                <a16:creationId xmlns:a16="http://schemas.microsoft.com/office/drawing/2014/main" id="{E986044A-8FA1-D540-9C19-4A89A404AA2B}"/>
              </a:ext>
            </a:extLst>
          </p:cNvPr>
          <p:cNvCxnSpPr>
            <a:cxnSpLocks noChangeShapeType="1"/>
            <a:stCxn id="24" idx="5"/>
          </p:cNvCxnSpPr>
          <p:nvPr>
            <p:custDataLst>
              <p:tags r:id="rId20"/>
            </p:custDataLst>
          </p:nvPr>
        </p:nvCxnSpPr>
        <p:spPr bwMode="auto">
          <a:xfrm>
            <a:off x="3402020" y="5117902"/>
            <a:ext cx="1256020" cy="50902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31" name="Oval 15">
            <a:extLst>
              <a:ext uri="{FF2B5EF4-FFF2-40B4-BE49-F238E27FC236}">
                <a16:creationId xmlns:a16="http://schemas.microsoft.com/office/drawing/2014/main" id="{D4D680CA-4697-964A-8E69-FDB635431DC2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134175" y="4557550"/>
            <a:ext cx="2032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16">
            <a:extLst>
              <a:ext uri="{FF2B5EF4-FFF2-40B4-BE49-F238E27FC236}">
                <a16:creationId xmlns:a16="http://schemas.microsoft.com/office/drawing/2014/main" id="{1A8339CF-9977-7442-B223-1138B5CE474F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416006" y="5595864"/>
            <a:ext cx="2032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3" name="AutoShape 17">
            <a:extLst>
              <a:ext uri="{FF2B5EF4-FFF2-40B4-BE49-F238E27FC236}">
                <a16:creationId xmlns:a16="http://schemas.microsoft.com/office/drawing/2014/main" id="{868302E4-1A28-A246-8F36-A33571644AE0}"/>
              </a:ext>
            </a:extLst>
          </p:cNvPr>
          <p:cNvCxnSpPr>
            <a:cxnSpLocks noChangeShapeType="1"/>
            <a:stCxn id="31" idx="4"/>
            <a:endCxn id="32" idx="0"/>
          </p:cNvCxnSpPr>
          <p:nvPr>
            <p:custDataLst>
              <p:tags r:id="rId23"/>
            </p:custDataLst>
          </p:nvPr>
        </p:nvCxnSpPr>
        <p:spPr bwMode="auto">
          <a:xfrm>
            <a:off x="7235775" y="4671850"/>
            <a:ext cx="281831" cy="924014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36" name="Text Box 14">
            <a:extLst>
              <a:ext uri="{FF2B5EF4-FFF2-40B4-BE49-F238E27FC236}">
                <a16:creationId xmlns:a16="http://schemas.microsoft.com/office/drawing/2014/main" id="{3AB5A448-DEE2-0640-BAA5-621FFA0E12B5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33969" y="4211277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4DCE34C8-0B11-CC4A-825F-52496F1F286F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717352" y="5306808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38" name="Text Box 14">
            <a:extLst>
              <a:ext uri="{FF2B5EF4-FFF2-40B4-BE49-F238E27FC236}">
                <a16:creationId xmlns:a16="http://schemas.microsoft.com/office/drawing/2014/main" id="{EDD62811-6490-AF4F-94B3-ECD9E77E6F47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816488" y="5289717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9" name="Text Box 14">
            <a:extLst>
              <a:ext uri="{FF2B5EF4-FFF2-40B4-BE49-F238E27FC236}">
                <a16:creationId xmlns:a16="http://schemas.microsoft.com/office/drawing/2014/main" id="{1C2D455D-1184-A644-946B-C670D0A6AAB9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346095" y="4855426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54495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128297"/>
            <a:ext cx="10972800" cy="838200"/>
          </a:xfrm>
        </p:spPr>
        <p:txBody>
          <a:bodyPr/>
          <a:lstStyle/>
          <a:p>
            <a:r>
              <a:rPr lang="en-US" dirty="0"/>
              <a:t>MST Example</a:t>
            </a:r>
          </a:p>
        </p:txBody>
      </p:sp>
      <p:sp>
        <p:nvSpPr>
          <p:cNvPr id="70659" name="Oval 3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2716212" y="259219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sp>
        <p:nvSpPr>
          <p:cNvPr id="70660" name="Oval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4735512" y="4260654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sp>
        <p:nvSpPr>
          <p:cNvPr id="70661" name="Oval 5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033837" y="1406329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sp>
        <p:nvSpPr>
          <p:cNvPr id="7066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434975" y="259219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sp>
        <p:nvSpPr>
          <p:cNvPr id="70663" name="Oval 7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259219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  <p:cxnSp>
        <p:nvCxnSpPr>
          <p:cNvPr id="70664" name="AutoShape 8"/>
          <p:cNvCxnSpPr>
            <a:cxnSpLocks noChangeShapeType="1"/>
            <a:stCxn id="70675" idx="5"/>
            <a:endCxn id="70659" idx="1"/>
          </p:cNvCxnSpPr>
          <p:nvPr>
            <p:custDataLst>
              <p:tags r:id="rId7"/>
            </p:custDataLst>
          </p:nvPr>
        </p:nvCxnSpPr>
        <p:spPr bwMode="auto">
          <a:xfrm>
            <a:off x="1060450" y="1733353"/>
            <a:ext cx="1733550" cy="882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5" name="AutoShape 9"/>
          <p:cNvCxnSpPr>
            <a:cxnSpLocks noChangeShapeType="1"/>
            <a:stCxn id="70659" idx="5"/>
            <a:endCxn id="70660" idx="2"/>
          </p:cNvCxnSpPr>
          <p:nvPr>
            <p:custDataLst>
              <p:tags r:id="rId8"/>
            </p:custDataLst>
          </p:nvPr>
        </p:nvCxnSpPr>
        <p:spPr bwMode="auto">
          <a:xfrm>
            <a:off x="3167063" y="2830315"/>
            <a:ext cx="1552575" cy="1562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6" name="AutoShape 10"/>
          <p:cNvCxnSpPr>
            <a:cxnSpLocks noChangeShapeType="1"/>
            <a:stCxn id="70659" idx="6"/>
            <a:endCxn id="70663" idx="2"/>
          </p:cNvCxnSpPr>
          <p:nvPr>
            <p:custDataLst>
              <p:tags r:id="rId9"/>
            </p:custDataLst>
          </p:nvPr>
        </p:nvCxnSpPr>
        <p:spPr bwMode="auto">
          <a:xfrm>
            <a:off x="3260725" y="2723953"/>
            <a:ext cx="13700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7" name="AutoShape 11"/>
          <p:cNvCxnSpPr>
            <a:cxnSpLocks noChangeShapeType="1"/>
            <a:stCxn id="70670" idx="6"/>
            <a:endCxn id="70660" idx="2"/>
          </p:cNvCxnSpPr>
          <p:nvPr>
            <p:custDataLst>
              <p:tags r:id="rId10"/>
            </p:custDataLst>
          </p:nvPr>
        </p:nvCxnSpPr>
        <p:spPr bwMode="auto">
          <a:xfrm>
            <a:off x="2293937" y="4347965"/>
            <a:ext cx="2425700" cy="444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8" name="AutoShape 12"/>
          <p:cNvCxnSpPr>
            <a:cxnSpLocks noChangeShapeType="1"/>
            <a:stCxn id="70675" idx="4"/>
            <a:endCxn id="70662" idx="0"/>
          </p:cNvCxnSpPr>
          <p:nvPr>
            <p:custDataLst>
              <p:tags r:id="rId11"/>
            </p:custDataLst>
          </p:nvPr>
        </p:nvCxnSpPr>
        <p:spPr bwMode="auto">
          <a:xfrm flipH="1">
            <a:off x="696913" y="1773041"/>
            <a:ext cx="176213" cy="804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9" name="AutoShape 13"/>
          <p:cNvCxnSpPr>
            <a:cxnSpLocks noChangeShapeType="1"/>
            <a:stCxn id="70662" idx="5"/>
            <a:endCxn id="70670" idx="1"/>
          </p:cNvCxnSpPr>
          <p:nvPr>
            <p:custDataLst>
              <p:tags r:id="rId12"/>
            </p:custDataLst>
          </p:nvPr>
        </p:nvCxnSpPr>
        <p:spPr bwMode="auto">
          <a:xfrm>
            <a:off x="884238" y="2830315"/>
            <a:ext cx="944563" cy="1409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0" name="Oval 14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1751012" y="4216204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70671" name="AutoShape 15"/>
          <p:cNvCxnSpPr>
            <a:cxnSpLocks noChangeShapeType="1"/>
            <a:stCxn id="70659" idx="3"/>
            <a:endCxn id="70670" idx="0"/>
          </p:cNvCxnSpPr>
          <p:nvPr>
            <p:custDataLst>
              <p:tags r:id="rId14"/>
            </p:custDataLst>
          </p:nvPr>
        </p:nvCxnSpPr>
        <p:spPr bwMode="auto">
          <a:xfrm flipH="1">
            <a:off x="2014538" y="2830315"/>
            <a:ext cx="779463" cy="1371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2" name="AutoShape 16"/>
          <p:cNvCxnSpPr>
            <a:cxnSpLocks noChangeShapeType="1"/>
            <a:stCxn id="70663" idx="0"/>
            <a:endCxn id="70661" idx="5"/>
          </p:cNvCxnSpPr>
          <p:nvPr>
            <p:custDataLst>
              <p:tags r:id="rId15"/>
            </p:custDataLst>
          </p:nvPr>
        </p:nvCxnSpPr>
        <p:spPr bwMode="auto">
          <a:xfrm flipH="1" flipV="1">
            <a:off x="4483101" y="1646041"/>
            <a:ext cx="428625" cy="931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3" name="AutoShape 17"/>
          <p:cNvCxnSpPr>
            <a:cxnSpLocks noChangeShapeType="1"/>
            <a:stCxn id="70662" idx="6"/>
            <a:endCxn id="70659" idx="2"/>
          </p:cNvCxnSpPr>
          <p:nvPr>
            <p:custDataLst>
              <p:tags r:id="rId16"/>
            </p:custDataLst>
          </p:nvPr>
        </p:nvCxnSpPr>
        <p:spPr bwMode="auto">
          <a:xfrm>
            <a:off x="977901" y="2723953"/>
            <a:ext cx="17224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4" name="AutoShape 18"/>
          <p:cNvCxnSpPr>
            <a:cxnSpLocks noChangeShapeType="1"/>
            <a:stCxn id="70661" idx="2"/>
            <a:endCxn id="70675" idx="6"/>
          </p:cNvCxnSpPr>
          <p:nvPr>
            <p:custDataLst>
              <p:tags r:id="rId17"/>
            </p:custDataLst>
          </p:nvPr>
        </p:nvCxnSpPr>
        <p:spPr bwMode="auto">
          <a:xfrm flipH="1">
            <a:off x="1154112" y="1538090"/>
            <a:ext cx="2863850" cy="88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5" name="Oval 1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609600" y="1495229"/>
            <a:ext cx="527050" cy="2619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cxnSp>
        <p:nvCxnSpPr>
          <p:cNvPr id="70676" name="AutoShape 20"/>
          <p:cNvCxnSpPr>
            <a:cxnSpLocks noChangeShapeType="1"/>
            <a:stCxn id="70659" idx="7"/>
            <a:endCxn id="70661" idx="3"/>
          </p:cNvCxnSpPr>
          <p:nvPr>
            <p:custDataLst>
              <p:tags r:id="rId19"/>
            </p:custDataLst>
          </p:nvPr>
        </p:nvCxnSpPr>
        <p:spPr bwMode="auto">
          <a:xfrm flipV="1">
            <a:off x="3167063" y="1646041"/>
            <a:ext cx="942975" cy="969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7" name="AutoShape 21"/>
          <p:cNvCxnSpPr>
            <a:cxnSpLocks noChangeShapeType="1"/>
            <a:stCxn id="70660" idx="0"/>
            <a:endCxn id="70663" idx="4"/>
          </p:cNvCxnSpPr>
          <p:nvPr>
            <p:custDataLst>
              <p:tags r:id="rId20"/>
            </p:custDataLst>
          </p:nvPr>
        </p:nvCxnSpPr>
        <p:spPr bwMode="auto">
          <a:xfrm flipH="1" flipV="1">
            <a:off x="4911725" y="2870004"/>
            <a:ext cx="87312" cy="13747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8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489075" y="24667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70679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41587" y="132536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0680" name="Text Box 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73125" y="325735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5</a:t>
            </a:r>
          </a:p>
        </p:txBody>
      </p:sp>
      <p:sp>
        <p:nvSpPr>
          <p:cNvPr id="70681" name="Text Box 2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34975" y="202704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70682" name="Text Box 2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770312" y="24667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7</a:t>
            </a:r>
          </a:p>
        </p:txBody>
      </p:sp>
      <p:sp>
        <p:nvSpPr>
          <p:cNvPr id="70683" name="Text Box 2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27225" y="19841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70684" name="Text Box 2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735512" y="1984178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10</a:t>
            </a:r>
          </a:p>
        </p:txBody>
      </p:sp>
      <p:sp>
        <p:nvSpPr>
          <p:cNvPr id="70685" name="Text Box 3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946525" y="34319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70686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999037" y="34319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6</a:t>
            </a:r>
          </a:p>
        </p:txBody>
      </p:sp>
      <p:sp>
        <p:nvSpPr>
          <p:cNvPr id="70687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243262" y="193972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3</a:t>
            </a:r>
          </a:p>
        </p:txBody>
      </p:sp>
      <p:sp>
        <p:nvSpPr>
          <p:cNvPr id="70688" name="Text Box 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014537" y="321290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8</a:t>
            </a:r>
          </a:p>
        </p:txBody>
      </p:sp>
      <p:sp>
        <p:nvSpPr>
          <p:cNvPr id="70689" name="Text Box 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068637" y="409079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214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128297"/>
            <a:ext cx="10972800" cy="838200"/>
          </a:xfrm>
        </p:spPr>
        <p:txBody>
          <a:bodyPr/>
          <a:lstStyle/>
          <a:p>
            <a:r>
              <a:rPr lang="en-US" dirty="0"/>
              <a:t>MST and Kruskal’s Example</a:t>
            </a:r>
          </a:p>
        </p:txBody>
      </p:sp>
      <p:sp>
        <p:nvSpPr>
          <p:cNvPr id="70659" name="Oval 3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2716212" y="259219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sp>
        <p:nvSpPr>
          <p:cNvPr id="70660" name="Oval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4735512" y="4260654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sp>
        <p:nvSpPr>
          <p:cNvPr id="70661" name="Oval 5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033837" y="1406329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sp>
        <p:nvSpPr>
          <p:cNvPr id="7066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434975" y="259219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sp>
        <p:nvSpPr>
          <p:cNvPr id="70663" name="Oval 7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259219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  <p:cxnSp>
        <p:nvCxnSpPr>
          <p:cNvPr id="70664" name="AutoShape 8"/>
          <p:cNvCxnSpPr>
            <a:cxnSpLocks noChangeShapeType="1"/>
            <a:stCxn id="70675" idx="5"/>
            <a:endCxn id="70659" idx="1"/>
          </p:cNvCxnSpPr>
          <p:nvPr>
            <p:custDataLst>
              <p:tags r:id="rId7"/>
            </p:custDataLst>
          </p:nvPr>
        </p:nvCxnSpPr>
        <p:spPr bwMode="auto">
          <a:xfrm>
            <a:off x="1060450" y="1733353"/>
            <a:ext cx="1733550" cy="882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5" name="AutoShape 9"/>
          <p:cNvCxnSpPr>
            <a:cxnSpLocks noChangeShapeType="1"/>
            <a:stCxn id="70659" idx="5"/>
            <a:endCxn id="70660" idx="2"/>
          </p:cNvCxnSpPr>
          <p:nvPr>
            <p:custDataLst>
              <p:tags r:id="rId8"/>
            </p:custDataLst>
          </p:nvPr>
        </p:nvCxnSpPr>
        <p:spPr bwMode="auto">
          <a:xfrm>
            <a:off x="3167063" y="2830315"/>
            <a:ext cx="1552575" cy="1562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6" name="AutoShape 10"/>
          <p:cNvCxnSpPr>
            <a:cxnSpLocks noChangeShapeType="1"/>
            <a:stCxn id="70659" idx="6"/>
            <a:endCxn id="70663" idx="2"/>
          </p:cNvCxnSpPr>
          <p:nvPr>
            <p:custDataLst>
              <p:tags r:id="rId9"/>
            </p:custDataLst>
          </p:nvPr>
        </p:nvCxnSpPr>
        <p:spPr bwMode="auto">
          <a:xfrm>
            <a:off x="3260725" y="2723953"/>
            <a:ext cx="13700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7" name="AutoShape 11"/>
          <p:cNvCxnSpPr>
            <a:cxnSpLocks noChangeShapeType="1"/>
            <a:stCxn id="70670" idx="6"/>
            <a:endCxn id="70660" idx="2"/>
          </p:cNvCxnSpPr>
          <p:nvPr>
            <p:custDataLst>
              <p:tags r:id="rId10"/>
            </p:custDataLst>
          </p:nvPr>
        </p:nvCxnSpPr>
        <p:spPr bwMode="auto">
          <a:xfrm>
            <a:off x="2293937" y="4347965"/>
            <a:ext cx="2425700" cy="444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8" name="AutoShape 12"/>
          <p:cNvCxnSpPr>
            <a:cxnSpLocks noChangeShapeType="1"/>
            <a:stCxn id="70675" idx="4"/>
            <a:endCxn id="70662" idx="0"/>
          </p:cNvCxnSpPr>
          <p:nvPr>
            <p:custDataLst>
              <p:tags r:id="rId11"/>
            </p:custDataLst>
          </p:nvPr>
        </p:nvCxnSpPr>
        <p:spPr bwMode="auto">
          <a:xfrm flipH="1">
            <a:off x="696913" y="1773041"/>
            <a:ext cx="176213" cy="804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9" name="AutoShape 13"/>
          <p:cNvCxnSpPr>
            <a:cxnSpLocks noChangeShapeType="1"/>
            <a:stCxn id="70662" idx="5"/>
            <a:endCxn id="70670" idx="1"/>
          </p:cNvCxnSpPr>
          <p:nvPr>
            <p:custDataLst>
              <p:tags r:id="rId12"/>
            </p:custDataLst>
          </p:nvPr>
        </p:nvCxnSpPr>
        <p:spPr bwMode="auto">
          <a:xfrm>
            <a:off x="884238" y="2830315"/>
            <a:ext cx="944563" cy="1409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0" name="Oval 14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1751012" y="4216204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70671" name="AutoShape 15"/>
          <p:cNvCxnSpPr>
            <a:cxnSpLocks noChangeShapeType="1"/>
            <a:stCxn id="70659" idx="3"/>
            <a:endCxn id="70670" idx="0"/>
          </p:cNvCxnSpPr>
          <p:nvPr>
            <p:custDataLst>
              <p:tags r:id="rId14"/>
            </p:custDataLst>
          </p:nvPr>
        </p:nvCxnSpPr>
        <p:spPr bwMode="auto">
          <a:xfrm flipH="1">
            <a:off x="2014538" y="2830315"/>
            <a:ext cx="779463" cy="1371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2" name="AutoShape 16"/>
          <p:cNvCxnSpPr>
            <a:cxnSpLocks noChangeShapeType="1"/>
            <a:stCxn id="70663" idx="0"/>
            <a:endCxn id="70661" idx="5"/>
          </p:cNvCxnSpPr>
          <p:nvPr>
            <p:custDataLst>
              <p:tags r:id="rId15"/>
            </p:custDataLst>
          </p:nvPr>
        </p:nvCxnSpPr>
        <p:spPr bwMode="auto">
          <a:xfrm flipH="1" flipV="1">
            <a:off x="4483101" y="1646041"/>
            <a:ext cx="428625" cy="931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3" name="AutoShape 17"/>
          <p:cNvCxnSpPr>
            <a:cxnSpLocks noChangeShapeType="1"/>
            <a:stCxn id="70662" idx="6"/>
            <a:endCxn id="70659" idx="2"/>
          </p:cNvCxnSpPr>
          <p:nvPr>
            <p:custDataLst>
              <p:tags r:id="rId16"/>
            </p:custDataLst>
          </p:nvPr>
        </p:nvCxnSpPr>
        <p:spPr bwMode="auto">
          <a:xfrm>
            <a:off x="977901" y="2723953"/>
            <a:ext cx="17224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4" name="AutoShape 18"/>
          <p:cNvCxnSpPr>
            <a:cxnSpLocks noChangeShapeType="1"/>
            <a:stCxn id="70661" idx="2"/>
            <a:endCxn id="70675" idx="6"/>
          </p:cNvCxnSpPr>
          <p:nvPr>
            <p:custDataLst>
              <p:tags r:id="rId17"/>
            </p:custDataLst>
          </p:nvPr>
        </p:nvCxnSpPr>
        <p:spPr bwMode="auto">
          <a:xfrm flipH="1">
            <a:off x="1154112" y="1538090"/>
            <a:ext cx="2863850" cy="88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5" name="Oval 1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609600" y="1495229"/>
            <a:ext cx="527050" cy="2619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cxnSp>
        <p:nvCxnSpPr>
          <p:cNvPr id="70676" name="AutoShape 20"/>
          <p:cNvCxnSpPr>
            <a:cxnSpLocks noChangeShapeType="1"/>
            <a:stCxn id="70659" idx="7"/>
            <a:endCxn id="70661" idx="3"/>
          </p:cNvCxnSpPr>
          <p:nvPr>
            <p:custDataLst>
              <p:tags r:id="rId19"/>
            </p:custDataLst>
          </p:nvPr>
        </p:nvCxnSpPr>
        <p:spPr bwMode="auto">
          <a:xfrm flipV="1">
            <a:off x="3167063" y="1646041"/>
            <a:ext cx="942975" cy="969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7" name="AutoShape 21"/>
          <p:cNvCxnSpPr>
            <a:cxnSpLocks noChangeShapeType="1"/>
            <a:stCxn id="70660" idx="0"/>
            <a:endCxn id="70663" idx="4"/>
          </p:cNvCxnSpPr>
          <p:nvPr>
            <p:custDataLst>
              <p:tags r:id="rId20"/>
            </p:custDataLst>
          </p:nvPr>
        </p:nvCxnSpPr>
        <p:spPr bwMode="auto">
          <a:xfrm flipH="1" flipV="1">
            <a:off x="4911725" y="2870004"/>
            <a:ext cx="87312" cy="13747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8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489075" y="24667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70679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41587" y="132536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0680" name="Text Box 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73125" y="325735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5</a:t>
            </a:r>
          </a:p>
        </p:txBody>
      </p:sp>
      <p:sp>
        <p:nvSpPr>
          <p:cNvPr id="70681" name="Text Box 2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34975" y="202704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70682" name="Text Box 2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770312" y="24667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7</a:t>
            </a:r>
          </a:p>
        </p:txBody>
      </p:sp>
      <p:sp>
        <p:nvSpPr>
          <p:cNvPr id="70683" name="Text Box 2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27225" y="19841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70684" name="Text Box 2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735512" y="1984178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10</a:t>
            </a:r>
          </a:p>
        </p:txBody>
      </p:sp>
      <p:sp>
        <p:nvSpPr>
          <p:cNvPr id="70685" name="Text Box 3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946525" y="34319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70686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999037" y="343197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6</a:t>
            </a:r>
          </a:p>
        </p:txBody>
      </p:sp>
      <p:sp>
        <p:nvSpPr>
          <p:cNvPr id="70687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243262" y="193972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3</a:t>
            </a:r>
          </a:p>
        </p:txBody>
      </p:sp>
      <p:sp>
        <p:nvSpPr>
          <p:cNvPr id="70688" name="Text Box 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014537" y="321290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8</a:t>
            </a:r>
          </a:p>
        </p:txBody>
      </p:sp>
      <p:sp>
        <p:nvSpPr>
          <p:cNvPr id="70689" name="Text Box 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068637" y="409079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36" name="Oval 19"/>
          <p:cNvSpPr>
            <a:spLocks noChangeAspect="1" noChangeArrowheads="1"/>
          </p:cNvSpPr>
          <p:nvPr>
            <p:custDataLst>
              <p:tags r:id="rId33"/>
            </p:custDataLst>
          </p:nvPr>
        </p:nvSpPr>
        <p:spPr bwMode="auto">
          <a:xfrm>
            <a:off x="8077200" y="3321174"/>
            <a:ext cx="527050" cy="5393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sp>
        <p:nvSpPr>
          <p:cNvPr id="37" name="Oval 3"/>
          <p:cNvSpPr>
            <a:spLocks noChangeAspect="1" noChangeArrowheads="1"/>
          </p:cNvSpPr>
          <p:nvPr>
            <p:custDataLst>
              <p:tags r:id="rId34"/>
            </p:custDataLst>
          </p:nvPr>
        </p:nvSpPr>
        <p:spPr bwMode="auto">
          <a:xfrm>
            <a:off x="9296400" y="4082880"/>
            <a:ext cx="527050" cy="54279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cxnSp>
        <p:nvCxnSpPr>
          <p:cNvPr id="38" name="AutoShape 8"/>
          <p:cNvCxnSpPr>
            <a:cxnSpLocks noChangeShapeType="1"/>
            <a:stCxn id="36" idx="6"/>
            <a:endCxn id="37" idx="1"/>
          </p:cNvCxnSpPr>
          <p:nvPr>
            <p:custDataLst>
              <p:tags r:id="rId35"/>
            </p:custDataLst>
          </p:nvPr>
        </p:nvCxnSpPr>
        <p:spPr bwMode="auto">
          <a:xfrm>
            <a:off x="8604250" y="3590837"/>
            <a:ext cx="769335" cy="57153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39" name="Oval 5"/>
          <p:cNvSpPr>
            <a:spLocks noChangeAspect="1" noChangeArrowheads="1"/>
          </p:cNvSpPr>
          <p:nvPr>
            <p:custDataLst>
              <p:tags r:id="rId36"/>
            </p:custDataLst>
          </p:nvPr>
        </p:nvSpPr>
        <p:spPr bwMode="auto">
          <a:xfrm>
            <a:off x="10515600" y="3204995"/>
            <a:ext cx="527050" cy="54279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cxnSp>
        <p:nvCxnSpPr>
          <p:cNvPr id="40" name="AutoShape 18"/>
          <p:cNvCxnSpPr>
            <a:cxnSpLocks noChangeShapeType="1"/>
            <a:stCxn id="39" idx="2"/>
            <a:endCxn id="36" idx="6"/>
          </p:cNvCxnSpPr>
          <p:nvPr>
            <p:custDataLst>
              <p:tags r:id="rId37"/>
            </p:custDataLst>
          </p:nvPr>
        </p:nvCxnSpPr>
        <p:spPr bwMode="auto">
          <a:xfrm flipH="1">
            <a:off x="8604250" y="3476391"/>
            <a:ext cx="1911350" cy="114446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1" name="Oval 6"/>
          <p:cNvSpPr>
            <a:spLocks noChangeAspect="1" noChangeArrowheads="1"/>
          </p:cNvSpPr>
          <p:nvPr>
            <p:custDataLst>
              <p:tags r:id="rId38"/>
            </p:custDataLst>
          </p:nvPr>
        </p:nvSpPr>
        <p:spPr bwMode="auto">
          <a:xfrm>
            <a:off x="7702550" y="4082880"/>
            <a:ext cx="527050" cy="54279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cxnSp>
        <p:nvCxnSpPr>
          <p:cNvPr id="42" name="AutoShape 17"/>
          <p:cNvCxnSpPr>
            <a:cxnSpLocks noChangeShapeType="1"/>
            <a:stCxn id="41" idx="6"/>
            <a:endCxn id="37" idx="2"/>
          </p:cNvCxnSpPr>
          <p:nvPr>
            <p:custDataLst>
              <p:tags r:id="rId39"/>
            </p:custDataLst>
          </p:nvPr>
        </p:nvCxnSpPr>
        <p:spPr bwMode="auto">
          <a:xfrm>
            <a:off x="8229600" y="4354277"/>
            <a:ext cx="10668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3" name="Oval 4"/>
          <p:cNvSpPr>
            <a:spLocks noChangeAspect="1" noChangeArrowheads="1"/>
          </p:cNvSpPr>
          <p:nvPr>
            <p:custDataLst>
              <p:tags r:id="rId40"/>
            </p:custDataLst>
          </p:nvPr>
        </p:nvSpPr>
        <p:spPr bwMode="auto">
          <a:xfrm>
            <a:off x="10058400" y="5109995"/>
            <a:ext cx="527050" cy="54279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cxnSp>
        <p:nvCxnSpPr>
          <p:cNvPr id="44" name="AutoShape 9"/>
          <p:cNvCxnSpPr>
            <a:cxnSpLocks noChangeShapeType="1"/>
            <a:stCxn id="37" idx="5"/>
            <a:endCxn id="43" idx="1"/>
          </p:cNvCxnSpPr>
          <p:nvPr>
            <p:custDataLst>
              <p:tags r:id="rId41"/>
            </p:custDataLst>
          </p:nvPr>
        </p:nvCxnSpPr>
        <p:spPr bwMode="auto">
          <a:xfrm>
            <a:off x="9746265" y="4546183"/>
            <a:ext cx="389320" cy="64330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5" name="Oval 14"/>
          <p:cNvSpPr>
            <a:spLocks noChangeAspect="1" noChangeArrowheads="1"/>
          </p:cNvSpPr>
          <p:nvPr>
            <p:custDataLst>
              <p:tags r:id="rId42"/>
            </p:custDataLst>
          </p:nvPr>
        </p:nvSpPr>
        <p:spPr bwMode="auto">
          <a:xfrm>
            <a:off x="8540750" y="5302080"/>
            <a:ext cx="527050" cy="54279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46" name="AutoShape 11"/>
          <p:cNvCxnSpPr>
            <a:cxnSpLocks noChangeShapeType="1"/>
            <a:stCxn id="43" idx="7"/>
            <a:endCxn id="48" idx="3"/>
          </p:cNvCxnSpPr>
          <p:nvPr>
            <p:custDataLst>
              <p:tags r:id="rId43"/>
            </p:custDataLst>
          </p:nvPr>
        </p:nvCxnSpPr>
        <p:spPr bwMode="auto">
          <a:xfrm flipV="1">
            <a:off x="10508265" y="4469983"/>
            <a:ext cx="389320" cy="71950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AutoShape 11"/>
          <p:cNvCxnSpPr>
            <a:cxnSpLocks noChangeShapeType="1"/>
            <a:stCxn id="45" idx="6"/>
            <a:endCxn id="43" idx="3"/>
          </p:cNvCxnSpPr>
          <p:nvPr>
            <p:custDataLst>
              <p:tags r:id="rId44"/>
            </p:custDataLst>
          </p:nvPr>
        </p:nvCxnSpPr>
        <p:spPr bwMode="auto">
          <a:xfrm flipV="1">
            <a:off x="9067800" y="5573297"/>
            <a:ext cx="1067785" cy="18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8" name="Oval 7"/>
          <p:cNvSpPr>
            <a:spLocks noChangeAspect="1" noChangeArrowheads="1"/>
          </p:cNvSpPr>
          <p:nvPr>
            <p:custDataLst>
              <p:tags r:id="rId45"/>
            </p:custDataLst>
          </p:nvPr>
        </p:nvSpPr>
        <p:spPr bwMode="auto">
          <a:xfrm>
            <a:off x="10820400" y="4006680"/>
            <a:ext cx="527050" cy="54279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99F7F-3595-8745-BFB4-7B4A186FD17C}"/>
              </a:ext>
            </a:extLst>
          </p:cNvPr>
          <p:cNvSpPr txBox="1"/>
          <p:nvPr/>
        </p:nvSpPr>
        <p:spPr>
          <a:xfrm>
            <a:off x="9601692" y="5924004"/>
            <a:ext cx="232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Cost(MST) = 16</a:t>
            </a:r>
          </a:p>
        </p:txBody>
      </p:sp>
    </p:spTree>
    <p:extLst>
      <p:ext uri="{BB962C8B-B14F-4D97-AF65-F5344CB8AC3E}">
        <p14:creationId xmlns:p14="http://schemas.microsoft.com/office/powerpoint/2010/main" val="84103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1752600" y="857250"/>
            <a:ext cx="8255000" cy="54864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sz="1800" b="1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void Graph::</a:t>
            </a:r>
            <a:r>
              <a:rPr lang="en-US" sz="1800" b="1" dirty="0" err="1">
                <a:latin typeface="Courier New" pitchFamily="49" charset="0"/>
              </a:rPr>
              <a:t>kruskal</a:t>
            </a:r>
            <a:r>
              <a:rPr lang="en-US" sz="1800" b="1" dirty="0">
                <a:latin typeface="Courier New" pitchFamily="49" charset="0"/>
              </a:rPr>
              <a:t>(){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err="1">
                <a:latin typeface="Courier New" pitchFamily="49" charset="0"/>
              </a:rPr>
              <a:t>int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edgesAccepted</a:t>
            </a:r>
            <a:r>
              <a:rPr lang="en-US" sz="1800" b="1" dirty="0">
                <a:latin typeface="Courier New" pitchFamily="49" charset="0"/>
              </a:rPr>
              <a:t> = 0;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err="1">
                <a:latin typeface="Courier New" pitchFamily="49" charset="0"/>
              </a:rPr>
              <a:t>DisjSet</a:t>
            </a:r>
            <a:r>
              <a:rPr lang="en-US" sz="1800" b="1" dirty="0">
                <a:latin typeface="Courier New" pitchFamily="49" charset="0"/>
              </a:rPr>
              <a:t> s(NUM_VERTICES);</a:t>
            </a:r>
          </a:p>
          <a:p>
            <a:pPr eaLnBrk="1" hangingPunct="1">
              <a:buFontTx/>
              <a:buNone/>
            </a:pPr>
            <a:endParaRPr lang="en-US" sz="1800" b="1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while (</a:t>
            </a:r>
            <a:r>
              <a:rPr lang="en-US" sz="1800" b="1" dirty="0" err="1">
                <a:latin typeface="Courier New" pitchFamily="49" charset="0"/>
              </a:rPr>
              <a:t>edgesAccepted</a:t>
            </a:r>
            <a:r>
              <a:rPr lang="en-US" sz="1800" b="1" dirty="0">
                <a:latin typeface="Courier New" pitchFamily="49" charset="0"/>
              </a:rPr>
              <a:t> &lt; NUM_VERTICES – 1){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339933"/>
                </a:solidFill>
                <a:latin typeface="Courier New" pitchFamily="49" charset="0"/>
              </a:rPr>
              <a:t>e = smallest weight edge not deleted yet;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// edge e = (u, v)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accent2"/>
                </a:solidFill>
                <a:latin typeface="Courier New" pitchFamily="49" charset="0"/>
              </a:rPr>
              <a:t>uset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sz="1800" b="1" dirty="0" err="1">
                <a:solidFill>
                  <a:schemeClr val="accent2"/>
                </a:solidFill>
                <a:latin typeface="Courier New" pitchFamily="49" charset="0"/>
              </a:rPr>
              <a:t>s.find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(u);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accent2"/>
                </a:solidFill>
                <a:latin typeface="Courier New" pitchFamily="49" charset="0"/>
              </a:rPr>
              <a:t>vset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sz="1800" b="1" dirty="0" err="1">
                <a:solidFill>
                  <a:schemeClr val="accent2"/>
                </a:solidFill>
                <a:latin typeface="Courier New" pitchFamily="49" charset="0"/>
              </a:rPr>
              <a:t>s.find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(v);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if (</a:t>
            </a:r>
            <a:r>
              <a:rPr lang="en-US" sz="1800" b="1" dirty="0" err="1">
                <a:latin typeface="Courier New" pitchFamily="49" charset="0"/>
              </a:rPr>
              <a:t>uset</a:t>
            </a:r>
            <a:r>
              <a:rPr lang="en-US" sz="1800" b="1" dirty="0">
                <a:latin typeface="Courier New" pitchFamily="49" charset="0"/>
              </a:rPr>
              <a:t> != </a:t>
            </a:r>
            <a:r>
              <a:rPr lang="en-US" sz="1800" b="1" dirty="0" err="1">
                <a:latin typeface="Courier New" pitchFamily="49" charset="0"/>
              </a:rPr>
              <a:t>vset</a:t>
            </a:r>
            <a:r>
              <a:rPr lang="en-US" sz="1800" b="1" dirty="0">
                <a:latin typeface="Courier New" pitchFamily="49" charset="0"/>
              </a:rPr>
              <a:t>){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  </a:t>
            </a:r>
            <a:r>
              <a:rPr lang="en-US" sz="1800" b="1" dirty="0" err="1">
                <a:latin typeface="Courier New" pitchFamily="49" charset="0"/>
              </a:rPr>
              <a:t>edgesAccepted</a:t>
            </a:r>
            <a:r>
              <a:rPr lang="en-US" sz="1800" b="1" dirty="0">
                <a:latin typeface="Courier New" pitchFamily="49" charset="0"/>
              </a:rPr>
              <a:t>++;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  </a:t>
            </a:r>
            <a:r>
              <a:rPr lang="en-US" sz="1800" b="1" dirty="0" err="1">
                <a:solidFill>
                  <a:srgbClr val="FF0000"/>
                </a:solidFill>
                <a:latin typeface="Courier New" pitchFamily="49" charset="0"/>
              </a:rPr>
              <a:t>s.unionSets</a:t>
            </a:r>
            <a:r>
              <a:rPr lang="en-US" sz="1800" b="1" dirty="0">
                <a:solidFill>
                  <a:srgbClr val="FF0000"/>
                </a:solidFill>
                <a:latin typeface="Courier New" pitchFamily="49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Courier New" pitchFamily="49" charset="0"/>
              </a:rPr>
              <a:t>uset</a:t>
            </a:r>
            <a:r>
              <a:rPr lang="en-US" sz="1800" b="1" dirty="0">
                <a:solidFill>
                  <a:srgbClr val="FF0000"/>
                </a:solidFill>
                <a:latin typeface="Courier New" pitchFamily="49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Courier New" pitchFamily="49" charset="0"/>
              </a:rPr>
              <a:t>vset</a:t>
            </a:r>
            <a:r>
              <a:rPr lang="en-US" sz="1800" b="1" dirty="0">
                <a:solidFill>
                  <a:srgbClr val="FF0000"/>
                </a:solidFill>
                <a:latin typeface="Courier New" pitchFamily="49" charset="0"/>
              </a:rPr>
              <a:t>);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}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}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}</a:t>
            </a:r>
          </a:p>
        </p:txBody>
      </p:sp>
      <p:sp>
        <p:nvSpPr>
          <p:cNvPr id="71684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23163" y="3841751"/>
            <a:ext cx="13382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2|E| finds</a:t>
            </a:r>
          </a:p>
        </p:txBody>
      </p:sp>
      <p:sp>
        <p:nvSpPr>
          <p:cNvPr id="71685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 flipV="1">
            <a:off x="4978400" y="3867150"/>
            <a:ext cx="2590800" cy="76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86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34200" y="5638801"/>
            <a:ext cx="14239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|V| unions</a:t>
            </a:r>
          </a:p>
        </p:txBody>
      </p:sp>
      <p:sp>
        <p:nvSpPr>
          <p:cNvPr id="71687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5816600" y="5238750"/>
            <a:ext cx="1036638" cy="4841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88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88400" y="2403624"/>
            <a:ext cx="1651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9933"/>
                </a:solidFill>
              </a:rPr>
              <a:t>|E| heap ops</a:t>
            </a:r>
          </a:p>
        </p:txBody>
      </p:sp>
      <p:sp>
        <p:nvSpPr>
          <p:cNvPr id="71689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8077199" y="2686050"/>
            <a:ext cx="711200" cy="23967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Kruskal</a:t>
            </a:r>
            <a:r>
              <a:rPr lang="en-US" dirty="0"/>
              <a:t> code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374AB017-C065-504D-9C05-6F3EEEEDCF8B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16767" y="1197784"/>
            <a:ext cx="471539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9933"/>
                </a:solidFill>
              </a:rPr>
              <a:t>Assumes we’ve created a heap. (Could we sort?)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AEB34EDC-597D-0D41-8E61-4F785609B54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739561" y="1760795"/>
            <a:ext cx="487864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9933"/>
                </a:solidFill>
              </a:rPr>
              <a:t>Initialize </a:t>
            </a:r>
            <a:r>
              <a:rPr lang="en-US" dirty="0" err="1">
                <a:solidFill>
                  <a:srgbClr val="339933"/>
                </a:solidFill>
              </a:rPr>
              <a:t>DisjSet</a:t>
            </a:r>
            <a:r>
              <a:rPr lang="en-US" dirty="0">
                <a:solidFill>
                  <a:srgbClr val="339933"/>
                </a:solidFill>
              </a:rPr>
              <a:t> object so all items in separate set</a:t>
            </a: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049AB46A-1B72-B04B-8473-C50A3DF0C220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5456068" y="2004754"/>
            <a:ext cx="1260699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56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Runtime of Kruskal’s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852" name="Rectangle 3"/>
              <p:cNvSpPr>
                <a:spLocks noGrp="1" noChangeArrowheads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609600" y="1447800"/>
                <a:ext cx="10972800" cy="4724400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2800" dirty="0"/>
                  <a:t>Every edge is placed on priority queue once and removed once</a:t>
                </a:r>
              </a:p>
              <a:p>
                <a:pPr lvl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unc>
                          <m:func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1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100" dirty="0"/>
              </a:p>
              <a:p>
                <a:pPr lvl="1">
                  <a:lnSpc>
                    <a:spcPct val="90000"/>
                  </a:lnSpc>
                </a:pPr>
                <a:endParaRPr lang="en-US" sz="2100" dirty="0"/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For each edge you do 2 set finds and one set union.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100" dirty="0"/>
                  <a:t>Let f(V) be time of find, and u(V) be time of union.</a:t>
                </a:r>
              </a:p>
              <a:p>
                <a:pPr lvl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sz="2100" b="0" dirty="0"/>
              </a:p>
              <a:p>
                <a:pPr lvl="1">
                  <a:lnSpc>
                    <a:spcPct val="90000"/>
                  </a:lnSpc>
                </a:pPr>
                <a:r>
                  <a:rPr lang="en-US" sz="2100" dirty="0"/>
                  <a:t>If find and union are linear time,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100" dirty="0"/>
              </a:p>
              <a:p>
                <a:pPr lvl="1">
                  <a:lnSpc>
                    <a:spcPct val="90000"/>
                  </a:lnSpc>
                </a:pPr>
                <a:endParaRPr lang="en-US" sz="2100" dirty="0"/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Overall: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b="1" dirty="0"/>
                  <a:t> </a:t>
                </a:r>
                <a:r>
                  <a:rPr lang="en-US" sz="2400" i="1" dirty="0"/>
                  <a:t> </a:t>
                </a:r>
                <a:r>
                  <a:rPr lang="en-US" sz="1800" i="1" dirty="0"/>
                  <a:t>//Assumes find and union linear time</a:t>
                </a:r>
              </a:p>
            </p:txBody>
          </p:sp>
        </mc:Choice>
        <mc:Fallback xmlns="">
          <p:sp>
            <p:nvSpPr>
              <p:cNvPr id="788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4"/>
                </p:custDataLst>
              </p:nvPr>
            </p:nvSpPr>
            <p:spPr>
              <a:xfrm>
                <a:off x="609600" y="1447800"/>
                <a:ext cx="10972800" cy="4724400"/>
              </a:xfrm>
              <a:blipFill>
                <a:blip r:embed="rId5"/>
                <a:stretch>
                  <a:fillRect l="-579" t="-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57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Strategy for Kruskal’s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8852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066800" y="1524000"/>
            <a:ext cx="8763000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EL = sorted set of edges ascending by weight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(For this discussion, we’re sorting here, not using a heap)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Foreach edge e in EL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T1 = tree for head(e)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T2 = tree for tail(e)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If (T1 != T2)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add e to the output (the MST)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Combine trees T1 and T2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Seems simple, no?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But, how do you keep track of what trees a vertex is in?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Trees are sets of vertices. Need to </a:t>
            </a:r>
            <a:r>
              <a:rPr lang="en-US" sz="2400" dirty="0" err="1"/>
              <a:t>findset</a:t>
            </a:r>
            <a:r>
              <a:rPr lang="en-US" sz="2400" dirty="0"/>
              <a:t>(v) and “union” two sets</a:t>
            </a:r>
          </a:p>
        </p:txBody>
      </p:sp>
    </p:spTree>
    <p:extLst>
      <p:ext uri="{BB962C8B-B14F-4D97-AF65-F5344CB8AC3E}">
        <p14:creationId xmlns:p14="http://schemas.microsoft.com/office/powerpoint/2010/main" val="649804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Disjoint Sets and Find/Union Algorithms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Readings:  CLRS 21.3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DACC1BBE-66B1-403A-8C7E-C57A0F3A107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64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An Abstract Data Type (ADT) for a collection of sets of any kind of item, where an item can only belong to one of the sets</a:t>
            </a:r>
          </a:p>
          <a:p>
            <a:pPr lvl="1"/>
            <a:r>
              <a:rPr lang="en-US" dirty="0"/>
              <a:t>We’ll assume each item is identified by a unique integer value</a:t>
            </a:r>
          </a:p>
          <a:p>
            <a:r>
              <a:rPr lang="en-US" dirty="0"/>
              <a:t>Need to support the following operations</a:t>
            </a:r>
          </a:p>
          <a:p>
            <a:pPr lvl="1"/>
            <a:r>
              <a:rPr lang="en-US" dirty="0"/>
              <a:t>void </a:t>
            </a:r>
            <a:r>
              <a:rPr lang="en-US" dirty="0" err="1"/>
              <a:t>makeSet</a:t>
            </a:r>
            <a:r>
              <a:rPr lang="en-US" dirty="0"/>
              <a:t>(int n)		// construct n independent sets</a:t>
            </a:r>
          </a:p>
          <a:p>
            <a:pPr lvl="1"/>
            <a:r>
              <a:rPr lang="en-US" dirty="0"/>
              <a:t>int </a:t>
            </a:r>
            <a:r>
              <a:rPr lang="en-US" dirty="0" err="1"/>
              <a:t>findSet</a:t>
            </a:r>
            <a:r>
              <a:rPr lang="en-US" dirty="0"/>
              <a:t>(int </a:t>
            </a:r>
            <a:r>
              <a:rPr lang="en-US" dirty="0" err="1"/>
              <a:t>i</a:t>
            </a:r>
            <a:r>
              <a:rPr lang="en-US" dirty="0"/>
              <a:t>)		// given </a:t>
            </a:r>
            <a:r>
              <a:rPr lang="en-US" dirty="0" err="1"/>
              <a:t>i</a:t>
            </a:r>
            <a:r>
              <a:rPr lang="en-US" dirty="0"/>
              <a:t>, which set does </a:t>
            </a:r>
            <a:r>
              <a:rPr lang="en-US" dirty="0" err="1"/>
              <a:t>i</a:t>
            </a:r>
            <a:r>
              <a:rPr lang="en-US" dirty="0"/>
              <a:t> belong to?</a:t>
            </a:r>
          </a:p>
          <a:p>
            <a:pPr lvl="1"/>
            <a:r>
              <a:rPr lang="en-US" dirty="0"/>
              <a:t>void union(int </a:t>
            </a:r>
            <a:r>
              <a:rPr lang="en-US" dirty="0" err="1"/>
              <a:t>i</a:t>
            </a:r>
            <a:r>
              <a:rPr lang="en-US" dirty="0"/>
              <a:t>, int j)	// merge sets containing </a:t>
            </a:r>
            <a:r>
              <a:rPr lang="en-US" dirty="0" err="1"/>
              <a:t>i</a:t>
            </a:r>
            <a:r>
              <a:rPr lang="en-US" dirty="0"/>
              <a:t> and j</a:t>
            </a:r>
          </a:p>
        </p:txBody>
      </p:sp>
    </p:spTree>
    <p:extLst>
      <p:ext uri="{BB962C8B-B14F-4D97-AF65-F5344CB8AC3E}">
        <p14:creationId xmlns:p14="http://schemas.microsoft.com/office/powerpoint/2010/main" val="1580389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 Sets As Trees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10495"/>
            <a:ext cx="10972800" cy="17295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our implementation, we’ll represent each set as a tree</a:t>
            </a:r>
          </a:p>
          <a:p>
            <a:r>
              <a:rPr lang="en-US" dirty="0"/>
              <a:t>Identify set by its root node’s ID (its “label”)</a:t>
            </a:r>
          </a:p>
          <a:p>
            <a:pPr lvl="1"/>
            <a:r>
              <a:rPr lang="en-US" dirty="0" err="1"/>
              <a:t>findSet</a:t>
            </a:r>
            <a:r>
              <a:rPr lang="en-US" dirty="0"/>
              <a:t>() means tracing up to root</a:t>
            </a:r>
          </a:p>
          <a:p>
            <a:pPr lvl="1"/>
            <a:r>
              <a:rPr lang="en-US" dirty="0"/>
              <a:t>union() makes one root child of the other root</a:t>
            </a:r>
          </a:p>
        </p:txBody>
      </p:sp>
      <p:pic>
        <p:nvPicPr>
          <p:cNvPr id="227331" name="Picture 3" descr="C:\Documents and Settings\Administrator\Desktop\Cormen-2e-p5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276600"/>
            <a:ext cx="8169144" cy="35814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FB75D-BEF9-8D4B-AE48-B08DC31DC08A}"/>
              </a:ext>
            </a:extLst>
          </p:cNvPr>
          <p:cNvSpPr txBox="1"/>
          <p:nvPr/>
        </p:nvSpPr>
        <p:spPr>
          <a:xfrm>
            <a:off x="2575056" y="6125518"/>
            <a:ext cx="12652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Two 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DCDE5-B922-124B-81A6-1A0D92E940D9}"/>
              </a:ext>
            </a:extLst>
          </p:cNvPr>
          <p:cNvSpPr txBox="1"/>
          <p:nvPr/>
        </p:nvSpPr>
        <p:spPr>
          <a:xfrm>
            <a:off x="7543800" y="6157416"/>
            <a:ext cx="18212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After a union</a:t>
            </a:r>
          </a:p>
        </p:txBody>
      </p:sp>
    </p:spTree>
    <p:extLst>
      <p:ext uri="{BB962C8B-B14F-4D97-AF65-F5344CB8AC3E}">
        <p14:creationId xmlns:p14="http://schemas.microsoft.com/office/powerpoint/2010/main" val="4219131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Topics in this slide-deck: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Motivating Problem: Minimum Spanning Trees</a:t>
            </a:r>
          </a:p>
          <a:p>
            <a:pPr lvl="1"/>
            <a:r>
              <a:rPr lang="en-US" dirty="0"/>
              <a:t>This is a graph problem, and you’ve seen it</a:t>
            </a:r>
          </a:p>
          <a:p>
            <a:r>
              <a:rPr lang="en-US" dirty="0"/>
              <a:t>One solution</a:t>
            </a:r>
          </a:p>
          <a:p>
            <a:pPr lvl="1"/>
            <a:r>
              <a:rPr lang="en-US" dirty="0"/>
              <a:t>Kruskal’s Algorithm (Uses a find-union structure)</a:t>
            </a:r>
          </a:p>
          <a:p>
            <a:r>
              <a:rPr lang="en-US" dirty="0"/>
              <a:t>Define and design the find-union to support Kruskal’s Algorithm</a:t>
            </a:r>
          </a:p>
          <a:p>
            <a:pPr lvl="1"/>
            <a:r>
              <a:rPr lang="en-US" dirty="0"/>
              <a:t>Will require some clever implementation details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362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Needs to support the following operations</a:t>
            </a:r>
          </a:p>
          <a:p>
            <a:pPr lvl="1"/>
            <a:r>
              <a:rPr lang="en-US" dirty="0"/>
              <a:t>void </a:t>
            </a:r>
            <a:r>
              <a:rPr lang="en-US" dirty="0" err="1"/>
              <a:t>makeSet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n)	//construct n independent sets</a:t>
            </a:r>
          </a:p>
          <a:p>
            <a:pPr lvl="1"/>
            <a:endParaRPr lang="en-US" dirty="0"/>
          </a:p>
          <a:p>
            <a:r>
              <a:rPr lang="en-US" dirty="0"/>
              <a:t>Solution:</a:t>
            </a:r>
          </a:p>
          <a:p>
            <a:pPr lvl="1"/>
            <a:r>
              <a:rPr lang="en-US" dirty="0"/>
              <a:t>Store as array of size n. Each location stores label for that set.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9DEB2DA-145A-724C-8355-D335FA8CF30D}"/>
              </a:ext>
            </a:extLst>
          </p:cNvPr>
          <p:cNvSpPr/>
          <p:nvPr/>
        </p:nvSpPr>
        <p:spPr>
          <a:xfrm>
            <a:off x="3200407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A738F9C5-15B3-674C-A8C5-53FE8B35A3BC}"/>
              </a:ext>
            </a:extLst>
          </p:cNvPr>
          <p:cNvSpPr/>
          <p:nvPr/>
        </p:nvSpPr>
        <p:spPr>
          <a:xfrm>
            <a:off x="3886208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4178AD7-7BE8-E640-96D3-9F562CCE40FA}"/>
              </a:ext>
            </a:extLst>
          </p:cNvPr>
          <p:cNvSpPr/>
          <p:nvPr/>
        </p:nvSpPr>
        <p:spPr>
          <a:xfrm>
            <a:off x="4572009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A66DE4D0-8660-354C-B36C-DB3DB8FA359F}"/>
              </a:ext>
            </a:extLst>
          </p:cNvPr>
          <p:cNvSpPr/>
          <p:nvPr/>
        </p:nvSpPr>
        <p:spPr>
          <a:xfrm>
            <a:off x="5257810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4C68D5E2-CC3F-BF46-B682-9EF1FE6E6E47}"/>
              </a:ext>
            </a:extLst>
          </p:cNvPr>
          <p:cNvSpPr/>
          <p:nvPr/>
        </p:nvSpPr>
        <p:spPr>
          <a:xfrm>
            <a:off x="5943609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9883BB8-DF86-0B49-8080-6961C7119869}"/>
              </a:ext>
            </a:extLst>
          </p:cNvPr>
          <p:cNvSpPr/>
          <p:nvPr/>
        </p:nvSpPr>
        <p:spPr>
          <a:xfrm>
            <a:off x="6629410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45E09A4-D388-B34F-A618-EAD0DFE2A910}"/>
              </a:ext>
            </a:extLst>
          </p:cNvPr>
          <p:cNvSpPr/>
          <p:nvPr/>
        </p:nvSpPr>
        <p:spPr>
          <a:xfrm>
            <a:off x="7315211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60A06877-D8CF-4544-8709-1E36A67C64DC}"/>
              </a:ext>
            </a:extLst>
          </p:cNvPr>
          <p:cNvSpPr/>
          <p:nvPr/>
        </p:nvSpPr>
        <p:spPr>
          <a:xfrm>
            <a:off x="8001012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E5A8076-DD7C-5C4F-8A0B-8BF37F39908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3200400" y="45720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i="1" dirty="0"/>
              <a:t>  0       1       2       3       4       5       6       7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29B2413-D507-C342-A3FA-BB97030DCE4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200400" y="39624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dirty="0"/>
              <a:t>  0       1       2       3       4       5       6       7</a:t>
            </a:r>
          </a:p>
        </p:txBody>
      </p:sp>
    </p:spTree>
    <p:extLst>
      <p:ext uri="{BB962C8B-B14F-4D97-AF65-F5344CB8AC3E}">
        <p14:creationId xmlns:p14="http://schemas.microsoft.com/office/powerpoint/2010/main" val="1104687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819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Needs to support the following operations</a:t>
            </a:r>
          </a:p>
          <a:p>
            <a:pPr lvl="1"/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findSet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)	//given </a:t>
            </a:r>
            <a:r>
              <a:rPr lang="en-US" dirty="0" err="1"/>
              <a:t>i</a:t>
            </a:r>
            <a:r>
              <a:rPr lang="en-US" dirty="0"/>
              <a:t>, which set does </a:t>
            </a:r>
            <a:r>
              <a:rPr lang="en-US" dirty="0" err="1"/>
              <a:t>i</a:t>
            </a:r>
            <a:r>
              <a:rPr lang="en-US" dirty="0"/>
              <a:t> belong to?</a:t>
            </a:r>
          </a:p>
          <a:p>
            <a:pPr lvl="1"/>
            <a:endParaRPr lang="en-US" dirty="0"/>
          </a:p>
          <a:p>
            <a:r>
              <a:rPr lang="en-US" dirty="0"/>
              <a:t>Solution: Trace around array until we find place where index and contents match</a:t>
            </a:r>
          </a:p>
          <a:p>
            <a:pPr lvl="1"/>
            <a:r>
              <a:rPr lang="en-US" dirty="0"/>
              <a:t>Start at index </a:t>
            </a:r>
            <a:r>
              <a:rPr lang="en-US" dirty="0" err="1"/>
              <a:t>i</a:t>
            </a:r>
            <a:r>
              <a:rPr lang="en-US" dirty="0"/>
              <a:t> and repeat:</a:t>
            </a:r>
          </a:p>
          <a:p>
            <a:pPr lvl="2"/>
            <a:r>
              <a:rPr lang="en-US" dirty="0"/>
              <a:t>If a[</a:t>
            </a:r>
            <a:r>
              <a:rPr lang="en-US" dirty="0" err="1"/>
              <a:t>i</a:t>
            </a:r>
            <a:r>
              <a:rPr lang="en-US" dirty="0"/>
              <a:t>] == </a:t>
            </a:r>
            <a:r>
              <a:rPr lang="en-US" dirty="0" err="1"/>
              <a:t>i</a:t>
            </a:r>
            <a:r>
              <a:rPr lang="en-US" dirty="0"/>
              <a:t> then return </a:t>
            </a:r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Else set </a:t>
            </a:r>
            <a:r>
              <a:rPr lang="en-US" dirty="0" err="1"/>
              <a:t>i</a:t>
            </a:r>
            <a:r>
              <a:rPr lang="en-US" dirty="0"/>
              <a:t> = a[</a:t>
            </a:r>
            <a:r>
              <a:rPr lang="en-US" dirty="0" err="1"/>
              <a:t>i</a:t>
            </a:r>
            <a:r>
              <a:rPr lang="en-US" dirty="0"/>
              <a:t>]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9DEB2DA-145A-724C-8355-D335FA8CF30D}"/>
              </a:ext>
            </a:extLst>
          </p:cNvPr>
          <p:cNvSpPr/>
          <p:nvPr/>
        </p:nvSpPr>
        <p:spPr>
          <a:xfrm>
            <a:off x="3200407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A738F9C5-15B3-674C-A8C5-53FE8B35A3BC}"/>
              </a:ext>
            </a:extLst>
          </p:cNvPr>
          <p:cNvSpPr/>
          <p:nvPr/>
        </p:nvSpPr>
        <p:spPr>
          <a:xfrm>
            <a:off x="3886208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4178AD7-7BE8-E640-96D3-9F562CCE40FA}"/>
              </a:ext>
            </a:extLst>
          </p:cNvPr>
          <p:cNvSpPr/>
          <p:nvPr/>
        </p:nvSpPr>
        <p:spPr>
          <a:xfrm>
            <a:off x="4572009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A66DE4D0-8660-354C-B36C-DB3DB8FA359F}"/>
              </a:ext>
            </a:extLst>
          </p:cNvPr>
          <p:cNvSpPr/>
          <p:nvPr/>
        </p:nvSpPr>
        <p:spPr>
          <a:xfrm>
            <a:off x="5257810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4C68D5E2-CC3F-BF46-B682-9EF1FE6E6E47}"/>
              </a:ext>
            </a:extLst>
          </p:cNvPr>
          <p:cNvSpPr/>
          <p:nvPr/>
        </p:nvSpPr>
        <p:spPr>
          <a:xfrm>
            <a:off x="5943609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9883BB8-DF86-0B49-8080-6961C7119869}"/>
              </a:ext>
            </a:extLst>
          </p:cNvPr>
          <p:cNvSpPr/>
          <p:nvPr/>
        </p:nvSpPr>
        <p:spPr>
          <a:xfrm>
            <a:off x="6629410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45E09A4-D388-B34F-A618-EAD0DFE2A910}"/>
              </a:ext>
            </a:extLst>
          </p:cNvPr>
          <p:cNvSpPr/>
          <p:nvPr/>
        </p:nvSpPr>
        <p:spPr>
          <a:xfrm>
            <a:off x="7315211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60A06877-D8CF-4544-8709-1E36A67C64DC}"/>
              </a:ext>
            </a:extLst>
          </p:cNvPr>
          <p:cNvSpPr/>
          <p:nvPr/>
        </p:nvSpPr>
        <p:spPr>
          <a:xfrm>
            <a:off x="8001012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E5A8076-DD7C-5C4F-8A0B-8BF37F39908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3200400" y="48768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i="1" dirty="0"/>
              <a:t>  0      1        2       3       4       5       6      7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29B2413-D507-C342-A3FA-BB97030DCE4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178622" y="43053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dirty="0"/>
              <a:t>  0       1       2       3       4       5       6       7</a:t>
            </a:r>
          </a:p>
        </p:txBody>
      </p:sp>
    </p:spTree>
    <p:extLst>
      <p:ext uri="{BB962C8B-B14F-4D97-AF65-F5344CB8AC3E}">
        <p14:creationId xmlns:p14="http://schemas.microsoft.com/office/powerpoint/2010/main" val="177233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819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Needs to support the following operations</a:t>
            </a:r>
          </a:p>
          <a:p>
            <a:pPr lvl="1"/>
            <a:r>
              <a:rPr lang="en-US" dirty="0"/>
              <a:t>void union(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int</a:t>
            </a:r>
            <a:r>
              <a:rPr lang="en-US" dirty="0"/>
              <a:t> j)	//merge sets </a:t>
            </a:r>
            <a:r>
              <a:rPr lang="en-US" dirty="0" err="1"/>
              <a:t>i</a:t>
            </a:r>
            <a:r>
              <a:rPr lang="en-US" dirty="0"/>
              <a:t> and j</a:t>
            </a:r>
          </a:p>
          <a:p>
            <a:pPr lvl="1"/>
            <a:endParaRPr lang="en-US" dirty="0"/>
          </a:p>
          <a:p>
            <a:r>
              <a:rPr lang="en-US" dirty="0"/>
              <a:t>Solution: find label for each set (call find() method), then set one label to point to other</a:t>
            </a:r>
          </a:p>
          <a:p>
            <a:pPr lvl="1"/>
            <a:r>
              <a:rPr lang="en-US" dirty="0"/>
              <a:t>Label1 = find(</a:t>
            </a:r>
            <a:r>
              <a:rPr lang="en-US" dirty="0" err="1"/>
              <a:t>i</a:t>
            </a:r>
            <a:r>
              <a:rPr lang="en-US" dirty="0"/>
              <a:t>); Label2 = find(j)</a:t>
            </a:r>
          </a:p>
          <a:p>
            <a:pPr lvl="1"/>
            <a:r>
              <a:rPr lang="en-US" dirty="0"/>
              <a:t>a[Label1] = Label2 //OR a[Label2] = Label1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9DEB2DA-145A-724C-8355-D335FA8CF30D}"/>
              </a:ext>
            </a:extLst>
          </p:cNvPr>
          <p:cNvSpPr/>
          <p:nvPr/>
        </p:nvSpPr>
        <p:spPr>
          <a:xfrm>
            <a:off x="2743207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A738F9C5-15B3-674C-A8C5-53FE8B35A3BC}"/>
              </a:ext>
            </a:extLst>
          </p:cNvPr>
          <p:cNvSpPr/>
          <p:nvPr/>
        </p:nvSpPr>
        <p:spPr>
          <a:xfrm>
            <a:off x="3429008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4178AD7-7BE8-E640-96D3-9F562CCE40FA}"/>
              </a:ext>
            </a:extLst>
          </p:cNvPr>
          <p:cNvSpPr/>
          <p:nvPr/>
        </p:nvSpPr>
        <p:spPr>
          <a:xfrm>
            <a:off x="4114809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A66DE4D0-8660-354C-B36C-DB3DB8FA359F}"/>
              </a:ext>
            </a:extLst>
          </p:cNvPr>
          <p:cNvSpPr/>
          <p:nvPr/>
        </p:nvSpPr>
        <p:spPr>
          <a:xfrm>
            <a:off x="4800610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4C68D5E2-CC3F-BF46-B682-9EF1FE6E6E47}"/>
              </a:ext>
            </a:extLst>
          </p:cNvPr>
          <p:cNvSpPr/>
          <p:nvPr/>
        </p:nvSpPr>
        <p:spPr>
          <a:xfrm>
            <a:off x="5486409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9883BB8-DF86-0B49-8080-6961C7119869}"/>
              </a:ext>
            </a:extLst>
          </p:cNvPr>
          <p:cNvSpPr/>
          <p:nvPr/>
        </p:nvSpPr>
        <p:spPr>
          <a:xfrm>
            <a:off x="6172210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45E09A4-D388-B34F-A618-EAD0DFE2A910}"/>
              </a:ext>
            </a:extLst>
          </p:cNvPr>
          <p:cNvSpPr/>
          <p:nvPr/>
        </p:nvSpPr>
        <p:spPr>
          <a:xfrm>
            <a:off x="6858011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60A06877-D8CF-4544-8709-1E36A67C64DC}"/>
              </a:ext>
            </a:extLst>
          </p:cNvPr>
          <p:cNvSpPr/>
          <p:nvPr/>
        </p:nvSpPr>
        <p:spPr>
          <a:xfrm>
            <a:off x="7543812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E5A8076-DD7C-5C4F-8A0B-8BF37F39908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2743200" y="4858657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i="1" dirty="0"/>
              <a:t>  0       1       2       3       4       5       6      7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29B2413-D507-C342-A3FA-BB97030DCE4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2743200" y="4249057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dirty="0"/>
              <a:t>  0       1       2       3       4       5       6      7 </a:t>
            </a:r>
          </a:p>
        </p:txBody>
      </p:sp>
    </p:spTree>
    <p:extLst>
      <p:ext uri="{BB962C8B-B14F-4D97-AF65-F5344CB8AC3E}">
        <p14:creationId xmlns:p14="http://schemas.microsoft.com/office/powerpoint/2010/main" val="1057076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union(4,5)</a:t>
            </a:r>
          </a:p>
          <a:p>
            <a:pPr lvl="1"/>
            <a:r>
              <a:rPr lang="en-US" dirty="0"/>
              <a:t>union(6,7)</a:t>
            </a:r>
          </a:p>
          <a:p>
            <a:pPr lvl="1"/>
            <a:r>
              <a:rPr lang="en-US" dirty="0"/>
              <a:t>union(1,2)</a:t>
            </a:r>
          </a:p>
          <a:p>
            <a:pPr lvl="1"/>
            <a:r>
              <a:rPr lang="en-US" dirty="0"/>
              <a:t>union(5,6)</a:t>
            </a:r>
          </a:p>
          <a:p>
            <a:pPr lvl="1"/>
            <a:r>
              <a:rPr lang="en-US" dirty="0"/>
              <a:t>find(1); find(4); find(6)</a:t>
            </a: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E9BA46FC-FDE2-E244-B2AD-BF4F27378C5D}"/>
              </a:ext>
            </a:extLst>
          </p:cNvPr>
          <p:cNvSpPr/>
          <p:nvPr/>
        </p:nvSpPr>
        <p:spPr>
          <a:xfrm>
            <a:off x="2743207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A1F925B-FED6-1448-927E-8E57238ED144}"/>
              </a:ext>
            </a:extLst>
          </p:cNvPr>
          <p:cNvSpPr/>
          <p:nvPr/>
        </p:nvSpPr>
        <p:spPr>
          <a:xfrm>
            <a:off x="3429008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1D4BF3EB-D5A6-6C4B-AD8F-C26626E4CE08}"/>
              </a:ext>
            </a:extLst>
          </p:cNvPr>
          <p:cNvSpPr/>
          <p:nvPr/>
        </p:nvSpPr>
        <p:spPr>
          <a:xfrm>
            <a:off x="4114809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9F7290E0-D165-6641-8B9B-9B8E5B8ABB8A}"/>
              </a:ext>
            </a:extLst>
          </p:cNvPr>
          <p:cNvSpPr/>
          <p:nvPr/>
        </p:nvSpPr>
        <p:spPr>
          <a:xfrm>
            <a:off x="4800610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9B1F03EB-45B4-D34D-A6CA-BEAAD7955C0F}"/>
              </a:ext>
            </a:extLst>
          </p:cNvPr>
          <p:cNvSpPr/>
          <p:nvPr/>
        </p:nvSpPr>
        <p:spPr>
          <a:xfrm>
            <a:off x="5486409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57280DBA-4929-2B4F-87B8-3353DE89F443}"/>
              </a:ext>
            </a:extLst>
          </p:cNvPr>
          <p:cNvSpPr/>
          <p:nvPr/>
        </p:nvSpPr>
        <p:spPr>
          <a:xfrm>
            <a:off x="6172210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52198E6F-F1AD-AD4D-937F-58FABDDBB1DD}"/>
              </a:ext>
            </a:extLst>
          </p:cNvPr>
          <p:cNvSpPr/>
          <p:nvPr/>
        </p:nvSpPr>
        <p:spPr>
          <a:xfrm>
            <a:off x="6858011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AFB8FD16-A8EB-9945-9053-3728591FC21A}"/>
              </a:ext>
            </a:extLst>
          </p:cNvPr>
          <p:cNvSpPr/>
          <p:nvPr/>
        </p:nvSpPr>
        <p:spPr>
          <a:xfrm>
            <a:off x="7543812" y="4630057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8730B698-0737-3E4D-9F0D-3253D3E5973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2743200" y="4858657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i="1" dirty="0"/>
              <a:t>  0       1       2       3       4       5       6      7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83FD6C75-5C81-2D4D-A23F-EE4CC83851B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2743200" y="4249057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dirty="0"/>
              <a:t>  0       1       2       3       4       5       6      7 </a:t>
            </a:r>
          </a:p>
        </p:txBody>
      </p:sp>
    </p:spTree>
    <p:extLst>
      <p:ext uri="{BB962C8B-B14F-4D97-AF65-F5344CB8AC3E}">
        <p14:creationId xmlns:p14="http://schemas.microsoft.com/office/powerpoint/2010/main" val="1571067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128297"/>
            <a:ext cx="10972800" cy="838200"/>
          </a:xfrm>
        </p:spPr>
        <p:txBody>
          <a:bodyPr/>
          <a:lstStyle/>
          <a:p>
            <a:r>
              <a:rPr lang="en-US" dirty="0"/>
              <a:t>Example Using MST Example</a:t>
            </a:r>
          </a:p>
        </p:txBody>
      </p:sp>
      <p:sp>
        <p:nvSpPr>
          <p:cNvPr id="70659" name="Oval 3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1657846" y="2267399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v</a:t>
            </a:r>
            <a:r>
              <a:rPr lang="en-US" baseline="-25000" dirty="0"/>
              <a:t>4</a:t>
            </a:r>
          </a:p>
        </p:txBody>
      </p:sp>
      <p:sp>
        <p:nvSpPr>
          <p:cNvPr id="70660" name="Oval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849188" y="3191315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v</a:t>
            </a:r>
            <a:r>
              <a:rPr lang="en-US" baseline="-25000" dirty="0"/>
              <a:t>7</a:t>
            </a:r>
          </a:p>
        </p:txBody>
      </p:sp>
      <p:sp>
        <p:nvSpPr>
          <p:cNvPr id="70661" name="Oval 5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2558069" y="133791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v</a:t>
            </a:r>
            <a:r>
              <a:rPr lang="en-US" baseline="-25000" dirty="0"/>
              <a:t>2</a:t>
            </a:r>
          </a:p>
        </p:txBody>
      </p:sp>
      <p:sp>
        <p:nvSpPr>
          <p:cNvPr id="7066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87932" y="2236448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v</a:t>
            </a:r>
            <a:r>
              <a:rPr lang="en-US" baseline="-25000" dirty="0"/>
              <a:t>3</a:t>
            </a:r>
          </a:p>
        </p:txBody>
      </p:sp>
      <p:sp>
        <p:nvSpPr>
          <p:cNvPr id="70663" name="Oval 7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3201763" y="2267399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  <p:cxnSp>
        <p:nvCxnSpPr>
          <p:cNvPr id="70664" name="AutoShape 8"/>
          <p:cNvCxnSpPr>
            <a:cxnSpLocks noChangeShapeType="1"/>
            <a:stCxn id="70675" idx="5"/>
            <a:endCxn id="70659" idx="1"/>
          </p:cNvCxnSpPr>
          <p:nvPr>
            <p:custDataLst>
              <p:tags r:id="rId7"/>
            </p:custDataLst>
          </p:nvPr>
        </p:nvCxnSpPr>
        <p:spPr bwMode="auto">
          <a:xfrm>
            <a:off x="812422" y="1552533"/>
            <a:ext cx="922609" cy="75345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5" name="AutoShape 9"/>
          <p:cNvCxnSpPr>
            <a:cxnSpLocks noChangeShapeType="1"/>
            <a:stCxn id="70659" idx="5"/>
            <a:endCxn id="70660" idx="2"/>
          </p:cNvCxnSpPr>
          <p:nvPr>
            <p:custDataLst>
              <p:tags r:id="rId8"/>
            </p:custDataLst>
          </p:nvPr>
        </p:nvCxnSpPr>
        <p:spPr bwMode="auto">
          <a:xfrm>
            <a:off x="2107711" y="2492332"/>
            <a:ext cx="741477" cy="830746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6" name="AutoShape 10"/>
          <p:cNvCxnSpPr>
            <a:cxnSpLocks noChangeShapeType="1"/>
            <a:stCxn id="70659" idx="6"/>
            <a:endCxn id="70663" idx="2"/>
          </p:cNvCxnSpPr>
          <p:nvPr>
            <p:custDataLst>
              <p:tags r:id="rId9"/>
            </p:custDataLst>
          </p:nvPr>
        </p:nvCxnSpPr>
        <p:spPr bwMode="auto">
          <a:xfrm>
            <a:off x="2184896" y="2399162"/>
            <a:ext cx="101686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7" name="AutoShape 11"/>
          <p:cNvCxnSpPr>
            <a:cxnSpLocks noChangeShapeType="1"/>
            <a:stCxn id="70670" idx="6"/>
            <a:endCxn id="70660" idx="2"/>
          </p:cNvCxnSpPr>
          <p:nvPr>
            <p:custDataLst>
              <p:tags r:id="rId10"/>
            </p:custDataLst>
          </p:nvPr>
        </p:nvCxnSpPr>
        <p:spPr bwMode="auto">
          <a:xfrm flipV="1">
            <a:off x="1727773" y="3323078"/>
            <a:ext cx="1121415" cy="557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8" name="AutoShape 12"/>
          <p:cNvCxnSpPr>
            <a:cxnSpLocks noChangeShapeType="1"/>
            <a:stCxn id="70675" idx="4"/>
            <a:endCxn id="70662" idx="0"/>
          </p:cNvCxnSpPr>
          <p:nvPr>
            <p:custDataLst>
              <p:tags r:id="rId11"/>
            </p:custDataLst>
          </p:nvPr>
        </p:nvCxnSpPr>
        <p:spPr bwMode="auto">
          <a:xfrm flipH="1">
            <a:off x="451457" y="1590893"/>
            <a:ext cx="174625" cy="64555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9" name="AutoShape 13"/>
          <p:cNvCxnSpPr>
            <a:cxnSpLocks noChangeShapeType="1"/>
            <a:stCxn id="70662" idx="5"/>
            <a:endCxn id="70670" idx="1"/>
          </p:cNvCxnSpPr>
          <p:nvPr>
            <p:custDataLst>
              <p:tags r:id="rId12"/>
            </p:custDataLst>
          </p:nvPr>
        </p:nvCxnSpPr>
        <p:spPr bwMode="auto">
          <a:xfrm>
            <a:off x="637797" y="2461381"/>
            <a:ext cx="640111" cy="77409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0" name="Oval 14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1200723" y="3196887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/>
              <a:t>v</a:t>
            </a:r>
            <a:r>
              <a:rPr lang="en-US" baseline="-25000" dirty="0"/>
              <a:t>6</a:t>
            </a:r>
          </a:p>
        </p:txBody>
      </p:sp>
      <p:cxnSp>
        <p:nvCxnSpPr>
          <p:cNvPr id="70671" name="AutoShape 15"/>
          <p:cNvCxnSpPr>
            <a:cxnSpLocks noChangeShapeType="1"/>
            <a:stCxn id="70659" idx="3"/>
            <a:endCxn id="70670" idx="0"/>
          </p:cNvCxnSpPr>
          <p:nvPr>
            <p:custDataLst>
              <p:tags r:id="rId14"/>
            </p:custDataLst>
          </p:nvPr>
        </p:nvCxnSpPr>
        <p:spPr bwMode="auto">
          <a:xfrm flipH="1">
            <a:off x="1464248" y="2492332"/>
            <a:ext cx="270783" cy="70455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2" name="AutoShape 16"/>
          <p:cNvCxnSpPr>
            <a:cxnSpLocks noChangeShapeType="1"/>
            <a:stCxn id="70663" idx="0"/>
            <a:endCxn id="70661" idx="5"/>
          </p:cNvCxnSpPr>
          <p:nvPr>
            <p:custDataLst>
              <p:tags r:id="rId15"/>
            </p:custDataLst>
          </p:nvPr>
        </p:nvCxnSpPr>
        <p:spPr bwMode="auto">
          <a:xfrm flipH="1" flipV="1">
            <a:off x="3007934" y="1562844"/>
            <a:ext cx="457354" cy="70455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3" name="AutoShape 17"/>
          <p:cNvCxnSpPr>
            <a:cxnSpLocks noChangeShapeType="1"/>
            <a:stCxn id="70662" idx="6"/>
            <a:endCxn id="70659" idx="2"/>
          </p:cNvCxnSpPr>
          <p:nvPr>
            <p:custDataLst>
              <p:tags r:id="rId16"/>
            </p:custDataLst>
          </p:nvPr>
        </p:nvCxnSpPr>
        <p:spPr bwMode="auto">
          <a:xfrm>
            <a:off x="714982" y="2368211"/>
            <a:ext cx="942864" cy="3095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4" name="AutoShape 18"/>
          <p:cNvCxnSpPr>
            <a:cxnSpLocks noChangeShapeType="1"/>
            <a:stCxn id="70661" idx="2"/>
            <a:endCxn id="70675" idx="6"/>
          </p:cNvCxnSpPr>
          <p:nvPr>
            <p:custDataLst>
              <p:tags r:id="rId17"/>
            </p:custDataLst>
          </p:nvPr>
        </p:nvCxnSpPr>
        <p:spPr bwMode="auto">
          <a:xfrm flipH="1" flipV="1">
            <a:off x="889607" y="1459925"/>
            <a:ext cx="1668462" cy="974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5" name="Oval 1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362557" y="1328956"/>
            <a:ext cx="527050" cy="2619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cxnSp>
        <p:nvCxnSpPr>
          <p:cNvPr id="70676" name="AutoShape 20"/>
          <p:cNvCxnSpPr>
            <a:cxnSpLocks noChangeShapeType="1"/>
            <a:stCxn id="70659" idx="7"/>
            <a:endCxn id="70661" idx="3"/>
          </p:cNvCxnSpPr>
          <p:nvPr>
            <p:custDataLst>
              <p:tags r:id="rId19"/>
            </p:custDataLst>
          </p:nvPr>
        </p:nvCxnSpPr>
        <p:spPr bwMode="auto">
          <a:xfrm flipV="1">
            <a:off x="2107711" y="1562844"/>
            <a:ext cx="527543" cy="74314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7" name="AutoShape 21"/>
          <p:cNvCxnSpPr>
            <a:cxnSpLocks noChangeShapeType="1"/>
            <a:stCxn id="70660" idx="0"/>
            <a:endCxn id="70663" idx="4"/>
          </p:cNvCxnSpPr>
          <p:nvPr>
            <p:custDataLst>
              <p:tags r:id="rId20"/>
            </p:custDataLst>
          </p:nvPr>
        </p:nvCxnSpPr>
        <p:spPr bwMode="auto">
          <a:xfrm flipV="1">
            <a:off x="3112713" y="2530924"/>
            <a:ext cx="352575" cy="66039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8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95090" y="2070570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0679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669562" y="1149601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0680" name="Text Box 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37797" y="2835663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70681" name="Text Box 2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5083" y="1761033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70682" name="Text Box 2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06669" y="2083730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7</a:t>
            </a:r>
          </a:p>
        </p:txBody>
      </p:sp>
      <p:sp>
        <p:nvSpPr>
          <p:cNvPr id="70683" name="Text Box 2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333012" y="1672682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70684" name="Text Box 2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840644" y="1724137"/>
            <a:ext cx="488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/>
              <a:t>10</a:t>
            </a:r>
          </a:p>
        </p:txBody>
      </p:sp>
      <p:sp>
        <p:nvSpPr>
          <p:cNvPr id="70685" name="Text Box 3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621743" y="2891252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70686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039688" y="2606610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6</a:t>
            </a:r>
          </a:p>
        </p:txBody>
      </p:sp>
      <p:sp>
        <p:nvSpPr>
          <p:cNvPr id="70687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2087346" y="1680944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/>
              <a:t>3</a:t>
            </a:r>
          </a:p>
        </p:txBody>
      </p:sp>
      <p:sp>
        <p:nvSpPr>
          <p:cNvPr id="70688" name="Text Box 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307253" y="2695792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/>
              <a:t>8</a:t>
            </a:r>
          </a:p>
        </p:txBody>
      </p:sp>
      <p:sp>
        <p:nvSpPr>
          <p:cNvPr id="70689" name="Text Box 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927212" y="2998588"/>
            <a:ext cx="33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36" name="Oval 19"/>
          <p:cNvSpPr>
            <a:spLocks noChangeAspect="1" noChangeArrowheads="1"/>
          </p:cNvSpPr>
          <p:nvPr>
            <p:custDataLst>
              <p:tags r:id="rId33"/>
            </p:custDataLst>
          </p:nvPr>
        </p:nvSpPr>
        <p:spPr bwMode="auto">
          <a:xfrm>
            <a:off x="622815" y="3878181"/>
            <a:ext cx="527050" cy="5393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sp>
        <p:nvSpPr>
          <p:cNvPr id="37" name="Oval 3"/>
          <p:cNvSpPr>
            <a:spLocks noChangeAspect="1" noChangeArrowheads="1"/>
          </p:cNvSpPr>
          <p:nvPr>
            <p:custDataLst>
              <p:tags r:id="rId34"/>
            </p:custDataLst>
          </p:nvPr>
        </p:nvSpPr>
        <p:spPr bwMode="auto">
          <a:xfrm>
            <a:off x="1460313" y="4765195"/>
            <a:ext cx="527050" cy="54279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cxnSp>
        <p:nvCxnSpPr>
          <p:cNvPr id="38" name="AutoShape 8"/>
          <p:cNvCxnSpPr>
            <a:cxnSpLocks noChangeShapeType="1"/>
            <a:stCxn id="36" idx="5"/>
            <a:endCxn id="37" idx="1"/>
          </p:cNvCxnSpPr>
          <p:nvPr>
            <p:custDataLst>
              <p:tags r:id="rId35"/>
            </p:custDataLst>
          </p:nvPr>
        </p:nvCxnSpPr>
        <p:spPr bwMode="auto">
          <a:xfrm>
            <a:off x="1072680" y="4338524"/>
            <a:ext cx="464818" cy="50616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39" name="Oval 5"/>
          <p:cNvSpPr>
            <a:spLocks noChangeAspect="1" noChangeArrowheads="1"/>
          </p:cNvSpPr>
          <p:nvPr>
            <p:custDataLst>
              <p:tags r:id="rId36"/>
            </p:custDataLst>
          </p:nvPr>
        </p:nvSpPr>
        <p:spPr bwMode="auto">
          <a:xfrm>
            <a:off x="2205008" y="3888976"/>
            <a:ext cx="527050" cy="551921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cxnSp>
        <p:nvCxnSpPr>
          <p:cNvPr id="40" name="AutoShape 18"/>
          <p:cNvCxnSpPr>
            <a:cxnSpLocks noChangeShapeType="1"/>
            <a:stCxn id="39" idx="2"/>
            <a:endCxn id="36" idx="6"/>
          </p:cNvCxnSpPr>
          <p:nvPr>
            <p:custDataLst>
              <p:tags r:id="rId37"/>
            </p:custDataLst>
          </p:nvPr>
        </p:nvCxnSpPr>
        <p:spPr bwMode="auto">
          <a:xfrm flipH="1" flipV="1">
            <a:off x="1149865" y="4147844"/>
            <a:ext cx="1055143" cy="1709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1" name="Oval 6"/>
          <p:cNvSpPr>
            <a:spLocks noChangeAspect="1" noChangeArrowheads="1"/>
          </p:cNvSpPr>
          <p:nvPr>
            <p:custDataLst>
              <p:tags r:id="rId38"/>
            </p:custDataLst>
          </p:nvPr>
        </p:nvSpPr>
        <p:spPr bwMode="auto">
          <a:xfrm>
            <a:off x="299023" y="4765195"/>
            <a:ext cx="527050" cy="54279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cxnSp>
        <p:nvCxnSpPr>
          <p:cNvPr id="42" name="AutoShape 17"/>
          <p:cNvCxnSpPr>
            <a:cxnSpLocks noChangeShapeType="1"/>
            <a:stCxn id="41" idx="6"/>
            <a:endCxn id="37" idx="2"/>
          </p:cNvCxnSpPr>
          <p:nvPr>
            <p:custDataLst>
              <p:tags r:id="rId39"/>
            </p:custDataLst>
          </p:nvPr>
        </p:nvCxnSpPr>
        <p:spPr bwMode="auto">
          <a:xfrm>
            <a:off x="826073" y="5036592"/>
            <a:ext cx="63424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3" name="Oval 4"/>
          <p:cNvSpPr>
            <a:spLocks noChangeAspect="1" noChangeArrowheads="1"/>
          </p:cNvSpPr>
          <p:nvPr>
            <p:custDataLst>
              <p:tags r:id="rId40"/>
            </p:custDataLst>
          </p:nvPr>
        </p:nvSpPr>
        <p:spPr bwMode="auto">
          <a:xfrm>
            <a:off x="2127823" y="5672333"/>
            <a:ext cx="527050" cy="54279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cxnSp>
        <p:nvCxnSpPr>
          <p:cNvPr id="44" name="AutoShape 9"/>
          <p:cNvCxnSpPr>
            <a:cxnSpLocks noChangeShapeType="1"/>
            <a:stCxn id="37" idx="5"/>
            <a:endCxn id="43" idx="1"/>
          </p:cNvCxnSpPr>
          <p:nvPr>
            <p:custDataLst>
              <p:tags r:id="rId41"/>
            </p:custDataLst>
          </p:nvPr>
        </p:nvCxnSpPr>
        <p:spPr bwMode="auto">
          <a:xfrm>
            <a:off x="1910178" y="5228498"/>
            <a:ext cx="294830" cy="523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5" name="Oval 14"/>
          <p:cNvSpPr>
            <a:spLocks noChangeAspect="1" noChangeArrowheads="1"/>
          </p:cNvSpPr>
          <p:nvPr>
            <p:custDataLst>
              <p:tags r:id="rId42"/>
            </p:custDataLst>
          </p:nvPr>
        </p:nvSpPr>
        <p:spPr bwMode="auto">
          <a:xfrm>
            <a:off x="714982" y="5672333"/>
            <a:ext cx="527050" cy="54279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46" name="AutoShape 11"/>
          <p:cNvCxnSpPr>
            <a:cxnSpLocks noChangeShapeType="1"/>
            <a:stCxn id="43" idx="7"/>
            <a:endCxn id="48" idx="3"/>
          </p:cNvCxnSpPr>
          <p:nvPr>
            <p:custDataLst>
              <p:tags r:id="rId43"/>
            </p:custDataLst>
          </p:nvPr>
        </p:nvCxnSpPr>
        <p:spPr bwMode="auto">
          <a:xfrm flipV="1">
            <a:off x="2577688" y="5248521"/>
            <a:ext cx="243906" cy="50330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AutoShape 11"/>
          <p:cNvCxnSpPr>
            <a:cxnSpLocks noChangeShapeType="1"/>
            <a:stCxn id="45" idx="6"/>
            <a:endCxn id="43" idx="2"/>
          </p:cNvCxnSpPr>
          <p:nvPr>
            <p:custDataLst>
              <p:tags r:id="rId44"/>
            </p:custDataLst>
          </p:nvPr>
        </p:nvCxnSpPr>
        <p:spPr bwMode="auto">
          <a:xfrm flipV="1">
            <a:off x="1242032" y="5943729"/>
            <a:ext cx="885791" cy="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8" name="Oval 7"/>
          <p:cNvSpPr>
            <a:spLocks noChangeAspect="1" noChangeArrowheads="1"/>
          </p:cNvSpPr>
          <p:nvPr>
            <p:custDataLst>
              <p:tags r:id="rId45"/>
            </p:custDataLst>
          </p:nvPr>
        </p:nvSpPr>
        <p:spPr bwMode="auto">
          <a:xfrm>
            <a:off x="2744409" y="4785218"/>
            <a:ext cx="527050" cy="54279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0943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F70B-29D0-6B4B-A615-B42C4AAF1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E3B46-543D-2E42-A88F-2C181616C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D7F4F-42AD-A64B-9DC4-C28F7A10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88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Time-complexity, where n is size of array?</a:t>
            </a:r>
          </a:p>
          <a:p>
            <a:endParaRPr lang="en-US" dirty="0"/>
          </a:p>
          <a:p>
            <a:r>
              <a:rPr lang="en-US" dirty="0" err="1"/>
              <a:t>makeSet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Linear: just create array and fill it with values</a:t>
            </a:r>
          </a:p>
          <a:p>
            <a:pPr lvl="1"/>
            <a:endParaRPr lang="en-US" dirty="0"/>
          </a:p>
          <a:p>
            <a:r>
              <a:rPr lang="en-US" dirty="0"/>
              <a:t>find()</a:t>
            </a:r>
          </a:p>
          <a:p>
            <a:pPr lvl="1"/>
            <a:r>
              <a:rPr lang="en-US" dirty="0"/>
              <a:t>Linear if have to trace a long way to get to label</a:t>
            </a:r>
          </a:p>
          <a:p>
            <a:pPr lvl="1"/>
            <a:r>
              <a:rPr lang="en-US" dirty="0"/>
              <a:t>Constant if lucky and input is the label (root note) or near it</a:t>
            </a:r>
          </a:p>
          <a:p>
            <a:pPr lvl="1"/>
            <a:endParaRPr lang="en-US" dirty="0"/>
          </a:p>
          <a:p>
            <a:r>
              <a:rPr lang="en-US" dirty="0"/>
              <a:t>union()</a:t>
            </a:r>
          </a:p>
          <a:p>
            <a:pPr lvl="1"/>
            <a:r>
              <a:rPr lang="en-US" dirty="0"/>
              <a:t>Constant to change the label BUT…</a:t>
            </a:r>
          </a:p>
          <a:p>
            <a:pPr lvl="1"/>
            <a:r>
              <a:rPr lang="en-US" dirty="0"/>
              <a:t>Could be linear to find the two labels first.</a:t>
            </a:r>
          </a:p>
        </p:txBody>
      </p:sp>
    </p:spTree>
    <p:extLst>
      <p:ext uri="{BB962C8B-B14F-4D97-AF65-F5344CB8AC3E}">
        <p14:creationId xmlns:p14="http://schemas.microsoft.com/office/powerpoint/2010/main" val="1209515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DDBE3-09E9-8C45-B434-348D9AE6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1: Union by rank</a:t>
            </a:r>
          </a:p>
        </p:txBody>
      </p:sp>
      <p:pic>
        <p:nvPicPr>
          <p:cNvPr id="6" name="Content Placeholder 5" descr="Shape, circle&#10;&#10;Description automatically generated">
            <a:extLst>
              <a:ext uri="{FF2B5EF4-FFF2-40B4-BE49-F238E27FC236}">
                <a16:creationId xmlns:a16="http://schemas.microsoft.com/office/drawing/2014/main" id="{9F7F0EC5-5D86-6D44-931F-1F103FD7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9144000" cy="39597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5EC7E-9C81-5C43-BC4F-D7EA3326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2F91C-667C-BD48-B131-5A54874D6F85}"/>
              </a:ext>
            </a:extLst>
          </p:cNvPr>
          <p:cNvSpPr txBox="1"/>
          <p:nvPr/>
        </p:nvSpPr>
        <p:spPr>
          <a:xfrm>
            <a:off x="1752600" y="1586779"/>
            <a:ext cx="9239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Two Sets:                   </a:t>
            </a:r>
            <a:r>
              <a:rPr lang="en-US" sz="2800" dirty="0" err="1"/>
              <a:t>Union’d</a:t>
            </a:r>
            <a:r>
              <a:rPr lang="en-US" sz="2800" dirty="0"/>
              <a:t> under 0:             </a:t>
            </a:r>
            <a:r>
              <a:rPr lang="en-US" sz="2800" dirty="0" err="1"/>
              <a:t>Union’d</a:t>
            </a:r>
            <a:r>
              <a:rPr lang="en-US" sz="2800" dirty="0"/>
              <a:t> under 3:</a:t>
            </a:r>
          </a:p>
        </p:txBody>
      </p:sp>
    </p:spTree>
    <p:extLst>
      <p:ext uri="{BB962C8B-B14F-4D97-AF65-F5344CB8AC3E}">
        <p14:creationId xmlns:p14="http://schemas.microsoft.com/office/powerpoint/2010/main" val="3587343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1: Union by rank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01916" y="1614716"/>
            <a:ext cx="5903684" cy="3719284"/>
          </a:xfrm>
        </p:spPr>
        <p:txBody>
          <a:bodyPr>
            <a:normAutofit/>
          </a:bodyPr>
          <a:lstStyle/>
          <a:p>
            <a:r>
              <a:rPr lang="en-US" dirty="0"/>
              <a:t>Easy to implement!!</a:t>
            </a:r>
          </a:p>
          <a:p>
            <a:r>
              <a:rPr lang="en-US" dirty="0"/>
              <a:t>What’s “rank” here?</a:t>
            </a:r>
          </a:p>
          <a:p>
            <a:pPr lvl="1"/>
            <a:r>
              <a:rPr lang="en-US" dirty="0"/>
              <a:t>Upper bound on height of a node in our set’s tree</a:t>
            </a:r>
          </a:p>
          <a:p>
            <a:r>
              <a:rPr lang="en-US" dirty="0"/>
              <a:t>Union by rank:</a:t>
            </a:r>
          </a:p>
          <a:p>
            <a:pPr lvl="1"/>
            <a:r>
              <a:rPr lang="en-US" dirty="0"/>
              <a:t>Make the root with smaller rank point to the root with larger rank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DE7B8-2414-6644-BF7A-D47AA3B8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233452"/>
            <a:ext cx="5143124" cy="501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06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2: Path Compression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320800"/>
            <a:ext cx="7696200" cy="4114800"/>
          </a:xfrm>
        </p:spPr>
        <p:txBody>
          <a:bodyPr>
            <a:normAutofit/>
          </a:bodyPr>
          <a:lstStyle/>
          <a:p>
            <a:r>
              <a:rPr lang="en-US" sz="2800" dirty="0"/>
              <a:t>Nothing special about tree’s structure,</a:t>
            </a:r>
            <a:br>
              <a:rPr lang="en-US" sz="2800" dirty="0"/>
            </a:br>
            <a:r>
              <a:rPr lang="en-US" sz="2800" dirty="0"/>
              <a:t>as long as we can trace back to root</a:t>
            </a:r>
          </a:p>
          <a:p>
            <a:r>
              <a:rPr lang="en-US" sz="2800" b="1" dirty="0"/>
              <a:t>Idea: </a:t>
            </a:r>
            <a:r>
              <a:rPr lang="en-US" sz="2800" dirty="0"/>
              <a:t>as we do a find,</a:t>
            </a:r>
            <a:br>
              <a:rPr lang="en-US" sz="2800" dirty="0"/>
            </a:br>
            <a:r>
              <a:rPr lang="en-US" sz="2800" dirty="0"/>
              <a:t>each node we visit gets</a:t>
            </a:r>
            <a:br>
              <a:rPr lang="en-US" sz="2800" dirty="0"/>
            </a:br>
            <a:r>
              <a:rPr lang="en-US" sz="2800" dirty="0"/>
              <a:t>updated to point</a:t>
            </a:r>
            <a:br>
              <a:rPr lang="en-US" sz="2800" dirty="0"/>
            </a:br>
            <a:r>
              <a:rPr lang="en-US" sz="2800" dirty="0"/>
              <a:t>directly to root</a:t>
            </a:r>
          </a:p>
          <a:p>
            <a:r>
              <a:rPr lang="en-US" sz="2800" u="sng" dirty="0"/>
              <a:t>Later</a:t>
            </a:r>
            <a:r>
              <a:rPr lang="en-US" sz="2800" dirty="0"/>
              <a:t> finds will be faster</a:t>
            </a:r>
          </a:p>
        </p:txBody>
      </p:sp>
      <p:pic>
        <p:nvPicPr>
          <p:cNvPr id="4" name="Picture 2" descr="C:\Documents and Settings\Administrator\Desktop\Cormen-2e-p5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3166" y="2237789"/>
            <a:ext cx="7432387" cy="4231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88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Spanning Trees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Readings:  CLRS 23</a:t>
            </a:r>
            <a:br>
              <a:rPr lang="en-US" dirty="0"/>
            </a:br>
            <a:r>
              <a:rPr lang="en-US" dirty="0"/>
              <a:t>(but not 23.1 and only first part of 23.2)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DACC1BBE-66B1-403A-8C7E-C57A0F3A107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09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2: Path Compression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Also easy to implement</a:t>
            </a:r>
          </a:p>
          <a:p>
            <a:pPr lvl="1"/>
            <a:r>
              <a:rPr lang="en-US" dirty="0"/>
              <a:t>CLRS code uses recursion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pPr lvl="1"/>
            <a:r>
              <a:rPr lang="en-US" dirty="0"/>
              <a:t>Or would loop and keep a list </a:t>
            </a:r>
          </a:p>
          <a:p>
            <a:pPr marL="0" indent="0">
              <a:buNone/>
            </a:pPr>
            <a:br>
              <a:rPr lang="en-US" sz="2400" dirty="0">
                <a:latin typeface="Lucida Sans Typewriter" panose="020B0509030504030204" pitchFamily="49" charset="77"/>
                <a:cs typeface="Consolas" panose="020B0609020204030204" pitchFamily="49" charset="0"/>
              </a:rPr>
            </a:br>
            <a:endParaRPr lang="en-US" sz="2400" dirty="0">
              <a:latin typeface="Lucida Sans Typewriter" panose="020B0509030504030204" pitchFamily="49" charset="77"/>
              <a:cs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B34DC-61D4-1A4E-8D5A-51D32A891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981200"/>
            <a:ext cx="4905895" cy="230977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374FBD-69D1-EB4F-AFBE-046A5716F7CA}"/>
              </a:ext>
            </a:extLst>
          </p:cNvPr>
          <p:cNvSpPr txBox="1">
            <a:spLocks/>
          </p:cNvSpPr>
          <p:nvPr/>
        </p:nvSpPr>
        <p:spPr>
          <a:xfrm>
            <a:off x="1054101" y="3447143"/>
            <a:ext cx="4800600" cy="3124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def </a:t>
            </a:r>
            <a:r>
              <a:rPr lang="en-US" sz="2600" dirty="0" err="1">
                <a:latin typeface="Lucida Sans Typewriter" panose="020B0509030504030204" pitchFamily="49" charset="77"/>
                <a:cs typeface="Consolas" panose="020B0609020204030204" pitchFamily="49" charset="0"/>
              </a:rPr>
              <a:t>find_set</a:t>
            </a: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(x):</a:t>
            </a:r>
            <a:b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</a:b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  path = []</a:t>
            </a:r>
            <a:b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</a:b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  while x != </a:t>
            </a:r>
            <a:r>
              <a:rPr lang="en-US" sz="2600" dirty="0" err="1">
                <a:latin typeface="Lucida Sans Typewriter" panose="020B0509030504030204" pitchFamily="49" charset="77"/>
                <a:cs typeface="Consolas" panose="020B0609020204030204" pitchFamily="49" charset="0"/>
              </a:rPr>
              <a:t>x.p</a:t>
            </a: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     </a:t>
            </a:r>
            <a:r>
              <a:rPr lang="en-US" sz="2600" dirty="0" err="1">
                <a:latin typeface="Lucida Sans Typewriter" panose="020B0509030504030204" pitchFamily="49" charset="77"/>
                <a:cs typeface="Consolas" panose="020B0609020204030204" pitchFamily="49" charset="0"/>
              </a:rPr>
              <a:t>path.append</a:t>
            </a: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(x)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     x = </a:t>
            </a:r>
            <a:r>
              <a:rPr lang="en-US" sz="2600" dirty="0" err="1">
                <a:latin typeface="Lucida Sans Typewriter" panose="020B0509030504030204" pitchFamily="49" charset="77"/>
                <a:cs typeface="Consolas" panose="020B0609020204030204" pitchFamily="49" charset="0"/>
              </a:rPr>
              <a:t>x.p</a:t>
            </a:r>
            <a:endParaRPr lang="en-US" sz="2600" dirty="0">
              <a:latin typeface="Lucida Sans Typewriter" panose="020B0509030504030204" pitchFamily="49" charset="77"/>
              <a:cs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  for n in path: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     </a:t>
            </a:r>
            <a:r>
              <a:rPr lang="en-US" sz="2600" dirty="0" err="1">
                <a:latin typeface="Lucida Sans Typewriter" panose="020B0509030504030204" pitchFamily="49" charset="77"/>
                <a:cs typeface="Consolas" panose="020B0609020204030204" pitchFamily="49" charset="0"/>
              </a:rPr>
              <a:t>n.p</a:t>
            </a: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 = </a:t>
            </a:r>
            <a:r>
              <a:rPr lang="en-US" sz="2600" dirty="0" err="1">
                <a:latin typeface="Lucida Sans Typewriter" panose="020B0509030504030204" pitchFamily="49" charset="77"/>
                <a:cs typeface="Consolas" panose="020B0609020204030204" pitchFamily="49" charset="0"/>
              </a:rPr>
              <a:t>x.p</a:t>
            </a:r>
            <a:endParaRPr lang="en-US" sz="2600" dirty="0">
              <a:latin typeface="Lucida Sans Typewriter" panose="020B0509030504030204" pitchFamily="49" charset="77"/>
              <a:cs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latin typeface="Lucida Sans Typewriter" panose="020B0509030504030204" pitchFamily="49" charset="77"/>
                <a:cs typeface="Consolas" panose="020B0609020204030204" pitchFamily="49" charset="0"/>
              </a:rPr>
              <a:t>  return </a:t>
            </a:r>
            <a:r>
              <a:rPr lang="en-US" sz="2600" dirty="0" err="1">
                <a:latin typeface="Lucida Sans Typewriter" panose="020B0509030504030204" pitchFamily="49" charset="77"/>
                <a:cs typeface="Consolas" panose="020B0609020204030204" pitchFamily="49" charset="0"/>
              </a:rPr>
              <a:t>x.p</a:t>
            </a:r>
            <a:endParaRPr lang="en-US" sz="2400" dirty="0">
              <a:latin typeface="Lucida Sans Typewriter" panose="020B0509030504030204" pitchFamily="49" charset="77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47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Complexity for Kruskal’s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924" name="Rectangle 3"/>
              <p:cNvSpPr>
                <a:spLocks noGrp="1" noChangeArrowheads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609600" y="1447800"/>
                <a:ext cx="10972800" cy="46783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Union-by-rank and path compression yields m operations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a VERY slowly growing function. (See textbook for details)</a:t>
                </a:r>
              </a:p>
              <a:p>
                <a:pPr lvl="1"/>
                <a:r>
                  <a:rPr lang="en-US" dirty="0"/>
                  <a:t>m is the number of times you run the operation. So constant time, for each operation</a:t>
                </a:r>
              </a:p>
              <a:p>
                <a:r>
                  <a:rPr lang="en-US" dirty="0"/>
                  <a:t>So overall Kruskal’s with path compression: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   //now the heap is slowest part</a:t>
                </a:r>
              </a:p>
              <a:p>
                <a:r>
                  <a:rPr lang="en-US" sz="3000" dirty="0"/>
                  <a:t>Originally:</a:t>
                </a:r>
                <a:br>
                  <a:rPr lang="en-US" sz="3000" dirty="0"/>
                </a:br>
                <a:r>
                  <a:rPr lang="en-US" sz="2600" dirty="0"/>
                  <a:t>  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∗</m:t>
                        </m:r>
                        <m:func>
                          <m:func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6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6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60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1" i="1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2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26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600" b="1" dirty="0"/>
                  <a:t> </a:t>
                </a:r>
                <a:r>
                  <a:rPr lang="en-US" sz="2600" i="1" dirty="0"/>
                  <a:t> </a:t>
                </a:r>
                <a:r>
                  <a:rPr lang="en-US" sz="2200" i="1" dirty="0"/>
                  <a:t>//Assumed find and union linear time</a:t>
                </a:r>
              </a:p>
              <a:p>
                <a:pPr lvl="1"/>
                <a:r>
                  <a:rPr lang="en-US" dirty="0"/>
                  <a:t>(Time complexity if we’d sorted edges and not used a heap?)</a:t>
                </a:r>
              </a:p>
            </p:txBody>
          </p:sp>
        </mc:Choice>
        <mc:Fallback>
          <p:sp>
            <p:nvSpPr>
              <p:cNvPr id="8192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609600" y="1447800"/>
                <a:ext cx="10972800" cy="4678363"/>
              </a:xfrm>
              <a:blipFill>
                <a:blip r:embed="rId4"/>
                <a:stretch>
                  <a:fillRect l="-1272" t="-2710" r="-1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4507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DACC1BBE-66B1-403A-8C7E-C57A0F3A107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3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Spanning Trees</a:t>
            </a:r>
          </a:p>
          <a:p>
            <a:pPr lvl="1"/>
            <a:r>
              <a:rPr lang="en-US" dirty="0"/>
              <a:t>Review!</a:t>
            </a:r>
          </a:p>
          <a:p>
            <a:r>
              <a:rPr lang="en-US" dirty="0"/>
              <a:t>Kruskal’s Algorithm</a:t>
            </a:r>
          </a:p>
          <a:p>
            <a:pPr lvl="1"/>
            <a:r>
              <a:rPr lang="en-US" dirty="0"/>
              <a:t>Review again!</a:t>
            </a:r>
          </a:p>
          <a:p>
            <a:r>
              <a:rPr lang="en-US" dirty="0"/>
              <a:t>Find-union</a:t>
            </a:r>
          </a:p>
          <a:p>
            <a:pPr lvl="1"/>
            <a:r>
              <a:rPr lang="en-US" dirty="0"/>
              <a:t>How to implement</a:t>
            </a:r>
          </a:p>
          <a:p>
            <a:pPr lvl="1"/>
            <a:r>
              <a:rPr lang="en-US" dirty="0"/>
              <a:t>How to optimize</a:t>
            </a:r>
          </a:p>
          <a:p>
            <a:pPr lvl="1"/>
            <a:r>
              <a:rPr lang="en-US" dirty="0"/>
              <a:t>How it affects runtime of Kruskal’s algorithm.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Spanning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A </a:t>
            </a:r>
            <a:r>
              <a:rPr lang="en-US" b="1" i="1" dirty="0"/>
              <a:t>spanning tree </a:t>
            </a:r>
            <a:r>
              <a:rPr lang="en-US" dirty="0"/>
              <a:t>of a graph G is a subgraph of G that contains every vertex in G and is also a </a:t>
            </a:r>
            <a:r>
              <a:rPr lang="en-US" b="1" i="1" dirty="0"/>
              <a:t>tree </a:t>
            </a:r>
            <a:r>
              <a:rPr lang="en-US" dirty="0"/>
              <a:t>(i.e., it has no cycles)</a:t>
            </a:r>
          </a:p>
          <a:p>
            <a:pPr lvl="1"/>
            <a:r>
              <a:rPr lang="en-US" dirty="0"/>
              <a:t>All connected graphs have spanning tree(s)</a:t>
            </a:r>
          </a:p>
          <a:p>
            <a:pPr lvl="1"/>
            <a:r>
              <a:rPr lang="en-US" dirty="0"/>
              <a:t>All spanning trees have the same number of nodes (all of them)</a:t>
            </a:r>
          </a:p>
          <a:p>
            <a:pPr lvl="1"/>
            <a:r>
              <a:rPr lang="en-US" dirty="0"/>
              <a:t>You can construct a spanning tree by arbitrarily remove edges from cycles</a:t>
            </a:r>
          </a:p>
        </p:txBody>
      </p:sp>
    </p:spTree>
    <p:extLst>
      <p:ext uri="{BB962C8B-B14F-4D97-AF65-F5344CB8AC3E}">
        <p14:creationId xmlns:p14="http://schemas.microsoft.com/office/powerpoint/2010/main" val="215196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Spanning Tree: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5146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Original Graph: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eaLnBrk="1" hangingPunct="1"/>
            <a:r>
              <a:rPr lang="en-US" dirty="0"/>
              <a:t>Possible spanning trees: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FB28E-067D-0B46-BFA1-EF4537817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371600"/>
            <a:ext cx="2208508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BD732-29DE-CF4A-AA95-35CAAE65B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01" y="4267201"/>
            <a:ext cx="2039803" cy="126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D0180B-B829-6744-B634-4C286478F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866" y="4267201"/>
            <a:ext cx="2039803" cy="1266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A50F9-4216-E948-BEB6-B931DDB9C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732" y="4267201"/>
            <a:ext cx="2039803" cy="126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86DD1-0DFA-8D41-9932-5BC397F3D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9598" y="4267201"/>
            <a:ext cx="2039803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5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Spanning Tree: Example (almost)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FF9BA-E37F-6A43-B616-1A8368B0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082" y="1310556"/>
            <a:ext cx="7119319" cy="50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82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Minimum Spanning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/>
              <a:t>Just constructing any spanning tree is simple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Suppose edges have costs!</a:t>
            </a:r>
          </a:p>
          <a:p>
            <a:pPr lvl="1"/>
            <a:r>
              <a:rPr lang="en-US" dirty="0"/>
              <a:t>Cost of building tracks between two stations</a:t>
            </a:r>
          </a:p>
          <a:p>
            <a:pPr lvl="1"/>
            <a:r>
              <a:rPr lang="en-US" dirty="0"/>
              <a:t>Length of wire between boxes in a house</a:t>
            </a:r>
          </a:p>
          <a:p>
            <a:endParaRPr lang="en-US" dirty="0"/>
          </a:p>
          <a:p>
            <a:r>
              <a:rPr lang="en-US" dirty="0"/>
              <a:t>Each spanning tree has a different total cost (sum of edges included in tree)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i="1" dirty="0"/>
              <a:t>Minimum Spanning Tree </a:t>
            </a:r>
            <a:r>
              <a:rPr lang="en-US" dirty="0"/>
              <a:t>is the spanning tree with lowest overall cost</a:t>
            </a:r>
          </a:p>
        </p:txBody>
      </p:sp>
    </p:spTree>
    <p:extLst>
      <p:ext uri="{BB962C8B-B14F-4D97-AF65-F5344CB8AC3E}">
        <p14:creationId xmlns:p14="http://schemas.microsoft.com/office/powerpoint/2010/main" val="418865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Minimum Spanning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Given a connected and undirected graph G=(V, E)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Find a graph G’ = (V, E’) such that:</a:t>
            </a:r>
          </a:p>
          <a:p>
            <a:pPr lvl="1"/>
            <a:r>
              <a:rPr lang="en-US" dirty="0"/>
              <a:t>E’ is a subset of E</a:t>
            </a:r>
          </a:p>
          <a:p>
            <a:pPr lvl="1"/>
            <a:r>
              <a:rPr lang="en-US" dirty="0"/>
              <a:t>|E’| = |V| - 1</a:t>
            </a:r>
          </a:p>
          <a:p>
            <a:pPr lvl="1"/>
            <a:r>
              <a:rPr lang="en-US" dirty="0"/>
              <a:t>G’ is connected (assuming G was connected)</a:t>
            </a:r>
          </a:p>
          <a:p>
            <a:pPr lvl="1"/>
            <a:r>
              <a:rPr lang="en-US" dirty="0"/>
              <a:t>Sum of cost of edges in E’ is minimum</a:t>
            </a:r>
          </a:p>
          <a:p>
            <a:pPr lvl="1"/>
            <a:endParaRPr lang="en-US" dirty="0"/>
          </a:p>
          <a:p>
            <a:r>
              <a:rPr lang="en-US" dirty="0"/>
              <a:t>G’ is then the minimum spanning tree</a:t>
            </a:r>
          </a:p>
        </p:txBody>
      </p:sp>
    </p:spTree>
    <p:extLst>
      <p:ext uri="{BB962C8B-B14F-4D97-AF65-F5344CB8AC3E}">
        <p14:creationId xmlns:p14="http://schemas.microsoft.com/office/powerpoint/2010/main" val="226711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Kruskal’s MST Algorithm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Readings:  CLRS first part of 23.2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DACC1BBE-66B1-403A-8C7E-C57A0F3A107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133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CS4102-SlimGr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4102-SlimGray" id="{0C9D6FD0-6105-1D4A-B9A3-9200ED4C5EEE}" vid="{94664388-EB31-D042-8A81-6F2F7AEB9E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CS4102-SlimGray</Template>
  <TotalTime>52761</TotalTime>
  <Words>1749</Words>
  <Application>Microsoft Macintosh PowerPoint</Application>
  <PresentationFormat>Widescreen</PresentationFormat>
  <Paragraphs>331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 Math</vt:lpstr>
      <vt:lpstr>Courier New</vt:lpstr>
      <vt:lpstr>Helvetica Neue Thin</vt:lpstr>
      <vt:lpstr>Lucida Sans Typewriter</vt:lpstr>
      <vt:lpstr>Wingdings 3</vt:lpstr>
      <vt:lpstr>CS4102-SlimGray</vt:lpstr>
      <vt:lpstr>Kruskal’s MST Algorithm and Find-Union Data Structure</vt:lpstr>
      <vt:lpstr>Topics in this slide-deck:</vt:lpstr>
      <vt:lpstr>Minimum Spanning Trees</vt:lpstr>
      <vt:lpstr>Spanning Tree</vt:lpstr>
      <vt:lpstr>Spanning Tree: Example</vt:lpstr>
      <vt:lpstr>Spanning Tree: Example (almost)</vt:lpstr>
      <vt:lpstr>Minimum Spanning Tree</vt:lpstr>
      <vt:lpstr>Minimum Spanning Tree</vt:lpstr>
      <vt:lpstr>Kruskal’s MST Algorithm</vt:lpstr>
      <vt:lpstr>Kruskal’s MST Algorithm</vt:lpstr>
      <vt:lpstr>Kruskal’s MST Algorithm</vt:lpstr>
      <vt:lpstr>MST Example</vt:lpstr>
      <vt:lpstr>MST and Kruskal’s Example</vt:lpstr>
      <vt:lpstr>Kruskal code</vt:lpstr>
      <vt:lpstr>Runtime of Kruskal’s</vt:lpstr>
      <vt:lpstr>Strategy for Kruskal’s</vt:lpstr>
      <vt:lpstr>Disjoint Sets and Find/Union Algorithms</vt:lpstr>
      <vt:lpstr>Union/Find and Disjoint Sets</vt:lpstr>
      <vt:lpstr>Represent Sets As Trees</vt:lpstr>
      <vt:lpstr>Union/Find and Disjoint Sets</vt:lpstr>
      <vt:lpstr>Union/Find and Disjoint Sets</vt:lpstr>
      <vt:lpstr>Union/Find and Disjoint Sets</vt:lpstr>
      <vt:lpstr>Union/Find and Disjoint Sets</vt:lpstr>
      <vt:lpstr>Example Using MST Example</vt:lpstr>
      <vt:lpstr>PowerPoint Presentation</vt:lpstr>
      <vt:lpstr>Union/Find and Disjoint Sets</vt:lpstr>
      <vt:lpstr>Optimization 1: Union by rank</vt:lpstr>
      <vt:lpstr>Optimization 1: Union by rank</vt:lpstr>
      <vt:lpstr>Optimization 2: Path Compression</vt:lpstr>
      <vt:lpstr>Optimization 2: Path Compression</vt:lpstr>
      <vt:lpstr>Complexity for Kruskal’s</vt:lpstr>
      <vt:lpstr>Summary</vt:lpstr>
      <vt:lpstr>What did we learn?</vt:lpstr>
    </vt:vector>
  </TitlesOfParts>
  <Company>UVA SEAS Computer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njb2b</dc:creator>
  <cp:lastModifiedBy>Horton, Tom (tbh3f)</cp:lastModifiedBy>
  <cp:revision>860</cp:revision>
  <cp:lastPrinted>2020-02-12T20:02:02Z</cp:lastPrinted>
  <dcterms:created xsi:type="dcterms:W3CDTF">2017-08-21T20:54:06Z</dcterms:created>
  <dcterms:modified xsi:type="dcterms:W3CDTF">2022-03-01T20:57:06Z</dcterms:modified>
</cp:coreProperties>
</file>