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94"/>
  </p:notesMasterIdLst>
  <p:sldIdLst>
    <p:sldId id="825" r:id="rId2"/>
    <p:sldId id="480" r:id="rId3"/>
    <p:sldId id="768" r:id="rId4"/>
    <p:sldId id="735" r:id="rId5"/>
    <p:sldId id="743" r:id="rId6"/>
    <p:sldId id="833" r:id="rId7"/>
    <p:sldId id="740" r:id="rId8"/>
    <p:sldId id="741" r:id="rId9"/>
    <p:sldId id="834" r:id="rId10"/>
    <p:sldId id="835" r:id="rId11"/>
    <p:sldId id="744" r:id="rId12"/>
    <p:sldId id="729" r:id="rId13"/>
    <p:sldId id="730" r:id="rId14"/>
    <p:sldId id="403" r:id="rId15"/>
    <p:sldId id="731" r:id="rId16"/>
    <p:sldId id="732" r:id="rId17"/>
    <p:sldId id="745" r:id="rId18"/>
    <p:sldId id="404" r:id="rId19"/>
    <p:sldId id="823" r:id="rId20"/>
    <p:sldId id="836" r:id="rId21"/>
    <p:sldId id="837" r:id="rId22"/>
    <p:sldId id="838" r:id="rId23"/>
    <p:sldId id="839" r:id="rId24"/>
    <p:sldId id="417" r:id="rId25"/>
    <p:sldId id="824" r:id="rId26"/>
    <p:sldId id="742" r:id="rId27"/>
    <p:sldId id="746" r:id="rId28"/>
    <p:sldId id="747" r:id="rId29"/>
    <p:sldId id="748" r:id="rId30"/>
    <p:sldId id="749" r:id="rId31"/>
    <p:sldId id="750" r:id="rId32"/>
    <p:sldId id="751" r:id="rId33"/>
    <p:sldId id="752" r:id="rId34"/>
    <p:sldId id="753" r:id="rId35"/>
    <p:sldId id="754" r:id="rId36"/>
    <p:sldId id="757" r:id="rId37"/>
    <p:sldId id="758" r:id="rId38"/>
    <p:sldId id="819" r:id="rId39"/>
    <p:sldId id="755" r:id="rId40"/>
    <p:sldId id="759" r:id="rId41"/>
    <p:sldId id="760" r:id="rId42"/>
    <p:sldId id="830" r:id="rId43"/>
    <p:sldId id="761" r:id="rId44"/>
    <p:sldId id="762" r:id="rId45"/>
    <p:sldId id="763" r:id="rId46"/>
    <p:sldId id="764" r:id="rId47"/>
    <p:sldId id="1099" r:id="rId48"/>
    <p:sldId id="343" r:id="rId49"/>
    <p:sldId id="1109" r:id="rId50"/>
    <p:sldId id="765" r:id="rId51"/>
    <p:sldId id="771" r:id="rId52"/>
    <p:sldId id="766" r:id="rId53"/>
    <p:sldId id="767" r:id="rId54"/>
    <p:sldId id="781" r:id="rId55"/>
    <p:sldId id="772" r:id="rId56"/>
    <p:sldId id="770" r:id="rId57"/>
    <p:sldId id="769" r:id="rId58"/>
    <p:sldId id="1106" r:id="rId59"/>
    <p:sldId id="1107" r:id="rId60"/>
    <p:sldId id="1108" r:id="rId61"/>
    <p:sldId id="773" r:id="rId62"/>
    <p:sldId id="774" r:id="rId63"/>
    <p:sldId id="782" r:id="rId64"/>
    <p:sldId id="783" r:id="rId65"/>
    <p:sldId id="784" r:id="rId66"/>
    <p:sldId id="785" r:id="rId67"/>
    <p:sldId id="786" r:id="rId68"/>
    <p:sldId id="789" r:id="rId69"/>
    <p:sldId id="790" r:id="rId70"/>
    <p:sldId id="792" r:id="rId71"/>
    <p:sldId id="793" r:id="rId72"/>
    <p:sldId id="794" r:id="rId73"/>
    <p:sldId id="804" r:id="rId74"/>
    <p:sldId id="805" r:id="rId75"/>
    <p:sldId id="806" r:id="rId76"/>
    <p:sldId id="807" r:id="rId77"/>
    <p:sldId id="808" r:id="rId78"/>
    <p:sldId id="809" r:id="rId79"/>
    <p:sldId id="810" r:id="rId80"/>
    <p:sldId id="811" r:id="rId81"/>
    <p:sldId id="812" r:id="rId82"/>
    <p:sldId id="791" r:id="rId83"/>
    <p:sldId id="813" r:id="rId84"/>
    <p:sldId id="795" r:id="rId85"/>
    <p:sldId id="814" r:id="rId86"/>
    <p:sldId id="796" r:id="rId87"/>
    <p:sldId id="797" r:id="rId88"/>
    <p:sldId id="798" r:id="rId89"/>
    <p:sldId id="799" r:id="rId90"/>
    <p:sldId id="800" r:id="rId91"/>
    <p:sldId id="802" r:id="rId92"/>
    <p:sldId id="803" r:id="rId9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7FF"/>
    <a:srgbClr val="FF33CC"/>
    <a:srgbClr val="00B0F0"/>
    <a:srgbClr val="FFFF00"/>
    <a:srgbClr val="00CCFF"/>
    <a:srgbClr val="33CC33"/>
    <a:srgbClr val="996600"/>
    <a:srgbClr val="CC6600"/>
    <a:srgbClr val="00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2345A9-5381-034A-9A40-D050AE589479}" v="21" dt="2022-04-25T18:48:08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40"/>
    <p:restoredTop sz="92900" autoAdjust="0"/>
  </p:normalViewPr>
  <p:slideViewPr>
    <p:cSldViewPr>
      <p:cViewPr varScale="1">
        <p:scale>
          <a:sx n="102" d="100"/>
          <a:sy n="102" d="100"/>
        </p:scale>
        <p:origin x="72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tt, Robbie (jh2jf)" userId="8a63f42e-ba6e-426a-b7ad-e1255df39b42" providerId="ADAL" clId="{612345A9-5381-034A-9A40-D050AE589479}"/>
    <pc:docChg chg="undo custSel addSld delSld modSld sldOrd">
      <pc:chgData name="Hott, Robbie (jh2jf)" userId="8a63f42e-ba6e-426a-b7ad-e1255df39b42" providerId="ADAL" clId="{612345A9-5381-034A-9A40-D050AE589479}" dt="2022-04-25T18:48:08.929" v="110" actId="20577"/>
      <pc:docMkLst>
        <pc:docMk/>
      </pc:docMkLst>
      <pc:sldChg chg="add del">
        <pc:chgData name="Hott, Robbie (jh2jf)" userId="8a63f42e-ba6e-426a-b7ad-e1255df39b42" providerId="ADAL" clId="{612345A9-5381-034A-9A40-D050AE589479}" dt="2022-04-25T18:37:09.152" v="93"/>
        <pc:sldMkLst>
          <pc:docMk/>
          <pc:sldMk cId="0" sldId="403"/>
        </pc:sldMkLst>
      </pc:sldChg>
      <pc:sldChg chg="add">
        <pc:chgData name="Hott, Robbie (jh2jf)" userId="8a63f42e-ba6e-426a-b7ad-e1255df39b42" providerId="ADAL" clId="{612345A9-5381-034A-9A40-D050AE589479}" dt="2022-04-25T18:37:25.474" v="94"/>
        <pc:sldMkLst>
          <pc:docMk/>
          <pc:sldMk cId="0" sldId="404"/>
        </pc:sldMkLst>
      </pc:sldChg>
      <pc:sldChg chg="add">
        <pc:chgData name="Hott, Robbie (jh2jf)" userId="8a63f42e-ba6e-426a-b7ad-e1255df39b42" providerId="ADAL" clId="{612345A9-5381-034A-9A40-D050AE589479}" dt="2022-04-25T18:43:49.188" v="100"/>
        <pc:sldMkLst>
          <pc:docMk/>
          <pc:sldMk cId="23112731" sldId="417"/>
        </pc:sldMkLst>
      </pc:sldChg>
      <pc:sldChg chg="modSp mod">
        <pc:chgData name="Hott, Robbie (jh2jf)" userId="8a63f42e-ba6e-426a-b7ad-e1255df39b42" providerId="ADAL" clId="{612345A9-5381-034A-9A40-D050AE589479}" dt="2022-04-25T18:32:41.038" v="54"/>
        <pc:sldMkLst>
          <pc:docMk/>
          <pc:sldMk cId="1070503918" sldId="480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070503918" sldId="480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070503918" sldId="480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070503918" sldId="480"/>
            <ac:spMk id="4" creationId="{00000000-0000-0000-0000-000000000000}"/>
          </ac:spMkLst>
        </pc:spChg>
      </pc:sldChg>
      <pc:sldChg chg="del">
        <pc:chgData name="Hott, Robbie (jh2jf)" userId="8a63f42e-ba6e-426a-b7ad-e1255df39b42" providerId="ADAL" clId="{612345A9-5381-034A-9A40-D050AE589479}" dt="2022-04-25T18:28:53.821" v="32" actId="2696"/>
        <pc:sldMkLst>
          <pc:docMk/>
          <pc:sldMk cId="1527515338" sldId="481"/>
        </pc:sldMkLst>
      </pc:sldChg>
      <pc:sldChg chg="del">
        <pc:chgData name="Hott, Robbie (jh2jf)" userId="8a63f42e-ba6e-426a-b7ad-e1255df39b42" providerId="ADAL" clId="{612345A9-5381-034A-9A40-D050AE589479}" dt="2022-04-25T18:28:55.541" v="33" actId="2696"/>
        <pc:sldMkLst>
          <pc:docMk/>
          <pc:sldMk cId="739318989" sldId="482"/>
        </pc:sldMkLst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200327420" sldId="729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200327420" sldId="729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200327420" sldId="729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217868852" sldId="730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17868852" sldId="730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17868852" sldId="730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8577046" sldId="731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577046" sldId="731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577046" sldId="731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506232350" sldId="732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506232350" sldId="732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506232350" sldId="732"/>
            <ac:spMk id="4" creationId="{00000000-0000-0000-0000-000000000000}"/>
          </ac:spMkLst>
        </pc:spChg>
      </pc:sldChg>
      <pc:sldChg chg="modSp add">
        <pc:chgData name="Hott, Robbie (jh2jf)" userId="8a63f42e-ba6e-426a-b7ad-e1255df39b42" providerId="ADAL" clId="{612345A9-5381-034A-9A40-D050AE589479}" dt="2022-04-25T18:32:41.038" v="54"/>
        <pc:sldMkLst>
          <pc:docMk/>
          <pc:sldMk cId="1441177314" sldId="735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441177314" sldId="735"/>
            <ac:spMk id="4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441177314" sldId="735"/>
            <ac:spMk id="9" creationId="{00000000-0000-0000-0000-000000000000}"/>
          </ac:spMkLst>
        </pc:spChg>
      </pc:sldChg>
      <pc:sldChg chg="add mod modShow">
        <pc:chgData name="Hott, Robbie (jh2jf)" userId="8a63f42e-ba6e-426a-b7ad-e1255df39b42" providerId="ADAL" clId="{612345A9-5381-034A-9A40-D050AE589479}" dt="2022-04-25T18:31:43.488" v="52" actId="729"/>
        <pc:sldMkLst>
          <pc:docMk/>
          <pc:sldMk cId="451193978" sldId="740"/>
        </pc:sldMkLst>
      </pc:sldChg>
      <pc:sldChg chg="add mod modShow">
        <pc:chgData name="Hott, Robbie (jh2jf)" userId="8a63f42e-ba6e-426a-b7ad-e1255df39b42" providerId="ADAL" clId="{612345A9-5381-034A-9A40-D050AE589479}" dt="2022-04-25T18:31:43.488" v="52" actId="729"/>
        <pc:sldMkLst>
          <pc:docMk/>
          <pc:sldMk cId="2631231648" sldId="741"/>
        </pc:sldMkLst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485781121" sldId="742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485781121" sldId="742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485781121" sldId="742"/>
            <ac:spMk id="4" creationId="{00000000-0000-0000-0000-000000000000}"/>
          </ac:spMkLst>
        </pc:spChg>
      </pc:sldChg>
      <pc:sldChg chg="modSp add mod modShow">
        <pc:chgData name="Hott, Robbie (jh2jf)" userId="8a63f42e-ba6e-426a-b7ad-e1255df39b42" providerId="ADAL" clId="{612345A9-5381-034A-9A40-D050AE589479}" dt="2022-04-25T18:33:00.926" v="56" actId="729"/>
        <pc:sldMkLst>
          <pc:docMk/>
          <pc:sldMk cId="3250299539" sldId="743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50299539" sldId="743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50299539" sldId="743"/>
            <ac:spMk id="4" creationId="{00000000-0000-0000-0000-000000000000}"/>
          </ac:spMkLst>
        </pc:spChg>
      </pc:sldChg>
      <pc:sldChg chg="add">
        <pc:chgData name="Hott, Robbie (jh2jf)" userId="8a63f42e-ba6e-426a-b7ad-e1255df39b42" providerId="ADAL" clId="{612345A9-5381-034A-9A40-D050AE589479}" dt="2022-04-25T18:34:10.246" v="63"/>
        <pc:sldMkLst>
          <pc:docMk/>
          <pc:sldMk cId="307370730" sldId="744"/>
        </pc:sldMkLst>
      </pc:sldChg>
      <pc:sldChg chg="modSp add del">
        <pc:chgData name="Hott, Robbie (jh2jf)" userId="8a63f42e-ba6e-426a-b7ad-e1255df39b42" providerId="ADAL" clId="{612345A9-5381-034A-9A40-D050AE589479}" dt="2022-04-25T18:34:06.159" v="62" actId="2696"/>
        <pc:sldMkLst>
          <pc:docMk/>
          <pc:sldMk cId="642978777" sldId="744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642978777" sldId="744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642978777" sldId="744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566860" sldId="745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566860" sldId="745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566860" sldId="745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692393524" sldId="746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692393524" sldId="746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692393524" sldId="746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4204256726" sldId="747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4204256726" sldId="747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4204256726" sldId="747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4204256726" sldId="747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566615563" sldId="748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566615563" sldId="748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566615563" sldId="748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628211981" sldId="749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628211981" sldId="749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628211981" sldId="749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577060569" sldId="750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577060569" sldId="750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577060569" sldId="750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237156764" sldId="751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37156764" sldId="751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37156764" sldId="751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37156764" sldId="751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147721120" sldId="752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147721120" sldId="752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147721120" sldId="752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1293265922" sldId="753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293265922" sldId="753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293265922" sldId="753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741283568" sldId="754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741283568" sldId="754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741283568" sldId="754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561396127" sldId="755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561396127" sldId="755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561396127" sldId="755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767437365" sldId="757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767437365" sldId="757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767437365" sldId="757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494653026" sldId="758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494653026" sldId="758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494653026" sldId="758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1613511452" sldId="759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613511452" sldId="759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613511452" sldId="759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57134954" sldId="760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57134954" sldId="760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57134954" sldId="760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036219236" sldId="761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036219236" sldId="761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036219236" sldId="761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511940520" sldId="762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511940520" sldId="762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511940520" sldId="762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291230629" sldId="763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91230629" sldId="763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91230629" sldId="763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622375487" sldId="764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622375487" sldId="764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622375487" sldId="764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622375487" sldId="764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1857323854" sldId="765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857323854" sldId="765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857323854" sldId="765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738552036" sldId="766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738552036" sldId="766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738552036" sldId="766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738552036" sldId="766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1880734815" sldId="767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880734815" sldId="767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880734815" sldId="767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880734815" sldId="767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1593577154" sldId="768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593577154" sldId="768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593577154" sldId="768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593577154" sldId="768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48:08.929" v="110" actId="20577"/>
        <pc:sldMkLst>
          <pc:docMk/>
          <pc:sldMk cId="2476581760" sldId="769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476581760" sldId="769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48:08.929" v="110" actId="20577"/>
          <ac:spMkLst>
            <pc:docMk/>
            <pc:sldMk cId="2476581760" sldId="769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476581760" sldId="769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903503401" sldId="770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903503401" sldId="770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903503401" sldId="770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903503401" sldId="770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443786379" sldId="771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443786379" sldId="771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443786379" sldId="771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09523417" sldId="772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09523417" sldId="772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09523417" sldId="772"/>
            <ac:spMk id="4" creationId="{00000000-0000-0000-0000-000000000000}"/>
          </ac:spMkLst>
        </pc:spChg>
      </pc:sldChg>
      <pc:sldChg chg="modSp mod modShow">
        <pc:chgData name="Hott, Robbie (jh2jf)" userId="8a63f42e-ba6e-426a-b7ad-e1255df39b42" providerId="ADAL" clId="{612345A9-5381-034A-9A40-D050AE589479}" dt="2022-04-25T18:46:49.654" v="104" actId="729"/>
        <pc:sldMkLst>
          <pc:docMk/>
          <pc:sldMk cId="3894032631" sldId="773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94032631" sldId="773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94032631" sldId="773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94032631" sldId="773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666807720" sldId="774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666807720" sldId="774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666807720" sldId="774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666807720" sldId="774"/>
            <ac:spMk id="4" creationId="{00000000-0000-0000-0000-000000000000}"/>
          </ac:spMkLst>
        </pc:spChg>
      </pc:sldChg>
      <pc:sldChg chg="modSp del">
        <pc:chgData name="Hott, Robbie (jh2jf)" userId="8a63f42e-ba6e-426a-b7ad-e1255df39b42" providerId="ADAL" clId="{612345A9-5381-034A-9A40-D050AE589479}" dt="2022-04-25T18:32:56.697" v="55" actId="2696"/>
        <pc:sldMkLst>
          <pc:docMk/>
          <pc:sldMk cId="1906573600" sldId="777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906573600" sldId="777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906573600" sldId="777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1287475253" sldId="781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287475253" sldId="781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287475253" sldId="781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288845012" sldId="782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288845012" sldId="782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288845012" sldId="782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751200615" sldId="783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751200615" sldId="783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751200615" sldId="783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268406132" sldId="784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68406132" sldId="784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68406132" sldId="784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835346101" sldId="785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35346101" sldId="785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35346101" sldId="785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470676129" sldId="786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470676129" sldId="786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470676129" sldId="786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674257268" sldId="789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674257268" sldId="789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674257268" sldId="789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674257268" sldId="789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646593235" sldId="790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646593235" sldId="790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646593235" sldId="790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201955800" sldId="791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01955800" sldId="791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01955800" sldId="791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702501117" sldId="792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702501117" sldId="792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702501117" sldId="792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143349539" sldId="793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143349539" sldId="793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143349539" sldId="793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158775764" sldId="794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58775764" sldId="794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58775764" sldId="794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84414781" sldId="795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4414781" sldId="795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4414781" sldId="795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874550317" sldId="796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74550317" sldId="796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74550317" sldId="796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874550317" sldId="796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813717168" sldId="797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813717168" sldId="797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813717168" sldId="797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813717168" sldId="797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875394663" sldId="798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875394663" sldId="798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875394663" sldId="798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145699371" sldId="799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45699371" sldId="799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306783864" sldId="800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306783864" sldId="800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306783864" sldId="800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1711144073" sldId="802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711144073" sldId="802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711144073" sldId="802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168173193" sldId="803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168173193" sldId="803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168173193" sldId="803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711135481" sldId="804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711135481" sldId="804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711135481" sldId="804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495476409" sldId="805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495476409" sldId="805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495476409" sldId="805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229109515" sldId="806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29109515" sldId="806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29109515" sldId="806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362131143" sldId="807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362131143" sldId="807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362131143" sldId="807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362131143" sldId="807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503077826" sldId="808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503077826" sldId="808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503077826" sldId="808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115232335" sldId="809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115232335" sldId="809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115232335" sldId="809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123895149" sldId="810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23895149" sldId="810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23895149" sldId="810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045190590" sldId="811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045190590" sldId="811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045190590" sldId="811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1528488777" sldId="812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528488777" sldId="812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528488777" sldId="812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417569364" sldId="813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417569364" sldId="813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417569364" sldId="813"/>
            <ac:spMk id="3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417569364" sldId="813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710559079" sldId="814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710559079" sldId="814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710559079" sldId="814"/>
            <ac:spMk id="4" creationId="{00000000-0000-0000-0000-000000000000}"/>
          </ac:spMkLst>
        </pc:spChg>
      </pc:sldChg>
      <pc:sldChg chg="modSp del">
        <pc:chgData name="Hott, Robbie (jh2jf)" userId="8a63f42e-ba6e-426a-b7ad-e1255df39b42" providerId="ADAL" clId="{612345A9-5381-034A-9A40-D050AE589479}" dt="2022-04-25T18:33:46.879" v="61" actId="2696"/>
        <pc:sldMkLst>
          <pc:docMk/>
          <pc:sldMk cId="3058011519" sldId="816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058011519" sldId="816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058011519" sldId="816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615289373" sldId="819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615289373" sldId="819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615289373" sldId="819"/>
            <ac:spMk id="4" creationId="{00000000-0000-0000-0000-000000000000}"/>
          </ac:spMkLst>
        </pc:spChg>
      </pc:sldChg>
      <pc:sldChg chg="del">
        <pc:chgData name="Hott, Robbie (jh2jf)" userId="8a63f42e-ba6e-426a-b7ad-e1255df39b42" providerId="ADAL" clId="{612345A9-5381-034A-9A40-D050AE589479}" dt="2022-04-25T18:29:25.934" v="36" actId="2696"/>
        <pc:sldMkLst>
          <pc:docMk/>
          <pc:sldMk cId="1547972252" sldId="820"/>
        </pc:sldMkLst>
      </pc:sldChg>
      <pc:sldChg chg="modSp del">
        <pc:chgData name="Hott, Robbie (jh2jf)" userId="8a63f42e-ba6e-426a-b7ad-e1255df39b42" providerId="ADAL" clId="{612345A9-5381-034A-9A40-D050AE589479}" dt="2022-04-25T18:33:25.384" v="58" actId="2696"/>
        <pc:sldMkLst>
          <pc:docMk/>
          <pc:sldMk cId="2096018403" sldId="821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096018403" sldId="821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096018403" sldId="821"/>
            <ac:spMk id="4" creationId="{00000000-0000-0000-0000-000000000000}"/>
          </ac:spMkLst>
        </pc:spChg>
      </pc:sldChg>
      <pc:sldChg chg="modSp del">
        <pc:chgData name="Hott, Robbie (jh2jf)" userId="8a63f42e-ba6e-426a-b7ad-e1255df39b42" providerId="ADAL" clId="{612345A9-5381-034A-9A40-D050AE589479}" dt="2022-04-25T18:34:23.482" v="64" actId="2696"/>
        <pc:sldMkLst>
          <pc:docMk/>
          <pc:sldMk cId="3395652334" sldId="822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395652334" sldId="822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395652334" sldId="822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165897207" sldId="823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165897207" sldId="823"/>
            <ac:spMk id="1442818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2016180605" sldId="824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2016180605" sldId="824"/>
            <ac:spMk id="1435650" creationId="{00000000-0000-0000-0000-000000000000}"/>
          </ac:spMkLst>
        </pc:spChg>
      </pc:sldChg>
      <pc:sldChg chg="delSp modSp mod">
        <pc:chgData name="Hott, Robbie (jh2jf)" userId="8a63f42e-ba6e-426a-b7ad-e1255df39b42" providerId="ADAL" clId="{612345A9-5381-034A-9A40-D050AE589479}" dt="2022-04-25T18:32:41.038" v="54"/>
        <pc:sldMkLst>
          <pc:docMk/>
          <pc:sldMk cId="1484404831" sldId="825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484404831" sldId="825"/>
            <ac:spMk id="4" creationId="{9AB168CD-1380-884E-8BFD-C031A23BD658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484404831" sldId="825"/>
            <ac:spMk id="5" creationId="{7E42280D-07B4-D640-88FD-95509C560C6F}"/>
          </ac:spMkLst>
        </pc:spChg>
        <pc:picChg chg="del">
          <ac:chgData name="Hott, Robbie (jh2jf)" userId="8a63f42e-ba6e-426a-b7ad-e1255df39b42" providerId="ADAL" clId="{612345A9-5381-034A-9A40-D050AE589479}" dt="2022-04-25T18:29:27.720" v="37" actId="478"/>
          <ac:picMkLst>
            <pc:docMk/>
            <pc:sldMk cId="1484404831" sldId="825"/>
            <ac:picMk id="7" creationId="{CC89ABCE-90E7-6248-9F08-DA6FB052D8C1}"/>
          </ac:picMkLst>
        </pc:picChg>
      </pc:sldChg>
      <pc:sldChg chg="modSp del">
        <pc:chgData name="Hott, Robbie (jh2jf)" userId="8a63f42e-ba6e-426a-b7ad-e1255df39b42" providerId="ADAL" clId="{612345A9-5381-034A-9A40-D050AE589479}" dt="2022-04-25T18:35:48.125" v="90" actId="2696"/>
        <pc:sldMkLst>
          <pc:docMk/>
          <pc:sldMk cId="3281415456" sldId="826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81415456" sldId="826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281415456" sldId="826"/>
            <ac:spMk id="4" creationId="{00000000-0000-0000-0000-000000000000}"/>
          </ac:spMkLst>
        </pc:spChg>
      </pc:sldChg>
      <pc:sldChg chg="modSp del">
        <pc:chgData name="Hott, Robbie (jh2jf)" userId="8a63f42e-ba6e-426a-b7ad-e1255df39b42" providerId="ADAL" clId="{612345A9-5381-034A-9A40-D050AE589479}" dt="2022-04-25T18:35:48.125" v="90" actId="2696"/>
        <pc:sldMkLst>
          <pc:docMk/>
          <pc:sldMk cId="1940810491" sldId="827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940810491" sldId="827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940810491" sldId="827"/>
            <ac:spMk id="4" creationId="{00000000-0000-0000-0000-000000000000}"/>
          </ac:spMkLst>
        </pc:spChg>
      </pc:sldChg>
      <pc:sldChg chg="modSp del">
        <pc:chgData name="Hott, Robbie (jh2jf)" userId="8a63f42e-ba6e-426a-b7ad-e1255df39b42" providerId="ADAL" clId="{612345A9-5381-034A-9A40-D050AE589479}" dt="2022-04-25T18:38:10.012" v="97" actId="2696"/>
        <pc:sldMkLst>
          <pc:docMk/>
          <pc:sldMk cId="1784507556" sldId="828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784507556" sldId="828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1784507556" sldId="828"/>
            <ac:spMk id="4" creationId="{00000000-0000-0000-0000-000000000000}"/>
          </ac:spMkLst>
        </pc:spChg>
      </pc:sldChg>
      <pc:sldChg chg="modSp del">
        <pc:chgData name="Hott, Robbie (jh2jf)" userId="8a63f42e-ba6e-426a-b7ad-e1255df39b42" providerId="ADAL" clId="{612345A9-5381-034A-9A40-D050AE589479}" dt="2022-04-25T18:38:10.012" v="97" actId="2696"/>
        <pc:sldMkLst>
          <pc:docMk/>
          <pc:sldMk cId="589856243" sldId="829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589856243" sldId="829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589856243" sldId="829"/>
            <ac:spMk id="4" creationId="{00000000-0000-0000-0000-000000000000}"/>
          </ac:spMkLst>
        </pc:spChg>
      </pc:sldChg>
      <pc:sldChg chg="modSp">
        <pc:chgData name="Hott, Robbie (jh2jf)" userId="8a63f42e-ba6e-426a-b7ad-e1255df39b42" providerId="ADAL" clId="{612345A9-5381-034A-9A40-D050AE589479}" dt="2022-04-25T18:32:41.038" v="54"/>
        <pc:sldMkLst>
          <pc:docMk/>
          <pc:sldMk cId="3076402115" sldId="830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076402115" sldId="830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076402115" sldId="830"/>
            <ac:spMk id="4" creationId="{00000000-0000-0000-0000-000000000000}"/>
          </ac:spMkLst>
        </pc:spChg>
      </pc:sldChg>
      <pc:sldChg chg="delSp add del mod delAnim">
        <pc:chgData name="Hott, Robbie (jh2jf)" userId="8a63f42e-ba6e-426a-b7ad-e1255df39b42" providerId="ADAL" clId="{612345A9-5381-034A-9A40-D050AE589479}" dt="2022-04-25T18:31:29.552" v="51" actId="2696"/>
        <pc:sldMkLst>
          <pc:docMk/>
          <pc:sldMk cId="133867454" sldId="831"/>
        </pc:sldMkLst>
        <pc:spChg chg="del">
          <ac:chgData name="Hott, Robbie (jh2jf)" userId="8a63f42e-ba6e-426a-b7ad-e1255df39b42" providerId="ADAL" clId="{612345A9-5381-034A-9A40-D050AE589479}" dt="2022-04-25T18:29:08.975" v="35" actId="478"/>
          <ac:spMkLst>
            <pc:docMk/>
            <pc:sldMk cId="133867454" sldId="831"/>
            <ac:spMk id="6" creationId="{00000000-0000-0000-0000-000000000000}"/>
          </ac:spMkLst>
        </pc:spChg>
        <pc:spChg chg="del">
          <ac:chgData name="Hott, Robbie (jh2jf)" userId="8a63f42e-ba6e-426a-b7ad-e1255df39b42" providerId="ADAL" clId="{612345A9-5381-034A-9A40-D050AE589479}" dt="2022-04-25T18:29:08.975" v="35" actId="478"/>
          <ac:spMkLst>
            <pc:docMk/>
            <pc:sldMk cId="133867454" sldId="831"/>
            <ac:spMk id="7" creationId="{00000000-0000-0000-0000-000000000000}"/>
          </ac:spMkLst>
        </pc:spChg>
        <pc:spChg chg="del">
          <ac:chgData name="Hott, Robbie (jh2jf)" userId="8a63f42e-ba6e-426a-b7ad-e1255df39b42" providerId="ADAL" clId="{612345A9-5381-034A-9A40-D050AE589479}" dt="2022-04-25T18:29:08.975" v="35" actId="478"/>
          <ac:spMkLst>
            <pc:docMk/>
            <pc:sldMk cId="133867454" sldId="831"/>
            <ac:spMk id="8" creationId="{00000000-0000-0000-0000-000000000000}"/>
          </ac:spMkLst>
        </pc:spChg>
        <pc:spChg chg="del">
          <ac:chgData name="Hott, Robbie (jh2jf)" userId="8a63f42e-ba6e-426a-b7ad-e1255df39b42" providerId="ADAL" clId="{612345A9-5381-034A-9A40-D050AE589479}" dt="2022-04-25T18:29:08.975" v="35" actId="478"/>
          <ac:spMkLst>
            <pc:docMk/>
            <pc:sldMk cId="133867454" sldId="831"/>
            <ac:spMk id="9" creationId="{00000000-0000-0000-0000-000000000000}"/>
          </ac:spMkLst>
        </pc:spChg>
        <pc:spChg chg="del">
          <ac:chgData name="Hott, Robbie (jh2jf)" userId="8a63f42e-ba6e-426a-b7ad-e1255df39b42" providerId="ADAL" clId="{612345A9-5381-034A-9A40-D050AE589479}" dt="2022-04-25T18:29:08.975" v="35" actId="478"/>
          <ac:spMkLst>
            <pc:docMk/>
            <pc:sldMk cId="133867454" sldId="831"/>
            <ac:spMk id="10" creationId="{00000000-0000-0000-0000-000000000000}"/>
          </ac:spMkLst>
        </pc:spChg>
      </pc:sldChg>
      <pc:sldChg chg="add del">
        <pc:chgData name="Hott, Robbie (jh2jf)" userId="8a63f42e-ba6e-426a-b7ad-e1255df39b42" providerId="ADAL" clId="{612345A9-5381-034A-9A40-D050AE589479}" dt="2022-04-25T18:29:01.034" v="34" actId="2696"/>
        <pc:sldMkLst>
          <pc:docMk/>
          <pc:sldMk cId="1153793848" sldId="832"/>
        </pc:sldMkLst>
      </pc:sldChg>
      <pc:sldChg chg="modSp add mod modShow">
        <pc:chgData name="Hott, Robbie (jh2jf)" userId="8a63f42e-ba6e-426a-b7ad-e1255df39b42" providerId="ADAL" clId="{612345A9-5381-034A-9A40-D050AE589479}" dt="2022-04-25T18:32:41.038" v="54"/>
        <pc:sldMkLst>
          <pc:docMk/>
          <pc:sldMk cId="351389362" sldId="833"/>
        </pc:sldMkLst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51389362" sldId="833"/>
            <ac:spMk id="2" creationId="{00000000-0000-0000-0000-000000000000}"/>
          </ac:spMkLst>
        </pc:spChg>
        <pc:spChg chg="mod">
          <ac:chgData name="Hott, Robbie (jh2jf)" userId="8a63f42e-ba6e-426a-b7ad-e1255df39b42" providerId="ADAL" clId="{612345A9-5381-034A-9A40-D050AE589479}" dt="2022-04-25T18:32:41.038" v="54"/>
          <ac:spMkLst>
            <pc:docMk/>
            <pc:sldMk cId="351389362" sldId="833"/>
            <ac:spMk id="4" creationId="{00000000-0000-0000-0000-000000000000}"/>
          </ac:spMkLst>
        </pc:spChg>
      </pc:sldChg>
      <pc:sldChg chg="add">
        <pc:chgData name="Hott, Robbie (jh2jf)" userId="8a63f42e-ba6e-426a-b7ad-e1255df39b42" providerId="ADAL" clId="{612345A9-5381-034A-9A40-D050AE589479}" dt="2022-04-25T18:33:23.978" v="57"/>
        <pc:sldMkLst>
          <pc:docMk/>
          <pc:sldMk cId="1694400550" sldId="834"/>
        </pc:sldMkLst>
      </pc:sldChg>
      <pc:sldChg chg="addSp modSp add">
        <pc:chgData name="Hott, Robbie (jh2jf)" userId="8a63f42e-ba6e-426a-b7ad-e1255df39b42" providerId="ADAL" clId="{612345A9-5381-034A-9A40-D050AE589479}" dt="2022-04-25T18:33:44.645" v="60"/>
        <pc:sldMkLst>
          <pc:docMk/>
          <pc:sldMk cId="3592157810" sldId="835"/>
        </pc:sldMkLst>
        <pc:spChg chg="add mod">
          <ac:chgData name="Hott, Robbie (jh2jf)" userId="8a63f42e-ba6e-426a-b7ad-e1255df39b42" providerId="ADAL" clId="{612345A9-5381-034A-9A40-D050AE589479}" dt="2022-04-25T18:33:44.645" v="60"/>
          <ac:spMkLst>
            <pc:docMk/>
            <pc:sldMk cId="3592157810" sldId="835"/>
            <ac:spMk id="51" creationId="{07941718-242E-1E45-9116-AC6D2A2975F4}"/>
          </ac:spMkLst>
        </pc:spChg>
      </pc:sldChg>
      <pc:sldChg chg="addSp delSp modSp add del mod delAnim modAnim">
        <pc:chgData name="Hott, Robbie (jh2jf)" userId="8a63f42e-ba6e-426a-b7ad-e1255df39b42" providerId="ADAL" clId="{612345A9-5381-034A-9A40-D050AE589479}" dt="2022-04-25T18:38:01.172" v="95" actId="2696"/>
        <pc:sldMkLst>
          <pc:docMk/>
          <pc:sldMk cId="1782255178" sldId="836"/>
        </pc:sldMkLst>
        <pc:spChg chg="del">
          <ac:chgData name="Hott, Robbie (jh2jf)" userId="8a63f42e-ba6e-426a-b7ad-e1255df39b42" providerId="ADAL" clId="{612345A9-5381-034A-9A40-D050AE589479}" dt="2022-04-25T18:34:32.601" v="66" actId="478"/>
          <ac:spMkLst>
            <pc:docMk/>
            <pc:sldMk cId="1782255178" sldId="836"/>
            <ac:spMk id="3" creationId="{EBD3D364-96E8-A14B-8D5D-6D824FA6B43A}"/>
          </ac:spMkLst>
        </pc:spChg>
        <pc:spChg chg="add mod">
          <ac:chgData name="Hott, Robbie (jh2jf)" userId="8a63f42e-ba6e-426a-b7ad-e1255df39b42" providerId="ADAL" clId="{612345A9-5381-034A-9A40-D050AE589479}" dt="2022-04-25T18:35:08.181" v="80" actId="1076"/>
          <ac:spMkLst>
            <pc:docMk/>
            <pc:sldMk cId="1782255178" sldId="836"/>
            <ac:spMk id="287" creationId="{836337A2-1EDC-7347-8AC0-6FE583CA0870}"/>
          </ac:spMkLst>
        </pc:spChg>
        <pc:spChg chg="add mod">
          <ac:chgData name="Hott, Robbie (jh2jf)" userId="8a63f42e-ba6e-426a-b7ad-e1255df39b42" providerId="ADAL" clId="{612345A9-5381-034A-9A40-D050AE589479}" dt="2022-04-25T18:35:15.521" v="81" actId="1076"/>
          <ac:spMkLst>
            <pc:docMk/>
            <pc:sldMk cId="1782255178" sldId="836"/>
            <ac:spMk id="288" creationId="{39BD5B54-4C9B-054E-A142-1AA4CFF1DF0E}"/>
          </ac:spMkLst>
        </pc:spChg>
      </pc:sldChg>
      <pc:sldChg chg="add">
        <pc:chgData name="Hott, Robbie (jh2jf)" userId="8a63f42e-ba6e-426a-b7ad-e1255df39b42" providerId="ADAL" clId="{612345A9-5381-034A-9A40-D050AE589479}" dt="2022-04-25T18:38:05.123" v="96"/>
        <pc:sldMkLst>
          <pc:docMk/>
          <pc:sldMk cId="3101402026" sldId="836"/>
        </pc:sldMkLst>
      </pc:sldChg>
      <pc:sldChg chg="addSp delSp modSp add del mod delAnim modAnim">
        <pc:chgData name="Hott, Robbie (jh2jf)" userId="8a63f42e-ba6e-426a-b7ad-e1255df39b42" providerId="ADAL" clId="{612345A9-5381-034A-9A40-D050AE589479}" dt="2022-04-25T18:38:01.172" v="95" actId="2696"/>
        <pc:sldMkLst>
          <pc:docMk/>
          <pc:sldMk cId="1159757118" sldId="837"/>
        </pc:sldMkLst>
        <pc:spChg chg="add del mod">
          <ac:chgData name="Hott, Robbie (jh2jf)" userId="8a63f42e-ba6e-426a-b7ad-e1255df39b42" providerId="ADAL" clId="{612345A9-5381-034A-9A40-D050AE589479}" dt="2022-04-25T18:35:23.963" v="85" actId="1076"/>
          <ac:spMkLst>
            <pc:docMk/>
            <pc:sldMk cId="1159757118" sldId="837"/>
            <ac:spMk id="7" creationId="{DD3D13D4-294C-AF49-A78F-331466B80806}"/>
          </ac:spMkLst>
        </pc:spChg>
        <pc:spChg chg="del">
          <ac:chgData name="Hott, Robbie (jh2jf)" userId="8a63f42e-ba6e-426a-b7ad-e1255df39b42" providerId="ADAL" clId="{612345A9-5381-034A-9A40-D050AE589479}" dt="2022-04-25T18:34:52.831" v="78" actId="478"/>
          <ac:spMkLst>
            <pc:docMk/>
            <pc:sldMk cId="1159757118" sldId="837"/>
            <ac:spMk id="287" creationId="{836337A2-1EDC-7347-8AC0-6FE583CA0870}"/>
          </ac:spMkLst>
        </pc:spChg>
        <pc:spChg chg="del">
          <ac:chgData name="Hott, Robbie (jh2jf)" userId="8a63f42e-ba6e-426a-b7ad-e1255df39b42" providerId="ADAL" clId="{612345A9-5381-034A-9A40-D050AE589479}" dt="2022-04-25T18:34:52.831" v="78" actId="478"/>
          <ac:spMkLst>
            <pc:docMk/>
            <pc:sldMk cId="1159757118" sldId="837"/>
            <ac:spMk id="288" creationId="{39BD5B54-4C9B-054E-A142-1AA4CFF1DF0E}"/>
          </ac:spMkLst>
        </pc:spChg>
        <pc:spChg chg="add mod">
          <ac:chgData name="Hott, Robbie (jh2jf)" userId="8a63f42e-ba6e-426a-b7ad-e1255df39b42" providerId="ADAL" clId="{612345A9-5381-034A-9A40-D050AE589479}" dt="2022-04-25T18:35:27.573" v="86" actId="1076"/>
          <ac:spMkLst>
            <pc:docMk/>
            <pc:sldMk cId="1159757118" sldId="837"/>
            <ac:spMk id="289" creationId="{88E42791-BA94-3A44-AC92-2AA58D89B68E}"/>
          </ac:spMkLst>
        </pc:spChg>
        <pc:spChg chg="add mod">
          <ac:chgData name="Hott, Robbie (jh2jf)" userId="8a63f42e-ba6e-426a-b7ad-e1255df39b42" providerId="ADAL" clId="{612345A9-5381-034A-9A40-D050AE589479}" dt="2022-04-25T18:35:43.524" v="89" actId="1076"/>
          <ac:spMkLst>
            <pc:docMk/>
            <pc:sldMk cId="1159757118" sldId="837"/>
            <ac:spMk id="303" creationId="{D006C4EA-FB3E-8844-BDDC-B0E68D97036E}"/>
          </ac:spMkLst>
        </pc:spChg>
      </pc:sldChg>
      <pc:sldChg chg="add">
        <pc:chgData name="Hott, Robbie (jh2jf)" userId="8a63f42e-ba6e-426a-b7ad-e1255df39b42" providerId="ADAL" clId="{612345A9-5381-034A-9A40-D050AE589479}" dt="2022-04-25T18:38:05.123" v="96"/>
        <pc:sldMkLst>
          <pc:docMk/>
          <pc:sldMk cId="2966171870" sldId="837"/>
        </pc:sldMkLst>
      </pc:sldChg>
      <pc:sldChg chg="add ord">
        <pc:chgData name="Hott, Robbie (jh2jf)" userId="8a63f42e-ba6e-426a-b7ad-e1255df39b42" providerId="ADAL" clId="{612345A9-5381-034A-9A40-D050AE589479}" dt="2022-04-25T18:43:29.538" v="99" actId="20578"/>
        <pc:sldMkLst>
          <pc:docMk/>
          <pc:sldMk cId="2914824342" sldId="838"/>
        </pc:sldMkLst>
      </pc:sldChg>
      <pc:sldChg chg="add">
        <pc:chgData name="Hott, Robbie (jh2jf)" userId="8a63f42e-ba6e-426a-b7ad-e1255df39b42" providerId="ADAL" clId="{612345A9-5381-034A-9A40-D050AE589479}" dt="2022-04-25T18:43:49.188" v="100"/>
        <pc:sldMkLst>
          <pc:docMk/>
          <pc:sldMk cId="4236900923" sldId="839"/>
        </pc:sldMkLst>
      </pc:sldChg>
      <pc:sldChg chg="add">
        <pc:chgData name="Hott, Robbie (jh2jf)" userId="8a63f42e-ba6e-426a-b7ad-e1255df39b42" providerId="ADAL" clId="{612345A9-5381-034A-9A40-D050AE589479}" dt="2022-04-25T18:45:33.184" v="101"/>
        <pc:sldMkLst>
          <pc:docMk/>
          <pc:sldMk cId="4000948683" sldId="1099"/>
        </pc:sldMkLst>
      </pc:sldChg>
      <pc:sldChg chg="add del mod modShow">
        <pc:chgData name="Hott, Robbie (jh2jf)" userId="8a63f42e-ba6e-426a-b7ad-e1255df39b42" providerId="ADAL" clId="{612345A9-5381-034A-9A40-D050AE589479}" dt="2022-04-25T18:47:27.634" v="107" actId="2696"/>
        <pc:sldMkLst>
          <pc:docMk/>
          <pc:sldMk cId="2247289439" sldId="1105"/>
        </pc:sldMkLst>
      </pc:sldChg>
      <pc:sldChg chg="add mod modShow">
        <pc:chgData name="Hott, Robbie (jh2jf)" userId="8a63f42e-ba6e-426a-b7ad-e1255df39b42" providerId="ADAL" clId="{612345A9-5381-034A-9A40-D050AE589479}" dt="2022-04-25T18:46:43.635" v="103" actId="729"/>
        <pc:sldMkLst>
          <pc:docMk/>
          <pc:sldMk cId="3661268302" sldId="1106"/>
        </pc:sldMkLst>
      </pc:sldChg>
      <pc:sldChg chg="add mod modShow">
        <pc:chgData name="Hott, Robbie (jh2jf)" userId="8a63f42e-ba6e-426a-b7ad-e1255df39b42" providerId="ADAL" clId="{612345A9-5381-034A-9A40-D050AE589479}" dt="2022-04-25T18:47:57.125" v="108" actId="729"/>
        <pc:sldMkLst>
          <pc:docMk/>
          <pc:sldMk cId="3563670502" sldId="1107"/>
        </pc:sldMkLst>
      </pc:sldChg>
      <pc:sldChg chg="add">
        <pc:chgData name="Hott, Robbie (jh2jf)" userId="8a63f42e-ba6e-426a-b7ad-e1255df39b42" providerId="ADAL" clId="{612345A9-5381-034A-9A40-D050AE589479}" dt="2022-04-25T18:46:36.800" v="102"/>
        <pc:sldMkLst>
          <pc:docMk/>
          <pc:sldMk cId="2237118040" sldId="1108"/>
        </pc:sldMkLst>
      </pc:sldChg>
      <pc:sldChg chg="add mod modShow">
        <pc:chgData name="Hott, Robbie (jh2jf)" userId="8a63f42e-ba6e-426a-b7ad-e1255df39b42" providerId="ADAL" clId="{612345A9-5381-034A-9A40-D050AE589479}" dt="2022-04-25T18:47:17.601" v="106" actId="729"/>
        <pc:sldMkLst>
          <pc:docMk/>
          <pc:sldMk cId="3712969850" sldId="11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F7FD5-2840-4607-A4CD-0A8A66D9D61D}" type="datetimeFigureOut">
              <a:rPr lang="en-US" smtClean="0"/>
              <a:t>4/25/22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913D-325D-4B30-8E23-50203DB58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05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1545B-1E61-4532-8A7F-F5F71BA3017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87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1545B-1E61-4532-8A7F-F5F71BA3017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62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06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7E913D-325D-4B30-8E23-50203DB584F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06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05D8DCB-06E0-DB4B-A914-CADE4285D248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A2421-D2CD-4522-A1BA-E4F59ED821B7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B5AE73-A9DB-D743-8F11-A30BD35B3D84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16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1928D-0C55-4D8D-9D16-4C05754E5356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41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EDDD-253B-4C38-A621-35D8BA950C17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56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967E4-28CB-45C9-B82C-D6B22AD4F0EB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9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C693-B405-44E1-A127-B7CE8B45C1E1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256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all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731837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85000"/>
                  <a:lumOff val="15000"/>
                </a:schemeClr>
              </a:gs>
              <a:gs pos="0">
                <a:schemeClr val="tx1">
                  <a:lumMod val="65000"/>
                  <a:lumOff val="3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0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149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115C93-B2CE-D44F-83E3-23A7F22EA8D8}"/>
              </a:ext>
            </a:extLst>
          </p:cNvPr>
          <p:cNvSpPr/>
          <p:nvPr/>
        </p:nvSpPr>
        <p:spPr>
          <a:xfrm>
            <a:off x="0" y="-1"/>
            <a:ext cx="12192000" cy="1143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8200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AF985-6D44-417A-9881-D208468CBA07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7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arm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59ABBA-0641-D142-A6E1-AAF21A85846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17612"/>
          </a:xfrm>
        </p:spPr>
        <p:txBody>
          <a:bodyPr/>
          <a:lstStyle>
            <a:lvl1pPr>
              <a:defRPr b="1" i="0" spc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1"/>
            <a:ext cx="10972800" cy="4373562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66BDE4-B0FD-FF42-8D88-FA421CF0F7B2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27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8E9D113-313A-8A45-B7B9-BD2A960C9F9A}"/>
              </a:ext>
            </a:extLst>
          </p:cNvPr>
          <p:cNvSpPr/>
          <p:nvPr/>
        </p:nvSpPr>
        <p:spPr>
          <a:xfrm>
            <a:off x="0" y="3581400"/>
            <a:ext cx="12192000" cy="1676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04A86-E8D2-4E57-8D6D-61E2D175474B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86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AB17AF-8C4C-5845-B7DE-A4AC7A53117E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1DF3-1FB0-45DC-97EF-461960E13574}" type="datetime1">
              <a:rPr lang="en-US" smtClean="0"/>
              <a:t>4/25/22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07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82CF36-B83D-CA4E-A297-1A51EA28471C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088E-2809-46D8-B43F-738015D878CC}" type="datetime1">
              <a:rPr lang="en-US" smtClean="0"/>
              <a:t>4/25/22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7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16002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8D42A-BC08-426E-9E11-483BA9D61AF6}" type="datetime1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5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maller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D2E7A9B-E4F1-7444-9561-2EEF0BD9300B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232D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Helvetica Neue Thin" panose="020B0403020202020204" pitchFamily="34" charset="0"/>
                <a:ea typeface="Helvetica Neue Thin" panose="020B04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8102-2E91-4DD7-8E8B-98B790A12701}" type="datetime1">
              <a:rPr lang="en-US" smtClean="0"/>
              <a:t>4/25/22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5662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C786-44E1-4BD5-AD14-75F3EA166B5A}" type="datetime1">
              <a:rPr lang="en-US" smtClean="0"/>
              <a:t>4/25/22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2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28102-2E91-4DD7-8E8B-98B790A12701}" type="datetime1">
              <a:rPr lang="en-US" smtClean="0"/>
              <a:t>4/25/22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ADE50-950A-4D58-BFB2-FA2C6A8B3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13" Type="http://schemas.openxmlformats.org/officeDocument/2006/relationships/image" Target="../media/image22.jpg"/><Relationship Id="rId3" Type="http://schemas.openxmlformats.org/officeDocument/2006/relationships/image" Target="../media/image260.png"/><Relationship Id="rId7" Type="http://schemas.openxmlformats.org/officeDocument/2006/relationships/image" Target="../media/image16.jpg"/><Relationship Id="rId1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11" Type="http://schemas.openxmlformats.org/officeDocument/2006/relationships/image" Target="../media/image20.jpg"/><Relationship Id="rId5" Type="http://schemas.openxmlformats.org/officeDocument/2006/relationships/image" Target="../media/image130.png"/><Relationship Id="rId10" Type="http://schemas.openxmlformats.org/officeDocument/2006/relationships/image" Target="../media/image19.jpg"/><Relationship Id="rId4" Type="http://schemas.openxmlformats.org/officeDocument/2006/relationships/image" Target="../media/image125.png"/><Relationship Id="rId9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0.png"/><Relationship Id="rId39" Type="http://schemas.openxmlformats.org/officeDocument/2006/relationships/image" Target="../media/image310.png"/><Relationship Id="rId3" Type="http://schemas.openxmlformats.org/officeDocument/2006/relationships/image" Target="../media/image480.png"/><Relationship Id="rId42" Type="http://schemas.openxmlformats.org/officeDocument/2006/relationships/image" Target="../media/image17.jpg"/><Relationship Id="rId47" Type="http://schemas.openxmlformats.org/officeDocument/2006/relationships/image" Target="../media/image22.jpg"/><Relationship Id="rId25" Type="http://schemas.openxmlformats.org/officeDocument/2006/relationships/image" Target="../media/image850.png"/><Relationship Id="rId38" Type="http://schemas.openxmlformats.org/officeDocument/2006/relationships/image" Target="../media/image300.png"/><Relationship Id="rId46" Type="http://schemas.openxmlformats.org/officeDocument/2006/relationships/image" Target="../media/image21.jpg"/><Relationship Id="rId2" Type="http://schemas.openxmlformats.org/officeDocument/2006/relationships/image" Target="../media/image61.png"/><Relationship Id="rId41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40.png"/><Relationship Id="rId37" Type="http://schemas.openxmlformats.org/officeDocument/2006/relationships/image" Target="../media/image2900.png"/><Relationship Id="rId40" Type="http://schemas.openxmlformats.org/officeDocument/2006/relationships/image" Target="../media/image15.jpg"/><Relationship Id="rId45" Type="http://schemas.openxmlformats.org/officeDocument/2006/relationships/image" Target="../media/image20.jpg"/><Relationship Id="rId5" Type="http://schemas.openxmlformats.org/officeDocument/2006/relationships/image" Target="../media/image54.png"/><Relationship Id="rId36" Type="http://schemas.openxmlformats.org/officeDocument/2006/relationships/image" Target="../media/image280.png"/><Relationship Id="rId44" Type="http://schemas.openxmlformats.org/officeDocument/2006/relationships/image" Target="../media/image19.jpg"/><Relationship Id="rId4" Type="http://schemas.openxmlformats.org/officeDocument/2006/relationships/image" Target="../media/image53.png"/><Relationship Id="rId27" Type="http://schemas.openxmlformats.org/officeDocument/2006/relationships/image" Target="../media/image980.png"/><Relationship Id="rId43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1.png"/><Relationship Id="rId3" Type="http://schemas.openxmlformats.org/officeDocument/2006/relationships/image" Target="../media/image730.png"/><Relationship Id="rId7" Type="http://schemas.openxmlformats.org/officeDocument/2006/relationships/image" Target="../media/image761.png"/><Relationship Id="rId2" Type="http://schemas.openxmlformats.org/officeDocument/2006/relationships/image" Target="../media/image7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1.png"/><Relationship Id="rId5" Type="http://schemas.openxmlformats.org/officeDocument/2006/relationships/image" Target="../media/image540.png"/><Relationship Id="rId10" Type="http://schemas.openxmlformats.org/officeDocument/2006/relationships/image" Target="../media/image801.png"/><Relationship Id="rId4" Type="http://schemas.openxmlformats.org/officeDocument/2006/relationships/image" Target="../media/image741.png"/><Relationship Id="rId9" Type="http://schemas.openxmlformats.org/officeDocument/2006/relationships/image" Target="../media/image79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31.pn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4.png"/><Relationship Id="rId5" Type="http://schemas.openxmlformats.org/officeDocument/2006/relationships/image" Target="../media/image28.png"/><Relationship Id="rId10" Type="http://schemas.openxmlformats.org/officeDocument/2006/relationships/image" Target="../media/image3.jpeg"/><Relationship Id="rId4" Type="http://schemas.openxmlformats.org/officeDocument/2006/relationships/image" Target="../media/image9.png"/><Relationship Id="rId9" Type="http://schemas.openxmlformats.org/officeDocument/2006/relationships/image" Target="../media/image33.pn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0.png"/><Relationship Id="rId39" Type="http://schemas.openxmlformats.org/officeDocument/2006/relationships/image" Target="../media/image310.png"/><Relationship Id="rId3" Type="http://schemas.openxmlformats.org/officeDocument/2006/relationships/image" Target="../media/image480.png"/><Relationship Id="rId42" Type="http://schemas.openxmlformats.org/officeDocument/2006/relationships/image" Target="../media/image17.jpg"/><Relationship Id="rId47" Type="http://schemas.openxmlformats.org/officeDocument/2006/relationships/image" Target="../media/image22.jpg"/><Relationship Id="rId25" Type="http://schemas.openxmlformats.org/officeDocument/2006/relationships/image" Target="../media/image850.png"/><Relationship Id="rId38" Type="http://schemas.openxmlformats.org/officeDocument/2006/relationships/image" Target="../media/image300.png"/><Relationship Id="rId46" Type="http://schemas.openxmlformats.org/officeDocument/2006/relationships/image" Target="../media/image21.jpg"/><Relationship Id="rId2" Type="http://schemas.openxmlformats.org/officeDocument/2006/relationships/image" Target="../media/image61.png"/><Relationship Id="rId41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40.png"/><Relationship Id="rId37" Type="http://schemas.openxmlformats.org/officeDocument/2006/relationships/image" Target="../media/image2900.png"/><Relationship Id="rId40" Type="http://schemas.openxmlformats.org/officeDocument/2006/relationships/image" Target="../media/image15.jpg"/><Relationship Id="rId45" Type="http://schemas.openxmlformats.org/officeDocument/2006/relationships/image" Target="../media/image20.jpg"/><Relationship Id="rId5" Type="http://schemas.openxmlformats.org/officeDocument/2006/relationships/image" Target="../media/image54.png"/><Relationship Id="rId36" Type="http://schemas.openxmlformats.org/officeDocument/2006/relationships/image" Target="../media/image280.png"/><Relationship Id="rId44" Type="http://schemas.openxmlformats.org/officeDocument/2006/relationships/image" Target="../media/image19.jpg"/><Relationship Id="rId4" Type="http://schemas.openxmlformats.org/officeDocument/2006/relationships/image" Target="../media/image53.png"/><Relationship Id="rId27" Type="http://schemas.openxmlformats.org/officeDocument/2006/relationships/image" Target="../media/image980.png"/><Relationship Id="rId43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70.png"/><Relationship Id="rId39" Type="http://schemas.openxmlformats.org/officeDocument/2006/relationships/image" Target="../media/image310.png"/><Relationship Id="rId3" Type="http://schemas.openxmlformats.org/officeDocument/2006/relationships/image" Target="../media/image480.png"/><Relationship Id="rId42" Type="http://schemas.openxmlformats.org/officeDocument/2006/relationships/image" Target="../media/image17.jpg"/><Relationship Id="rId47" Type="http://schemas.openxmlformats.org/officeDocument/2006/relationships/image" Target="../media/image22.jpg"/><Relationship Id="rId25" Type="http://schemas.openxmlformats.org/officeDocument/2006/relationships/image" Target="../media/image850.png"/><Relationship Id="rId38" Type="http://schemas.openxmlformats.org/officeDocument/2006/relationships/image" Target="../media/image300.png"/><Relationship Id="rId46" Type="http://schemas.openxmlformats.org/officeDocument/2006/relationships/image" Target="../media/image21.jpg"/><Relationship Id="rId2" Type="http://schemas.openxmlformats.org/officeDocument/2006/relationships/image" Target="../media/image61.png"/><Relationship Id="rId41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840.png"/><Relationship Id="rId37" Type="http://schemas.openxmlformats.org/officeDocument/2006/relationships/image" Target="../media/image2900.png"/><Relationship Id="rId40" Type="http://schemas.openxmlformats.org/officeDocument/2006/relationships/image" Target="../media/image15.jpg"/><Relationship Id="rId45" Type="http://schemas.openxmlformats.org/officeDocument/2006/relationships/image" Target="../media/image20.jpg"/><Relationship Id="rId5" Type="http://schemas.openxmlformats.org/officeDocument/2006/relationships/image" Target="../media/image54.png"/><Relationship Id="rId36" Type="http://schemas.openxmlformats.org/officeDocument/2006/relationships/image" Target="../media/image280.png"/><Relationship Id="rId44" Type="http://schemas.openxmlformats.org/officeDocument/2006/relationships/image" Target="../media/image19.jpg"/><Relationship Id="rId4" Type="http://schemas.openxmlformats.org/officeDocument/2006/relationships/image" Target="../media/image53.png"/><Relationship Id="rId27" Type="http://schemas.openxmlformats.org/officeDocument/2006/relationships/image" Target="../media/image980.png"/><Relationship Id="rId43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40.png"/><Relationship Id="rId7" Type="http://schemas.openxmlformats.org/officeDocument/2006/relationships/image" Target="../media/image11.png"/><Relationship Id="rId12" Type="http://schemas.openxmlformats.org/officeDocument/2006/relationships/image" Target="../media/image773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713.png"/><Relationship Id="rId5" Type="http://schemas.openxmlformats.org/officeDocument/2006/relationships/image" Target="../media/image5.jpeg"/><Relationship Id="rId10" Type="http://schemas.openxmlformats.org/officeDocument/2006/relationships/image" Target="../media/image14.png"/><Relationship Id="rId4" Type="http://schemas.openxmlformats.org/officeDocument/2006/relationships/image" Target="../media/image651.png"/><Relationship Id="rId9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Relationship Id="rId9" Type="http://schemas.openxmlformats.org/officeDocument/2006/relationships/image" Target="../media/image10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tiff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1.tif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29.jpeg"/><Relationship Id="rId5" Type="http://schemas.openxmlformats.org/officeDocument/2006/relationships/image" Target="../media/image26.jpeg"/><Relationship Id="rId10" Type="http://schemas.openxmlformats.org/officeDocument/2006/relationships/image" Target="../media/image33.jpeg"/><Relationship Id="rId4" Type="http://schemas.openxmlformats.org/officeDocument/2006/relationships/image" Target="../media/image25.jpeg"/><Relationship Id="rId9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13" Type="http://schemas.openxmlformats.org/officeDocument/2006/relationships/image" Target="../media/image26.jpeg"/><Relationship Id="rId18" Type="http://schemas.openxmlformats.org/officeDocument/2006/relationships/image" Target="../media/image33.jpeg"/><Relationship Id="rId3" Type="http://schemas.openxmlformats.org/officeDocument/2006/relationships/image" Target="../media/image122.png"/><Relationship Id="rId21" Type="http://schemas.openxmlformats.org/officeDocument/2006/relationships/image" Target="../media/image34.jpeg"/><Relationship Id="rId7" Type="http://schemas.openxmlformats.org/officeDocument/2006/relationships/image" Target="../media/image106.png"/><Relationship Id="rId12" Type="http://schemas.openxmlformats.org/officeDocument/2006/relationships/image" Target="../media/image25.jpeg"/><Relationship Id="rId17" Type="http://schemas.openxmlformats.org/officeDocument/2006/relationships/image" Target="../media/image32.jpeg"/><Relationship Id="rId2" Type="http://schemas.openxmlformats.org/officeDocument/2006/relationships/image" Target="../media/image121.png"/><Relationship Id="rId16" Type="http://schemas.openxmlformats.org/officeDocument/2006/relationships/image" Target="../media/image30.jpeg"/><Relationship Id="rId20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11" Type="http://schemas.openxmlformats.org/officeDocument/2006/relationships/image" Target="../media/image24.jpeg"/><Relationship Id="rId5" Type="http://schemas.openxmlformats.org/officeDocument/2006/relationships/image" Target="../media/image104.pn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29.jpeg"/><Relationship Id="rId4" Type="http://schemas.openxmlformats.org/officeDocument/2006/relationships/image" Target="../media/image103.png"/><Relationship Id="rId9" Type="http://schemas.openxmlformats.org/officeDocument/2006/relationships/image" Target="../media/image124.png"/><Relationship Id="rId1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0.jpeg"/><Relationship Id="rId18" Type="http://schemas.openxmlformats.org/officeDocument/2006/relationships/image" Target="../media/image34.jpeg"/><Relationship Id="rId3" Type="http://schemas.openxmlformats.org/officeDocument/2006/relationships/image" Target="../media/image137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1.tiff"/><Relationship Id="rId2" Type="http://schemas.openxmlformats.org/officeDocument/2006/relationships/image" Target="../media/image862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7.jpeg"/><Relationship Id="rId5" Type="http://schemas.openxmlformats.org/officeDocument/2006/relationships/image" Target="../media/image139.png"/><Relationship Id="rId15" Type="http://schemas.openxmlformats.org/officeDocument/2006/relationships/image" Target="../media/image33.jpeg"/><Relationship Id="rId10" Type="http://schemas.openxmlformats.org/officeDocument/2006/relationships/image" Target="../media/image26.jpeg"/><Relationship Id="rId4" Type="http://schemas.openxmlformats.org/officeDocument/2006/relationships/image" Target="../media/image138.png"/><Relationship Id="rId9" Type="http://schemas.openxmlformats.org/officeDocument/2006/relationships/image" Target="../media/image25.jpeg"/><Relationship Id="rId1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1.tiff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29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3.jpeg"/><Relationship Id="rId5" Type="http://schemas.openxmlformats.org/officeDocument/2006/relationships/image" Target="../media/image25.jpeg"/><Relationship Id="rId10" Type="http://schemas.openxmlformats.org/officeDocument/2006/relationships/image" Target="../media/image32.jpeg"/><Relationship Id="rId4" Type="http://schemas.openxmlformats.org/officeDocument/2006/relationships/image" Target="../media/image24.jpeg"/><Relationship Id="rId9" Type="http://schemas.openxmlformats.org/officeDocument/2006/relationships/image" Target="../media/image30.jpeg"/><Relationship Id="rId1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0.jpeg"/><Relationship Id="rId18" Type="http://schemas.openxmlformats.org/officeDocument/2006/relationships/image" Target="../media/image34.jpeg"/><Relationship Id="rId3" Type="http://schemas.openxmlformats.org/officeDocument/2006/relationships/image" Target="../media/image862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1.tiff"/><Relationship Id="rId2" Type="http://schemas.openxmlformats.org/officeDocument/2006/relationships/image" Target="../media/image511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7.jpeg"/><Relationship Id="rId5" Type="http://schemas.openxmlformats.org/officeDocument/2006/relationships/image" Target="../media/image139.png"/><Relationship Id="rId15" Type="http://schemas.openxmlformats.org/officeDocument/2006/relationships/image" Target="../media/image33.jpeg"/><Relationship Id="rId10" Type="http://schemas.openxmlformats.org/officeDocument/2006/relationships/image" Target="../media/image26.jpeg"/><Relationship Id="rId4" Type="http://schemas.openxmlformats.org/officeDocument/2006/relationships/image" Target="../media/image137.png"/><Relationship Id="rId9" Type="http://schemas.openxmlformats.org/officeDocument/2006/relationships/image" Target="../media/image25.jpeg"/><Relationship Id="rId14" Type="http://schemas.openxmlformats.org/officeDocument/2006/relationships/image" Target="../media/image3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1.tiff"/><Relationship Id="rId3" Type="http://schemas.openxmlformats.org/officeDocument/2006/relationships/image" Target="../media/image163.png"/><Relationship Id="rId7" Type="http://schemas.openxmlformats.org/officeDocument/2006/relationships/image" Target="../media/image167.png"/><Relationship Id="rId12" Type="http://schemas.openxmlformats.org/officeDocument/2006/relationships/image" Target="../media/image27.jpeg"/><Relationship Id="rId17" Type="http://schemas.openxmlformats.org/officeDocument/2006/relationships/image" Target="../media/image29.jpeg"/><Relationship Id="rId2" Type="http://schemas.openxmlformats.org/officeDocument/2006/relationships/image" Target="../media/image1380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26.jpeg"/><Relationship Id="rId5" Type="http://schemas.openxmlformats.org/officeDocument/2006/relationships/image" Target="../media/image165.png"/><Relationship Id="rId15" Type="http://schemas.openxmlformats.org/officeDocument/2006/relationships/image" Target="../media/image32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64.png"/><Relationship Id="rId9" Type="http://schemas.openxmlformats.org/officeDocument/2006/relationships/image" Target="../media/image24.jpeg"/><Relationship Id="rId1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7" Type="http://schemas.openxmlformats.org/officeDocument/2006/relationships/image" Target="../media/image170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9.png"/><Relationship Id="rId5" Type="http://schemas.openxmlformats.org/officeDocument/2006/relationships/image" Target="../media/image165.png"/><Relationship Id="rId4" Type="http://schemas.openxmlformats.org/officeDocument/2006/relationships/image" Target="../media/image16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0.jpeg"/><Relationship Id="rId18" Type="http://schemas.openxmlformats.org/officeDocument/2006/relationships/image" Target="../media/image34.jpeg"/><Relationship Id="rId3" Type="http://schemas.openxmlformats.org/officeDocument/2006/relationships/image" Target="../media/image862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1.tiff"/><Relationship Id="rId2" Type="http://schemas.openxmlformats.org/officeDocument/2006/relationships/image" Target="../media/image511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7.jpeg"/><Relationship Id="rId5" Type="http://schemas.openxmlformats.org/officeDocument/2006/relationships/image" Target="../media/image139.png"/><Relationship Id="rId15" Type="http://schemas.openxmlformats.org/officeDocument/2006/relationships/image" Target="../media/image33.jpeg"/><Relationship Id="rId10" Type="http://schemas.openxmlformats.org/officeDocument/2006/relationships/image" Target="../media/image26.jpeg"/><Relationship Id="rId4" Type="http://schemas.openxmlformats.org/officeDocument/2006/relationships/image" Target="../media/image137.png"/><Relationship Id="rId9" Type="http://schemas.openxmlformats.org/officeDocument/2006/relationships/image" Target="../media/image25.jpeg"/><Relationship Id="rId14" Type="http://schemas.openxmlformats.org/officeDocument/2006/relationships/image" Target="../media/image32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0.jpeg"/><Relationship Id="rId18" Type="http://schemas.openxmlformats.org/officeDocument/2006/relationships/image" Target="../media/image34.jpeg"/><Relationship Id="rId3" Type="http://schemas.openxmlformats.org/officeDocument/2006/relationships/image" Target="../media/image862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1.tiff"/><Relationship Id="rId2" Type="http://schemas.openxmlformats.org/officeDocument/2006/relationships/image" Target="../media/image511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7.jpeg"/><Relationship Id="rId5" Type="http://schemas.openxmlformats.org/officeDocument/2006/relationships/image" Target="../media/image139.png"/><Relationship Id="rId15" Type="http://schemas.openxmlformats.org/officeDocument/2006/relationships/image" Target="../media/image33.jpeg"/><Relationship Id="rId10" Type="http://schemas.openxmlformats.org/officeDocument/2006/relationships/image" Target="../media/image26.jpeg"/><Relationship Id="rId4" Type="http://schemas.openxmlformats.org/officeDocument/2006/relationships/image" Target="../media/image137.png"/><Relationship Id="rId9" Type="http://schemas.openxmlformats.org/officeDocument/2006/relationships/image" Target="../media/image25.jpeg"/><Relationship Id="rId1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30.jpeg"/><Relationship Id="rId18" Type="http://schemas.openxmlformats.org/officeDocument/2006/relationships/image" Target="../media/image34.jpeg"/><Relationship Id="rId3" Type="http://schemas.openxmlformats.org/officeDocument/2006/relationships/image" Target="../media/image862.pn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openxmlformats.org/officeDocument/2006/relationships/image" Target="../media/image31.tiff"/><Relationship Id="rId2" Type="http://schemas.openxmlformats.org/officeDocument/2006/relationships/image" Target="../media/image56.png"/><Relationship Id="rId16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27.jpeg"/><Relationship Id="rId5" Type="http://schemas.openxmlformats.org/officeDocument/2006/relationships/image" Target="../media/image139.png"/><Relationship Id="rId15" Type="http://schemas.openxmlformats.org/officeDocument/2006/relationships/image" Target="../media/image33.jpeg"/><Relationship Id="rId10" Type="http://schemas.openxmlformats.org/officeDocument/2006/relationships/image" Target="../media/image26.jpeg"/><Relationship Id="rId4" Type="http://schemas.openxmlformats.org/officeDocument/2006/relationships/image" Target="../media/image137.png"/><Relationship Id="rId9" Type="http://schemas.openxmlformats.org/officeDocument/2006/relationships/image" Target="../media/image25.jpeg"/><Relationship Id="rId14" Type="http://schemas.openxmlformats.org/officeDocument/2006/relationships/image" Target="../media/image32.jpeg"/></Relationships>
</file>

<file path=ppt/slides/_rels/slide44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2.jpeg"/><Relationship Id="rId3" Type="http://schemas.openxmlformats.org/officeDocument/2006/relationships/image" Target="../media/image137.png"/><Relationship Id="rId34" Type="http://schemas.openxmlformats.org/officeDocument/2006/relationships/image" Target="../media/image25.jpeg"/><Relationship Id="rId42" Type="http://schemas.openxmlformats.org/officeDocument/2006/relationships/image" Target="../media/image31.tiff"/><Relationship Id="rId33" Type="http://schemas.openxmlformats.org/officeDocument/2006/relationships/image" Target="../media/image24.jpeg"/><Relationship Id="rId38" Type="http://schemas.openxmlformats.org/officeDocument/2006/relationships/image" Target="../media/image30.jpeg"/><Relationship Id="rId2" Type="http://schemas.openxmlformats.org/officeDocument/2006/relationships/image" Target="../media/image862.png"/><Relationship Id="rId41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23.jpeg"/><Relationship Id="rId37" Type="http://schemas.openxmlformats.org/officeDocument/2006/relationships/image" Target="../media/image28.jpeg"/><Relationship Id="rId40" Type="http://schemas.openxmlformats.org/officeDocument/2006/relationships/image" Target="../media/image33.jpeg"/><Relationship Id="rId5" Type="http://schemas.openxmlformats.org/officeDocument/2006/relationships/image" Target="../media/image140.png"/><Relationship Id="rId36" Type="http://schemas.openxmlformats.org/officeDocument/2006/relationships/image" Target="../media/image27.jpeg"/><Relationship Id="rId31" Type="http://schemas.openxmlformats.org/officeDocument/2006/relationships/image" Target="../media/image712.png"/><Relationship Id="rId4" Type="http://schemas.openxmlformats.org/officeDocument/2006/relationships/image" Target="../media/image139.png"/><Relationship Id="rId30" Type="http://schemas.openxmlformats.org/officeDocument/2006/relationships/image" Target="../media/image70.png"/><Relationship Id="rId35" Type="http://schemas.openxmlformats.org/officeDocument/2006/relationships/image" Target="../media/image26.jpeg"/><Relationship Id="rId43" Type="http://schemas.openxmlformats.org/officeDocument/2006/relationships/image" Target="../media/image34.jpeg"/></Relationships>
</file>

<file path=ppt/slides/_rels/slide45.xml.rels><?xml version="1.0" encoding="UTF-8" standalone="yes"?>
<Relationships xmlns="http://schemas.openxmlformats.org/package/2006/relationships"><Relationship Id="rId39" Type="http://schemas.openxmlformats.org/officeDocument/2006/relationships/image" Target="../media/image32.jpeg"/><Relationship Id="rId3" Type="http://schemas.openxmlformats.org/officeDocument/2006/relationships/image" Target="../media/image137.png"/><Relationship Id="rId34" Type="http://schemas.openxmlformats.org/officeDocument/2006/relationships/image" Target="../media/image25.jpeg"/><Relationship Id="rId42" Type="http://schemas.openxmlformats.org/officeDocument/2006/relationships/image" Target="../media/image31.tiff"/><Relationship Id="rId33" Type="http://schemas.openxmlformats.org/officeDocument/2006/relationships/image" Target="../media/image24.jpeg"/><Relationship Id="rId38" Type="http://schemas.openxmlformats.org/officeDocument/2006/relationships/image" Target="../media/image30.jpeg"/><Relationship Id="rId2" Type="http://schemas.openxmlformats.org/officeDocument/2006/relationships/image" Target="../media/image862.png"/><Relationship Id="rId41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32" Type="http://schemas.openxmlformats.org/officeDocument/2006/relationships/image" Target="../media/image23.jpeg"/><Relationship Id="rId37" Type="http://schemas.openxmlformats.org/officeDocument/2006/relationships/image" Target="../media/image28.jpeg"/><Relationship Id="rId40" Type="http://schemas.openxmlformats.org/officeDocument/2006/relationships/image" Target="../media/image33.jpeg"/><Relationship Id="rId5" Type="http://schemas.openxmlformats.org/officeDocument/2006/relationships/image" Target="../media/image140.png"/><Relationship Id="rId36" Type="http://schemas.openxmlformats.org/officeDocument/2006/relationships/image" Target="../media/image27.jpeg"/><Relationship Id="rId31" Type="http://schemas.openxmlformats.org/officeDocument/2006/relationships/image" Target="../media/image90.png"/><Relationship Id="rId4" Type="http://schemas.openxmlformats.org/officeDocument/2006/relationships/image" Target="../media/image139.png"/><Relationship Id="rId30" Type="http://schemas.openxmlformats.org/officeDocument/2006/relationships/image" Target="../media/image772.png"/><Relationship Id="rId35" Type="http://schemas.openxmlformats.org/officeDocument/2006/relationships/image" Target="../media/image26.jpeg"/><Relationship Id="rId43" Type="http://schemas.openxmlformats.org/officeDocument/2006/relationships/image" Target="../media/image34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3" Type="http://schemas.openxmlformats.org/officeDocument/2006/relationships/image" Target="../media/image4.png"/><Relationship Id="rId7" Type="http://schemas.openxmlformats.org/officeDocument/2006/relationships/image" Target="../media/image470.png"/><Relationship Id="rId12" Type="http://schemas.openxmlformats.org/officeDocument/2006/relationships/image" Target="../media/image5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../media/image6.jpeg"/><Relationship Id="rId10" Type="http://schemas.openxmlformats.org/officeDocument/2006/relationships/image" Target="../media/image8.jpeg"/><Relationship Id="rId4" Type="http://schemas.openxmlformats.org/officeDocument/2006/relationships/image" Target="../media/image5.jpeg"/><Relationship Id="rId9" Type="http://schemas.openxmlformats.org/officeDocument/2006/relationships/image" Target="../media/image490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tiff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5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5.jpeg"/><Relationship Id="rId26" Type="http://schemas.openxmlformats.org/officeDocument/2006/relationships/image" Target="../media/image33.jpeg"/><Relationship Id="rId21" Type="http://schemas.openxmlformats.org/officeDocument/2006/relationships/image" Target="../media/image28.jpeg"/><Relationship Id="rId17" Type="http://schemas.openxmlformats.org/officeDocument/2006/relationships/image" Target="../media/image24.jpeg"/><Relationship Id="rId25" Type="http://schemas.openxmlformats.org/officeDocument/2006/relationships/image" Target="../media/image32.jpeg"/><Relationship Id="rId2" Type="http://schemas.openxmlformats.org/officeDocument/2006/relationships/image" Target="../media/image1312.pn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1.tiff"/><Relationship Id="rId15" Type="http://schemas.openxmlformats.org/officeDocument/2006/relationships/image" Target="../media/image650.png"/><Relationship Id="rId23" Type="http://schemas.openxmlformats.org/officeDocument/2006/relationships/image" Target="../media/image30.jpeg"/><Relationship Id="rId19" Type="http://schemas.openxmlformats.org/officeDocument/2006/relationships/image" Target="../media/image26.jpeg"/><Relationship Id="rId22" Type="http://schemas.openxmlformats.org/officeDocument/2006/relationships/image" Target="../media/image29.jpeg"/><Relationship Id="rId27" Type="http://schemas.openxmlformats.org/officeDocument/2006/relationships/image" Target="../media/image34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0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7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54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.png"/><Relationship Id="rId2" Type="http://schemas.openxmlformats.org/officeDocument/2006/relationships/image" Target="../media/image260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711.png"/><Relationship Id="rId7" Type="http://schemas.openxmlformats.org/officeDocument/2006/relationships/image" Target="../media/image92.png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11" Type="http://schemas.openxmlformats.org/officeDocument/2006/relationships/image" Target="../media/image110.png"/><Relationship Id="rId5" Type="http://schemas.openxmlformats.org/officeDocument/2006/relationships/image" Target="../media/image900.png"/><Relationship Id="rId10" Type="http://schemas.openxmlformats.org/officeDocument/2006/relationships/image" Target="../media/image109.png"/><Relationship Id="rId4" Type="http://schemas.openxmlformats.org/officeDocument/2006/relationships/image" Target="../media/image771.png"/><Relationship Id="rId9" Type="http://schemas.openxmlformats.org/officeDocument/2006/relationships/image" Target="../media/image9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830.png"/><Relationship Id="rId12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4.png"/><Relationship Id="rId5" Type="http://schemas.openxmlformats.org/officeDocument/2006/relationships/image" Target="../media/image62.png"/><Relationship Id="rId10" Type="http://schemas.openxmlformats.org/officeDocument/2006/relationships/image" Target="../media/image3.jpeg"/><Relationship Id="rId4" Type="http://schemas.openxmlformats.org/officeDocument/2006/relationships/image" Target="../media/image9.png"/><Relationship Id="rId9" Type="http://schemas.openxmlformats.org/officeDocument/2006/relationships/image" Target="../media/image86.png"/><Relationship Id="rId1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900.png"/><Relationship Id="rId7" Type="http://schemas.openxmlformats.org/officeDocument/2006/relationships/image" Target="../media/image110.png"/><Relationship Id="rId2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92.png"/><Relationship Id="rId4" Type="http://schemas.openxmlformats.org/officeDocument/2006/relationships/image" Target="../media/image91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490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9.png"/><Relationship Id="rId7" Type="http://schemas.openxmlformats.org/officeDocument/2006/relationships/image" Target="../media/image109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900.png"/><Relationship Id="rId4" Type="http://schemas.openxmlformats.org/officeDocument/2006/relationships/image" Target="../media/image120.png"/><Relationship Id="rId9" Type="http://schemas.openxmlformats.org/officeDocument/2006/relationships/image" Target="../media/image115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18" Type="http://schemas.openxmlformats.org/officeDocument/2006/relationships/image" Target="../media/image147.png"/><Relationship Id="rId3" Type="http://schemas.openxmlformats.org/officeDocument/2006/relationships/image" Target="../media/image126.png"/><Relationship Id="rId7" Type="http://schemas.openxmlformats.org/officeDocument/2006/relationships/image" Target="../media/image1300.png"/><Relationship Id="rId12" Type="http://schemas.openxmlformats.org/officeDocument/2006/relationships/image" Target="../media/image135.png"/><Relationship Id="rId17" Type="http://schemas.openxmlformats.org/officeDocument/2006/relationships/image" Target="../media/image146.png"/><Relationship Id="rId2" Type="http://schemas.openxmlformats.org/officeDocument/2006/relationships/image" Target="../media/image1250.png"/><Relationship Id="rId16" Type="http://schemas.openxmlformats.org/officeDocument/2006/relationships/image" Target="../media/image145.png"/><Relationship Id="rId20" Type="http://schemas.openxmlformats.org/officeDocument/2006/relationships/image" Target="../media/image1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44.png"/><Relationship Id="rId10" Type="http://schemas.openxmlformats.org/officeDocument/2006/relationships/image" Target="../media/image133.png"/><Relationship Id="rId19" Type="http://schemas.openxmlformats.org/officeDocument/2006/relationships/image" Target="../media/image148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41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0.png"/><Relationship Id="rId18" Type="http://schemas.openxmlformats.org/officeDocument/2006/relationships/image" Target="../media/image871.png"/><Relationship Id="rId3" Type="http://schemas.openxmlformats.org/officeDocument/2006/relationships/image" Target="../media/image150.png"/><Relationship Id="rId21" Type="http://schemas.openxmlformats.org/officeDocument/2006/relationships/image" Target="../media/image153.png"/><Relationship Id="rId7" Type="http://schemas.openxmlformats.org/officeDocument/2006/relationships/image" Target="../media/image760.png"/><Relationship Id="rId12" Type="http://schemas.openxmlformats.org/officeDocument/2006/relationships/image" Target="../media/image811.png"/><Relationship Id="rId17" Type="http://schemas.openxmlformats.org/officeDocument/2006/relationships/image" Target="../media/image861.png"/><Relationship Id="rId2" Type="http://schemas.openxmlformats.org/officeDocument/2006/relationships/image" Target="../media/image720.png"/><Relationship Id="rId16" Type="http://schemas.openxmlformats.org/officeDocument/2006/relationships/image" Target="../media/image8500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0.png"/><Relationship Id="rId5" Type="http://schemas.openxmlformats.org/officeDocument/2006/relationships/image" Target="../media/image740.png"/><Relationship Id="rId15" Type="http://schemas.openxmlformats.org/officeDocument/2006/relationships/image" Target="../media/image8400.png"/><Relationship Id="rId10" Type="http://schemas.openxmlformats.org/officeDocument/2006/relationships/image" Target="../media/image790.png"/><Relationship Id="rId19" Type="http://schemas.openxmlformats.org/officeDocument/2006/relationships/image" Target="../media/image880.png"/><Relationship Id="rId4" Type="http://schemas.openxmlformats.org/officeDocument/2006/relationships/image" Target="../media/image151.png"/><Relationship Id="rId9" Type="http://schemas.openxmlformats.org/officeDocument/2006/relationships/image" Target="../media/image780.png"/><Relationship Id="rId14" Type="http://schemas.openxmlformats.org/officeDocument/2006/relationships/image" Target="../media/image830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4.png"/><Relationship Id="rId7" Type="http://schemas.openxmlformats.org/officeDocument/2006/relationships/image" Target="../media/image11.png"/><Relationship Id="rId12" Type="http://schemas.openxmlformats.org/officeDocument/2006/relationships/image" Target="../media/image7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71.png"/><Relationship Id="rId5" Type="http://schemas.openxmlformats.org/officeDocument/2006/relationships/image" Target="../media/image5.jpeg"/><Relationship Id="rId10" Type="http://schemas.openxmlformats.org/officeDocument/2006/relationships/image" Target="../media/image14.png"/><Relationship Id="rId4" Type="http://schemas.openxmlformats.org/officeDocument/2006/relationships/image" Target="../media/image65.png"/><Relationship Id="rId9" Type="http://schemas.openxmlformats.org/officeDocument/2006/relationships/image" Target="../media/image13.jpe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0.png"/><Relationship Id="rId13" Type="http://schemas.openxmlformats.org/officeDocument/2006/relationships/image" Target="../media/image811.png"/><Relationship Id="rId18" Type="http://schemas.openxmlformats.org/officeDocument/2006/relationships/image" Target="../media/image861.png"/><Relationship Id="rId3" Type="http://schemas.openxmlformats.org/officeDocument/2006/relationships/image" Target="../media/image150.png"/><Relationship Id="rId21" Type="http://schemas.openxmlformats.org/officeDocument/2006/relationships/image" Target="../media/image153.png"/><Relationship Id="rId7" Type="http://schemas.openxmlformats.org/officeDocument/2006/relationships/image" Target="../media/image750.png"/><Relationship Id="rId12" Type="http://schemas.openxmlformats.org/officeDocument/2006/relationships/image" Target="../media/image800.png"/><Relationship Id="rId17" Type="http://schemas.openxmlformats.org/officeDocument/2006/relationships/image" Target="../media/image8500.png"/><Relationship Id="rId2" Type="http://schemas.openxmlformats.org/officeDocument/2006/relationships/image" Target="../media/image910.png"/><Relationship Id="rId16" Type="http://schemas.openxmlformats.org/officeDocument/2006/relationships/image" Target="../media/image8400.png"/><Relationship Id="rId20" Type="http://schemas.openxmlformats.org/officeDocument/2006/relationships/image" Target="../media/image8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0.png"/><Relationship Id="rId11" Type="http://schemas.openxmlformats.org/officeDocument/2006/relationships/image" Target="../media/image790.png"/><Relationship Id="rId5" Type="http://schemas.openxmlformats.org/officeDocument/2006/relationships/image" Target="../media/image155.png"/><Relationship Id="rId15" Type="http://schemas.openxmlformats.org/officeDocument/2006/relationships/image" Target="../media/image8300.png"/><Relationship Id="rId10" Type="http://schemas.openxmlformats.org/officeDocument/2006/relationships/image" Target="../media/image780.png"/><Relationship Id="rId19" Type="http://schemas.openxmlformats.org/officeDocument/2006/relationships/image" Target="../media/image871.png"/><Relationship Id="rId4" Type="http://schemas.openxmlformats.org/officeDocument/2006/relationships/image" Target="../media/image154.png"/><Relationship Id="rId9" Type="http://schemas.openxmlformats.org/officeDocument/2006/relationships/image" Target="../media/image770.png"/><Relationship Id="rId14" Type="http://schemas.openxmlformats.org/officeDocument/2006/relationships/image" Target="../media/image820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119.png"/><Relationship Id="rId7" Type="http://schemas.openxmlformats.org/officeDocument/2006/relationships/image" Target="../media/image109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1.png"/><Relationship Id="rId5" Type="http://schemas.openxmlformats.org/officeDocument/2006/relationships/image" Target="../media/image900.png"/><Relationship Id="rId10" Type="http://schemas.openxmlformats.org/officeDocument/2006/relationships/image" Target="../media/image156.png"/><Relationship Id="rId4" Type="http://schemas.openxmlformats.org/officeDocument/2006/relationships/image" Target="../media/image120.png"/><Relationship Id="rId9" Type="http://schemas.openxmlformats.org/officeDocument/2006/relationships/image" Target="../media/image11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50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.png"/><Relationship Id="rId3" Type="http://schemas.openxmlformats.org/officeDocument/2006/relationships/image" Target="../media/image157.png"/><Relationship Id="rId7" Type="http://schemas.openxmlformats.org/officeDocument/2006/relationships/image" Target="../media/image911.png"/><Relationship Id="rId12" Type="http://schemas.openxmlformats.org/officeDocument/2006/relationships/image" Target="../media/image162.png"/><Relationship Id="rId2" Type="http://schemas.openxmlformats.org/officeDocument/2006/relationships/image" Target="../media/image9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11" Type="http://schemas.openxmlformats.org/officeDocument/2006/relationships/image" Target="../media/image115.png"/><Relationship Id="rId5" Type="http://schemas.openxmlformats.org/officeDocument/2006/relationships/image" Target="../media/image159.png"/><Relationship Id="rId10" Type="http://schemas.openxmlformats.org/officeDocument/2006/relationships/image" Target="../media/image110.png"/><Relationship Id="rId4" Type="http://schemas.openxmlformats.org/officeDocument/2006/relationships/image" Target="../media/image158.png"/><Relationship Id="rId9" Type="http://schemas.openxmlformats.org/officeDocument/2006/relationships/image" Target="../media/image109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030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0.png"/><Relationship Id="rId2" Type="http://schemas.openxmlformats.org/officeDocument/2006/relationships/image" Target="../media/image1050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0.png"/><Relationship Id="rId2" Type="http://schemas.openxmlformats.org/officeDocument/2006/relationships/image" Target="../media/image10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76.png"/><Relationship Id="rId7" Type="http://schemas.openxmlformats.org/officeDocument/2006/relationships/image" Target="../media/image911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0.png"/><Relationship Id="rId5" Type="http://schemas.openxmlformats.org/officeDocument/2006/relationships/image" Target="../media/image178.png"/><Relationship Id="rId10" Type="http://schemas.openxmlformats.org/officeDocument/2006/relationships/image" Target="../media/image115.png"/><Relationship Id="rId4" Type="http://schemas.openxmlformats.org/officeDocument/2006/relationships/image" Target="../media/image177.png"/><Relationship Id="rId9" Type="http://schemas.openxmlformats.org/officeDocument/2006/relationships/image" Target="../media/image110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90.png"/><Relationship Id="rId18" Type="http://schemas.openxmlformats.org/officeDocument/2006/relationships/image" Target="../media/image195.png"/><Relationship Id="rId3" Type="http://schemas.openxmlformats.org/officeDocument/2006/relationships/image" Target="../media/image181.png"/><Relationship Id="rId7" Type="http://schemas.openxmlformats.org/officeDocument/2006/relationships/image" Target="../media/image185.png"/><Relationship Id="rId12" Type="http://schemas.openxmlformats.org/officeDocument/2006/relationships/image" Target="../media/image189.png"/><Relationship Id="rId17" Type="http://schemas.openxmlformats.org/officeDocument/2006/relationships/image" Target="../media/image194.png"/><Relationship Id="rId2" Type="http://schemas.openxmlformats.org/officeDocument/2006/relationships/image" Target="../media/image180.png"/><Relationship Id="rId16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png"/><Relationship Id="rId11" Type="http://schemas.openxmlformats.org/officeDocument/2006/relationships/image" Target="../media/image188.png"/><Relationship Id="rId5" Type="http://schemas.openxmlformats.org/officeDocument/2006/relationships/image" Target="../media/image183.png"/><Relationship Id="rId15" Type="http://schemas.openxmlformats.org/officeDocument/2006/relationships/image" Target="../media/image192.png"/><Relationship Id="rId10" Type="http://schemas.openxmlformats.org/officeDocument/2006/relationships/image" Target="../media/image187.png"/><Relationship Id="rId19" Type="http://schemas.openxmlformats.org/officeDocument/2006/relationships/image" Target="../media/image196.png"/><Relationship Id="rId4" Type="http://schemas.openxmlformats.org/officeDocument/2006/relationships/image" Target="../media/image182.png"/><Relationship Id="rId9" Type="http://schemas.openxmlformats.org/officeDocument/2006/relationships/image" Target="../media/image186.png"/><Relationship Id="rId14" Type="http://schemas.openxmlformats.org/officeDocument/2006/relationships/image" Target="../media/image19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13" Type="http://schemas.openxmlformats.org/officeDocument/2006/relationships/image" Target="../media/image201.png"/><Relationship Id="rId18" Type="http://schemas.openxmlformats.org/officeDocument/2006/relationships/image" Target="../media/image195.png"/><Relationship Id="rId3" Type="http://schemas.openxmlformats.org/officeDocument/2006/relationships/image" Target="../media/image150.png"/><Relationship Id="rId7" Type="http://schemas.openxmlformats.org/officeDocument/2006/relationships/image" Target="../media/image182.png"/><Relationship Id="rId12" Type="http://schemas.openxmlformats.org/officeDocument/2006/relationships/image" Target="../media/image186.png"/><Relationship Id="rId17" Type="http://schemas.openxmlformats.org/officeDocument/2006/relationships/image" Target="../media/image194.png"/><Relationship Id="rId2" Type="http://schemas.openxmlformats.org/officeDocument/2006/relationships/image" Target="../media/image1311.png"/><Relationship Id="rId16" Type="http://schemas.openxmlformats.org/officeDocument/2006/relationships/image" Target="../media/image202.png"/><Relationship Id="rId20" Type="http://schemas.openxmlformats.org/officeDocument/2006/relationships/image" Target="../media/image2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9.png"/><Relationship Id="rId11" Type="http://schemas.openxmlformats.org/officeDocument/2006/relationships/image" Target="../media/image128.png"/><Relationship Id="rId5" Type="http://schemas.openxmlformats.org/officeDocument/2006/relationships/image" Target="../media/image198.png"/><Relationship Id="rId15" Type="http://schemas.openxmlformats.org/officeDocument/2006/relationships/image" Target="../media/image192.png"/><Relationship Id="rId10" Type="http://schemas.openxmlformats.org/officeDocument/2006/relationships/image" Target="../media/image200.png"/><Relationship Id="rId19" Type="http://schemas.openxmlformats.org/officeDocument/2006/relationships/image" Target="../media/image203.png"/><Relationship Id="rId4" Type="http://schemas.openxmlformats.org/officeDocument/2006/relationships/image" Target="../media/image197.png"/><Relationship Id="rId9" Type="http://schemas.openxmlformats.org/officeDocument/2006/relationships/image" Target="../media/image184.png"/><Relationship Id="rId14" Type="http://schemas.openxmlformats.org/officeDocument/2006/relationships/image" Target="../media/image191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13" Type="http://schemas.openxmlformats.org/officeDocument/2006/relationships/image" Target="../media/image191.png"/><Relationship Id="rId18" Type="http://schemas.openxmlformats.org/officeDocument/2006/relationships/image" Target="../media/image203.png"/><Relationship Id="rId3" Type="http://schemas.openxmlformats.org/officeDocument/2006/relationships/image" Target="../media/image150.png"/><Relationship Id="rId7" Type="http://schemas.openxmlformats.org/officeDocument/2006/relationships/image" Target="../media/image183.png"/><Relationship Id="rId12" Type="http://schemas.openxmlformats.org/officeDocument/2006/relationships/image" Target="../media/image201.png"/><Relationship Id="rId17" Type="http://schemas.openxmlformats.org/officeDocument/2006/relationships/image" Target="../media/image195.png"/><Relationship Id="rId2" Type="http://schemas.openxmlformats.org/officeDocument/2006/relationships/image" Target="../media/image1400.png"/><Relationship Id="rId16" Type="http://schemas.openxmlformats.org/officeDocument/2006/relationships/image" Target="../media/image1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png"/><Relationship Id="rId11" Type="http://schemas.openxmlformats.org/officeDocument/2006/relationships/image" Target="../media/image186.png"/><Relationship Id="rId5" Type="http://schemas.openxmlformats.org/officeDocument/2006/relationships/image" Target="../media/image199.png"/><Relationship Id="rId15" Type="http://schemas.openxmlformats.org/officeDocument/2006/relationships/image" Target="../media/image202.png"/><Relationship Id="rId10" Type="http://schemas.openxmlformats.org/officeDocument/2006/relationships/image" Target="../media/image128.png"/><Relationship Id="rId19" Type="http://schemas.openxmlformats.org/officeDocument/2006/relationships/image" Target="../media/image205.png"/><Relationship Id="rId4" Type="http://schemas.openxmlformats.org/officeDocument/2006/relationships/image" Target="../media/image198.png"/><Relationship Id="rId9" Type="http://schemas.openxmlformats.org/officeDocument/2006/relationships/image" Target="../media/image200.png"/><Relationship Id="rId14" Type="http://schemas.openxmlformats.org/officeDocument/2006/relationships/image" Target="../media/image192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76.png"/><Relationship Id="rId7" Type="http://schemas.openxmlformats.org/officeDocument/2006/relationships/image" Target="../media/image11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9.png"/><Relationship Id="rId5" Type="http://schemas.openxmlformats.org/officeDocument/2006/relationships/image" Target="../media/image911.png"/><Relationship Id="rId10" Type="http://schemas.openxmlformats.org/officeDocument/2006/relationships/image" Target="../media/image178.png"/><Relationship Id="rId4" Type="http://schemas.openxmlformats.org/officeDocument/2006/relationships/image" Target="../media/image900.png"/><Relationship Id="rId9" Type="http://schemas.openxmlformats.org/officeDocument/2006/relationships/image" Target="../media/image1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E42280D-07B4-D640-88FD-95509C56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5400" dirty="0">
                <a:ln w="3175">
                  <a:noFill/>
                </a:ln>
                <a:effectLst/>
                <a:latin typeface="Helvetica Neue" panose="02000503000000020004" pitchFamily="2" charset="0"/>
                <a:ea typeface="Helvetica Neue" panose="02000503000000020004" pitchFamily="2" charset="0"/>
              </a:rPr>
              <a:t>CS4102 Algorithms</a:t>
            </a:r>
            <a:br>
              <a:rPr lang="en-US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Spring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168CD-1380-884E-8BFD-C031A23BD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404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Bipartite Matching Using Max Flow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60700" y="1452840"/>
                <a:ext cx="6287901" cy="311916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Make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𝐺</m:t>
                    </m:r>
                    <m:r>
                      <a:rPr lang="en-US" i="1">
                        <a:latin typeface="Cambria Math"/>
                      </a:rPr>
                      <m:t>=(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 flow network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𝐺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by:</a:t>
                </a:r>
              </a:p>
              <a:p>
                <a:r>
                  <a:rPr lang="en-US" dirty="0"/>
                  <a:t>Adding in a </a:t>
                </a:r>
                <a:r>
                  <a:rPr lang="en-US" dirty="0">
                    <a:solidFill>
                      <a:srgbClr val="7030A0"/>
                    </a:solidFill>
                  </a:rPr>
                  <a:t>source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0070C0"/>
                    </a:solidFill>
                  </a:rPr>
                  <a:t>sink</a:t>
                </a:r>
                <a:r>
                  <a:rPr lang="en-US" dirty="0"/>
                  <a:t> to the set of nodes: 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𝐿</m:t>
                    </m:r>
                    <m:r>
                      <a:rPr lang="en-US" i="1">
                        <a:latin typeface="Cambria Math"/>
                      </a:rPr>
                      <m:t>∪</m:t>
                    </m:r>
                    <m:r>
                      <a:rPr lang="en-US" i="1">
                        <a:latin typeface="Cambria Math"/>
                      </a:rPr>
                      <m:t>𝑅</m:t>
                    </m:r>
                    <m:r>
                      <a:rPr lang="en-US" i="1">
                        <a:latin typeface="Cambria Math"/>
                      </a:rPr>
                      <m:t>∪{</m:t>
                    </m:r>
                    <m:r>
                      <a:rPr lang="en-US" i="1" smtClean="0">
                        <a:solidFill>
                          <a:srgbClr val="7030A0"/>
                        </a:solidFill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Adding an edge from </a:t>
                </a:r>
                <a:r>
                  <a:rPr lang="en-US" dirty="0">
                    <a:solidFill>
                      <a:srgbClr val="7030A0"/>
                    </a:solidFill>
                  </a:rPr>
                  <a:t>source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𝐿</m:t>
                    </m:r>
                  </m:oMath>
                </a14:m>
                <a:r>
                  <a:rPr lang="en-US" dirty="0"/>
                  <a:t> and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𝑅</m:t>
                    </m:r>
                  </m:oMath>
                </a14:m>
                <a:r>
                  <a:rPr lang="en-US" dirty="0"/>
                  <a:t> to </a:t>
                </a:r>
                <a:r>
                  <a:rPr lang="en-US" dirty="0">
                    <a:solidFill>
                      <a:srgbClr val="0070C0"/>
                    </a:solidFill>
                  </a:rPr>
                  <a:t>sink</a:t>
                </a:r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∪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𝐿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𝑢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}∪</m:t>
                    </m:r>
                    <m:d>
                      <m:dPr>
                        <m:begChr m:val="{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𝑟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Make each edge capacity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𝑒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𝑒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8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60700" y="1452840"/>
                <a:ext cx="6287901" cy="3119161"/>
              </a:xfrm>
              <a:blipFill>
                <a:blip r:embed="rId3"/>
                <a:stretch>
                  <a:fillRect l="-1210" t="-2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10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8E0A8B-3161-704E-AFFB-359B470088A9}"/>
              </a:ext>
            </a:extLst>
          </p:cNvPr>
          <p:cNvGrpSpPr/>
          <p:nvPr/>
        </p:nvGrpSpPr>
        <p:grpSpPr>
          <a:xfrm>
            <a:off x="4724401" y="3589716"/>
            <a:ext cx="5905817" cy="2912165"/>
            <a:chOff x="4724401" y="3589716"/>
            <a:chExt cx="5905817" cy="2912165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6990515" y="3748743"/>
              <a:ext cx="1334478" cy="155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90515" y="3764330"/>
              <a:ext cx="1438514" cy="27210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6937252" y="3748742"/>
              <a:ext cx="1387741" cy="90863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cxnSpLocks/>
            </p:cNvCxnSpPr>
            <p:nvPr/>
          </p:nvCxnSpPr>
          <p:spPr>
            <a:xfrm flipV="1">
              <a:off x="6937251" y="4641049"/>
              <a:ext cx="1485803" cy="1632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6937251" y="4657373"/>
              <a:ext cx="1491778" cy="9220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4871" y="5534714"/>
              <a:ext cx="1487108" cy="446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884871" y="3748742"/>
              <a:ext cx="1440122" cy="178597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cxnSpLocks/>
            </p:cNvCxnSpPr>
            <p:nvPr/>
          </p:nvCxnSpPr>
          <p:spPr>
            <a:xfrm flipV="1">
              <a:off x="6884872" y="4641049"/>
              <a:ext cx="1538182" cy="18608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6884871" y="3748742"/>
              <a:ext cx="1440122" cy="273667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/>
                <p:cNvSpPr/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/>
                <p:cNvSpPr/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Oval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TextBox 24"/>
            <p:cNvSpPr txBox="1"/>
            <p:nvPr/>
          </p:nvSpPr>
          <p:spPr>
            <a:xfrm>
              <a:off x="7501222" y="35897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480448" y="401620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021107" y="39405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152347" y="446549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86727" y="46623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021107" y="50005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21107" y="53942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52347" y="559108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283587" y="57223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34" name="Straight Connector 33"/>
            <p:cNvCxnSpPr>
              <a:cxnSpLocks/>
              <a:stCxn id="23" idx="7"/>
            </p:cNvCxnSpPr>
            <p:nvPr/>
          </p:nvCxnSpPr>
          <p:spPr>
            <a:xfrm flipV="1">
              <a:off x="5116473" y="3745633"/>
              <a:ext cx="1284285" cy="101968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3" idx="6"/>
            </p:cNvCxnSpPr>
            <p:nvPr/>
          </p:nvCxnSpPr>
          <p:spPr>
            <a:xfrm flipV="1">
              <a:off x="5183741" y="4657372"/>
              <a:ext cx="1196056" cy="27034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3" idx="5"/>
            </p:cNvCxnSpPr>
            <p:nvPr/>
          </p:nvCxnSpPr>
          <p:spPr>
            <a:xfrm>
              <a:off x="5116472" y="5090122"/>
              <a:ext cx="1256338" cy="44459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cxnSpLocks/>
              <a:stCxn id="23" idx="4"/>
              <a:endCxn id="70" idx="1"/>
            </p:cNvCxnSpPr>
            <p:nvPr/>
          </p:nvCxnSpPr>
          <p:spPr>
            <a:xfrm>
              <a:off x="4954072" y="5157392"/>
              <a:ext cx="1477797" cy="133625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5528339" y="409955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719295" y="460477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52551" y="526526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21970" y="573781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50" name="Straight Connector 49"/>
            <p:cNvCxnSpPr>
              <a:endCxn id="24" idx="0"/>
            </p:cNvCxnSpPr>
            <p:nvPr/>
          </p:nvCxnSpPr>
          <p:spPr>
            <a:xfrm>
              <a:off x="8960131" y="3748742"/>
              <a:ext cx="1440417" cy="12417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cxnSpLocks/>
              <a:endCxn id="24" idx="1"/>
            </p:cNvCxnSpPr>
            <p:nvPr/>
          </p:nvCxnSpPr>
          <p:spPr>
            <a:xfrm>
              <a:off x="8871584" y="4641049"/>
              <a:ext cx="1366562" cy="416676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24" idx="2"/>
            </p:cNvCxnSpPr>
            <p:nvPr/>
          </p:nvCxnSpPr>
          <p:spPr>
            <a:xfrm flipV="1">
              <a:off x="8913142" y="5220126"/>
              <a:ext cx="1257734" cy="35927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24" idx="3"/>
            </p:cNvCxnSpPr>
            <p:nvPr/>
          </p:nvCxnSpPr>
          <p:spPr>
            <a:xfrm flipV="1">
              <a:off x="8960131" y="5382527"/>
              <a:ext cx="1278015" cy="11028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9550439" y="40991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9517355" y="46623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9514674" y="518731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9514674" y="57223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5963F080-BEE2-6449-B7A2-BFF37942A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567192"/>
            <a:ext cx="646210" cy="63880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855D561-C68D-C34E-A5AB-6DCF61C694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19101" y="4399310"/>
            <a:ext cx="625428" cy="569895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F0AFE103-AF66-9843-B0FD-724D560971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5287097"/>
            <a:ext cx="641898" cy="563058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D24C597-1A2E-A84F-85AF-F1771C4334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1545" y="5287097"/>
            <a:ext cx="601082" cy="60108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B979ACE7-52FD-9F48-90FE-9FED94F7D7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31869" y="6183990"/>
            <a:ext cx="576840" cy="619315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4E4FCF1-B981-9E4A-984B-CAD0037ADDD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1919" y="4385532"/>
            <a:ext cx="601375" cy="601375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FA62CEC0-FA83-3E43-8A48-BE4DA0E817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29786" y="3532574"/>
            <a:ext cx="601375" cy="60137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5EE49FD-9E04-0A4C-BF49-9E48BAA0C87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1919" y="6187365"/>
            <a:ext cx="601081" cy="60108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7941718-242E-1E45-9116-AC6D2A2975F4}"/>
              </a:ext>
            </a:extLst>
          </p:cNvPr>
          <p:cNvSpPr txBox="1"/>
          <p:nvPr/>
        </p:nvSpPr>
        <p:spPr>
          <a:xfrm>
            <a:off x="190619" y="5070169"/>
            <a:ext cx="3744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Remember: need to show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How to map instance of MBM to MF (and back) - construction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A valid solution to MF instance is a valid solution to MBM instance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57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3D13D4-294C-AF49-A78F-331466B80806}"/>
              </a:ext>
            </a:extLst>
          </p:cNvPr>
          <p:cNvSpPr/>
          <p:nvPr/>
        </p:nvSpPr>
        <p:spPr>
          <a:xfrm>
            <a:off x="4336076" y="1861066"/>
            <a:ext cx="3276600" cy="4860410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Matching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8525" y="1676400"/>
            <a:ext cx="191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Bipartite Matching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696" y="17526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Flow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24209" y="463763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209" y="463763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25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1814" y="20631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814" y="2063144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8641574" y="2133600"/>
            <a:ext cx="2026426" cy="1109978"/>
            <a:chOff x="990600" y="3017500"/>
            <a:chExt cx="4785705" cy="2621377"/>
          </a:xfrm>
        </p:grpSpPr>
        <p:cxnSp>
          <p:nvCxnSpPr>
            <p:cNvPr id="101" name="Straight Connector 100"/>
            <p:cNvCxnSpPr>
              <a:stCxn id="114" idx="2"/>
              <a:endCxn id="113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6" idx="2"/>
              <a:endCxn id="114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5" idx="2"/>
              <a:endCxn id="113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5" idx="7"/>
              <a:endCxn id="116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6"/>
              <a:endCxn id="118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6" idx="5"/>
              <a:endCxn id="117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7" idx="3"/>
              <a:endCxn id="118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2441514" y="397755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672080" y="3133348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89891" y="5093733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805796" y="418798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12" name="Straight Connector 111"/>
            <p:cNvCxnSpPr>
              <a:stCxn id="115" idx="0"/>
              <a:endCxn id="114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val 116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Oval 117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cxnSp>
          <p:nvCxnSpPr>
            <p:cNvPr id="119" name="Straight Connector 118"/>
            <p:cNvCxnSpPr>
              <a:stCxn id="118" idx="0"/>
              <a:endCxn id="116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reeform 119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71600" y="4724400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314984" y="3017500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482292" y="4153771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001600" y="420338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571999" y="4069515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27832" y="4761511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777540" y="3438575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86670" y="4953001"/>
            <a:ext cx="2252731" cy="1470973"/>
            <a:chOff x="4702435" y="4126468"/>
            <a:chExt cx="4441565" cy="2900222"/>
          </a:xfrm>
        </p:grpSpPr>
        <p:grpSp>
          <p:nvGrpSpPr>
            <p:cNvPr id="170" name="Group 169"/>
            <p:cNvGrpSpPr/>
            <p:nvPr/>
          </p:nvGrpSpPr>
          <p:grpSpPr>
            <a:xfrm>
              <a:off x="4702435" y="4507468"/>
              <a:ext cx="4441565" cy="2043651"/>
              <a:chOff x="990600" y="3127078"/>
              <a:chExt cx="4785705" cy="2201995"/>
            </a:xfrm>
          </p:grpSpPr>
          <p:cxnSp>
            <p:nvCxnSpPr>
              <p:cNvPr id="171" name="Straight Connector 170"/>
              <p:cNvCxnSpPr>
                <a:stCxn id="180" idx="2"/>
                <a:endCxn id="179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82" idx="2"/>
                <a:endCxn id="180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81" idx="2"/>
                <a:endCxn id="179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81" idx="7"/>
                <a:endCxn id="182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>
                <a:stCxn id="181" idx="6"/>
                <a:endCxn id="184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82" idx="5"/>
                <a:endCxn id="183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83" idx="3"/>
                <a:endCxn id="184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81" idx="0"/>
                <a:endCxn id="180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Oval 178"/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i="1" dirty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sz="900" dirty="0"/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0" name="Oval 179"/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Oval 182"/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4" name="Oval 183"/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cxnSp>
            <p:nvCxnSpPr>
              <p:cNvPr id="185" name="Straight Connector 184"/>
              <p:cNvCxnSpPr>
                <a:stCxn id="184" idx="0"/>
                <a:endCxn id="182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Freeform 185"/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1190445" y="4093962"/>
                <a:ext cx="1293963" cy="1064634"/>
              </a:xfrm>
              <a:custGeom>
                <a:avLst/>
                <a:gdLst>
                  <a:gd name="connsiteX0" fmla="*/ 1293963 w 1293963"/>
                  <a:gd name="connsiteY0" fmla="*/ 1064634 h 1064634"/>
                  <a:gd name="connsiteX1" fmla="*/ 362310 w 1293963"/>
                  <a:gd name="connsiteY1" fmla="*/ 710951 h 1064634"/>
                  <a:gd name="connsiteX2" fmla="*/ 0 w 1293963"/>
                  <a:gd name="connsiteY2" fmla="*/ 3585 h 10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963" h="1064634">
                    <a:moveTo>
                      <a:pt x="1293963" y="1064634"/>
                    </a:moveTo>
                    <a:cubicBezTo>
                      <a:pt x="935966" y="976213"/>
                      <a:pt x="577970" y="887792"/>
                      <a:pt x="362310" y="710951"/>
                    </a:cubicBezTo>
                    <a:cubicBezTo>
                      <a:pt x="146650" y="534110"/>
                      <a:pt x="24441" y="-51049"/>
                      <a:pt x="0" y="358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2577600" y="403022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1672078" y="3373392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3289893" y="483869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428144" y="4603399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1702402" y="427653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14982" y="3127078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186498" y="409975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137578" y="4203386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380535" y="406951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4827832" y="451027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4777541" y="3619703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</p:grpSp>
        <p:sp>
          <p:nvSpPr>
            <p:cNvPr id="199" name="Freeform 198"/>
            <p:cNvSpPr/>
            <p:nvPr/>
          </p:nvSpPr>
          <p:spPr>
            <a:xfrm rot="7272219">
              <a:off x="4962943" y="4283723"/>
              <a:ext cx="1200914" cy="988077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448163" y="4240101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01" name="Freeform 200"/>
            <p:cNvSpPr/>
            <p:nvPr/>
          </p:nvSpPr>
          <p:spPr>
            <a:xfrm rot="8454450">
              <a:off x="6627343" y="4147099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990179" y="41264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3" name="Freeform 202"/>
            <p:cNvSpPr/>
            <p:nvPr/>
          </p:nvSpPr>
          <p:spPr>
            <a:xfrm rot="9991492">
              <a:off x="7993905" y="4613720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441792" y="4624809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5" name="Freeform 204"/>
            <p:cNvSpPr/>
            <p:nvPr/>
          </p:nvSpPr>
          <p:spPr>
            <a:xfrm rot="17279004">
              <a:off x="7982057" y="5661396"/>
              <a:ext cx="998108" cy="7616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8559033" y="5898771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07" name="Freeform 206"/>
            <p:cNvSpPr/>
            <p:nvPr/>
          </p:nvSpPr>
          <p:spPr>
            <a:xfrm rot="19173573">
              <a:off x="6373991" y="6008656"/>
              <a:ext cx="1100794" cy="10180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818349" y="65648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9" name="Freeform 208"/>
            <p:cNvSpPr/>
            <p:nvPr/>
          </p:nvSpPr>
          <p:spPr>
            <a:xfrm rot="5400000">
              <a:off x="6368388" y="4903002"/>
              <a:ext cx="1183985" cy="12194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687738" y="4999475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11" name="Freeform 210"/>
            <p:cNvSpPr/>
            <p:nvPr/>
          </p:nvSpPr>
          <p:spPr>
            <a:xfrm rot="4139862">
              <a:off x="5581543" y="5154649"/>
              <a:ext cx="1182599" cy="72010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783650" y="51974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55158" y="3429000"/>
            <a:ext cx="21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 Fulkerson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598A69E-4F91-404D-A928-4667237665A2}"/>
              </a:ext>
            </a:extLst>
          </p:cNvPr>
          <p:cNvGrpSpPr/>
          <p:nvPr/>
        </p:nvGrpSpPr>
        <p:grpSpPr>
          <a:xfrm>
            <a:off x="4495910" y="2482078"/>
            <a:ext cx="2481373" cy="1223567"/>
            <a:chOff x="4724401" y="3589717"/>
            <a:chExt cx="5905817" cy="2912164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0F94EE5-D9EA-F440-A6D0-9FB5562A50C6}"/>
                </a:ext>
              </a:extLst>
            </p:cNvPr>
            <p:cNvCxnSpPr/>
            <p:nvPr/>
          </p:nvCxnSpPr>
          <p:spPr>
            <a:xfrm flipV="1">
              <a:off x="6990515" y="3748743"/>
              <a:ext cx="1334478" cy="1558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1F90A47-2108-1540-AAC8-3F08697DA9E1}"/>
                </a:ext>
              </a:extLst>
            </p:cNvPr>
            <p:cNvCxnSpPr/>
            <p:nvPr/>
          </p:nvCxnSpPr>
          <p:spPr>
            <a:xfrm>
              <a:off x="6990515" y="3764330"/>
              <a:ext cx="1438514" cy="272108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B2F89B1-8A50-D24C-8913-C6BDCA67A7E5}"/>
                </a:ext>
              </a:extLst>
            </p:cNvPr>
            <p:cNvCxnSpPr/>
            <p:nvPr/>
          </p:nvCxnSpPr>
          <p:spPr>
            <a:xfrm flipV="1">
              <a:off x="6937252" y="3748742"/>
              <a:ext cx="1387741" cy="90863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6DD5892-4AF7-F448-92CE-2A5774508BCE}"/>
                </a:ext>
              </a:extLst>
            </p:cNvPr>
            <p:cNvCxnSpPr/>
            <p:nvPr/>
          </p:nvCxnSpPr>
          <p:spPr>
            <a:xfrm>
              <a:off x="6937251" y="4657373"/>
              <a:ext cx="1315640" cy="4067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123C19A-F95E-9349-A23A-B5CA8964E77C}"/>
                </a:ext>
              </a:extLst>
            </p:cNvPr>
            <p:cNvCxnSpPr/>
            <p:nvPr/>
          </p:nvCxnSpPr>
          <p:spPr>
            <a:xfrm>
              <a:off x="6937251" y="4657373"/>
              <a:ext cx="1491778" cy="92203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48FAC6F-B288-3842-9A9C-8D2D604B44FC}"/>
                </a:ext>
              </a:extLst>
            </p:cNvPr>
            <p:cNvCxnSpPr/>
            <p:nvPr/>
          </p:nvCxnSpPr>
          <p:spPr>
            <a:xfrm>
              <a:off x="6884871" y="5534714"/>
              <a:ext cx="1487108" cy="446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807F263-DA43-DF47-BBF3-A2554B86F7B1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178597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A4B8A66-83B4-5D45-A456-34DEDC10148D}"/>
                </a:ext>
              </a:extLst>
            </p:cNvPr>
            <p:cNvCxnSpPr/>
            <p:nvPr/>
          </p:nvCxnSpPr>
          <p:spPr>
            <a:xfrm flipV="1">
              <a:off x="6884872" y="4698051"/>
              <a:ext cx="1368021" cy="180382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D83571D-B97D-224F-8795-25F98DE5D18F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273667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53DB153D-4275-8E4B-A02B-BFD0DB9BE78C}"/>
                    </a:ext>
                  </a:extLst>
                </p:cNvPr>
                <p:cNvSpPr/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53DB153D-4275-8E4B-A02B-BFD0DB9BE7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DF716741-874C-7C49-B464-6202187E2313}"/>
                    </a:ext>
                  </a:extLst>
                </p:cNvPr>
                <p:cNvSpPr/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DF716741-874C-7C49-B464-6202187E23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0A07182-AE6F-954B-A240-D23E4A9E0772}"/>
                </a:ext>
              </a:extLst>
            </p:cNvPr>
            <p:cNvSpPr txBox="1"/>
            <p:nvPr/>
          </p:nvSpPr>
          <p:spPr>
            <a:xfrm>
              <a:off x="7501222" y="358971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7F73CC2-A221-EA49-B6F1-6BE5F7B1F984}"/>
                </a:ext>
              </a:extLst>
            </p:cNvPr>
            <p:cNvSpPr txBox="1"/>
            <p:nvPr/>
          </p:nvSpPr>
          <p:spPr>
            <a:xfrm>
              <a:off x="7480449" y="4016200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B59532C-F16A-CD4A-9C4F-8F5E330B57B3}"/>
                </a:ext>
              </a:extLst>
            </p:cNvPr>
            <p:cNvSpPr txBox="1"/>
            <p:nvPr/>
          </p:nvSpPr>
          <p:spPr>
            <a:xfrm>
              <a:off x="7021107" y="3940531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C2800C0-9B56-444C-9DE7-9BF5111F7D6D}"/>
                </a:ext>
              </a:extLst>
            </p:cNvPr>
            <p:cNvSpPr txBox="1"/>
            <p:nvPr/>
          </p:nvSpPr>
          <p:spPr>
            <a:xfrm>
              <a:off x="7152348" y="446549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9E1B9C5-ED9C-164A-8DFB-2EF4B7B7A2EC}"/>
                </a:ext>
              </a:extLst>
            </p:cNvPr>
            <p:cNvSpPr txBox="1"/>
            <p:nvPr/>
          </p:nvSpPr>
          <p:spPr>
            <a:xfrm>
              <a:off x="7086727" y="466235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C3B42B9-3558-D446-9CCF-C062519139C5}"/>
                </a:ext>
              </a:extLst>
            </p:cNvPr>
            <p:cNvSpPr txBox="1"/>
            <p:nvPr/>
          </p:nvSpPr>
          <p:spPr>
            <a:xfrm>
              <a:off x="7021107" y="500050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5261443-2B52-D341-9EB7-FF777295D7AC}"/>
                </a:ext>
              </a:extLst>
            </p:cNvPr>
            <p:cNvSpPr txBox="1"/>
            <p:nvPr/>
          </p:nvSpPr>
          <p:spPr>
            <a:xfrm>
              <a:off x="7021107" y="539422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63A0928-1F31-1549-A0A2-9BD1EC873498}"/>
                </a:ext>
              </a:extLst>
            </p:cNvPr>
            <p:cNvSpPr txBox="1"/>
            <p:nvPr/>
          </p:nvSpPr>
          <p:spPr>
            <a:xfrm>
              <a:off x="7152348" y="559108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C810A20-C94D-2F4B-A400-5EF006025D5D}"/>
                </a:ext>
              </a:extLst>
            </p:cNvPr>
            <p:cNvSpPr txBox="1"/>
            <p:nvPr/>
          </p:nvSpPr>
          <p:spPr>
            <a:xfrm>
              <a:off x="7283587" y="572232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9442A20-01EB-BD4E-ABCF-3F1E8031E2B9}"/>
                </a:ext>
              </a:extLst>
            </p:cNvPr>
            <p:cNvCxnSpPr>
              <a:stCxn id="147" idx="7"/>
            </p:cNvCxnSpPr>
            <p:nvPr/>
          </p:nvCxnSpPr>
          <p:spPr>
            <a:xfrm flipV="1">
              <a:off x="5116473" y="3764331"/>
              <a:ext cx="1205647" cy="10009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D48857A-2422-B84E-A9ED-8ABEC7929B2D}"/>
                </a:ext>
              </a:extLst>
            </p:cNvPr>
            <p:cNvCxnSpPr>
              <a:stCxn id="147" idx="6"/>
            </p:cNvCxnSpPr>
            <p:nvPr/>
          </p:nvCxnSpPr>
          <p:spPr>
            <a:xfrm flipV="1">
              <a:off x="5183741" y="4657372"/>
              <a:ext cx="1196056" cy="27034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3C201B6-D0D2-D14A-AACC-5CA37A033E49}"/>
                </a:ext>
              </a:extLst>
            </p:cNvPr>
            <p:cNvCxnSpPr>
              <a:stCxn id="147" idx="5"/>
            </p:cNvCxnSpPr>
            <p:nvPr/>
          </p:nvCxnSpPr>
          <p:spPr>
            <a:xfrm>
              <a:off x="5116472" y="5090122"/>
              <a:ext cx="1256338" cy="4445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E7D3772-EA5D-1C4D-89D2-308612D97857}"/>
                </a:ext>
              </a:extLst>
            </p:cNvPr>
            <p:cNvCxnSpPr>
              <a:stCxn id="147" idx="4"/>
            </p:cNvCxnSpPr>
            <p:nvPr/>
          </p:nvCxnSpPr>
          <p:spPr>
            <a:xfrm>
              <a:off x="4954072" y="5157392"/>
              <a:ext cx="1349265" cy="13444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4EC3D07-98D6-404A-A103-6FCE9A407DB8}"/>
                </a:ext>
              </a:extLst>
            </p:cNvPr>
            <p:cNvSpPr txBox="1"/>
            <p:nvPr/>
          </p:nvSpPr>
          <p:spPr>
            <a:xfrm>
              <a:off x="5528340" y="409955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62A704A-EE5D-D445-84DD-DA3C5C51FA0C}"/>
                </a:ext>
              </a:extLst>
            </p:cNvPr>
            <p:cNvSpPr txBox="1"/>
            <p:nvPr/>
          </p:nvSpPr>
          <p:spPr>
            <a:xfrm>
              <a:off x="5719295" y="460477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B46802E-5858-B04C-BAF9-AAFCEE687B23}"/>
                </a:ext>
              </a:extLst>
            </p:cNvPr>
            <p:cNvSpPr txBox="1"/>
            <p:nvPr/>
          </p:nvSpPr>
          <p:spPr>
            <a:xfrm>
              <a:off x="5752551" y="526526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921844D-BF99-8248-B63E-AEF86636396E}"/>
                </a:ext>
              </a:extLst>
            </p:cNvPr>
            <p:cNvSpPr txBox="1"/>
            <p:nvPr/>
          </p:nvSpPr>
          <p:spPr>
            <a:xfrm>
              <a:off x="5521971" y="5737819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79C4AD3-D899-B642-97F9-66EF1C00C43E}"/>
                </a:ext>
              </a:extLst>
            </p:cNvPr>
            <p:cNvCxnSpPr>
              <a:endCxn id="148" idx="0"/>
            </p:cNvCxnSpPr>
            <p:nvPr/>
          </p:nvCxnSpPr>
          <p:spPr>
            <a:xfrm>
              <a:off x="8960131" y="3748742"/>
              <a:ext cx="1440417" cy="12417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A65C946-0C29-FD4B-B00E-1D71389B8F28}"/>
                </a:ext>
              </a:extLst>
            </p:cNvPr>
            <p:cNvCxnSpPr>
              <a:endCxn id="148" idx="1"/>
            </p:cNvCxnSpPr>
            <p:nvPr/>
          </p:nvCxnSpPr>
          <p:spPr>
            <a:xfrm>
              <a:off x="9032231" y="4698050"/>
              <a:ext cx="1205915" cy="35967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EF0A047-318A-7C43-A08A-E6740CC75DB5}"/>
                </a:ext>
              </a:extLst>
            </p:cNvPr>
            <p:cNvCxnSpPr>
              <a:endCxn id="148" idx="2"/>
            </p:cNvCxnSpPr>
            <p:nvPr/>
          </p:nvCxnSpPr>
          <p:spPr>
            <a:xfrm flipV="1">
              <a:off x="8913142" y="5220126"/>
              <a:ext cx="1257734" cy="3592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0AFACA3-9113-8641-B331-6995340A1EE6}"/>
                </a:ext>
              </a:extLst>
            </p:cNvPr>
            <p:cNvCxnSpPr>
              <a:endCxn id="148" idx="3"/>
            </p:cNvCxnSpPr>
            <p:nvPr/>
          </p:nvCxnSpPr>
          <p:spPr>
            <a:xfrm flipV="1">
              <a:off x="8960131" y="5382527"/>
              <a:ext cx="1278015" cy="11028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B45EC73-247F-6948-827E-621718F46245}"/>
                </a:ext>
              </a:extLst>
            </p:cNvPr>
            <p:cNvSpPr txBox="1"/>
            <p:nvPr/>
          </p:nvSpPr>
          <p:spPr>
            <a:xfrm>
              <a:off x="9550439" y="4099102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48186FD0-DE49-2C42-B962-E6ECC09C4A4C}"/>
                </a:ext>
              </a:extLst>
            </p:cNvPr>
            <p:cNvSpPr txBox="1"/>
            <p:nvPr/>
          </p:nvSpPr>
          <p:spPr>
            <a:xfrm>
              <a:off x="9517354" y="466235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2461AB9-C4CC-F14C-9A15-CBEE2EF91826}"/>
                </a:ext>
              </a:extLst>
            </p:cNvPr>
            <p:cNvSpPr txBox="1"/>
            <p:nvPr/>
          </p:nvSpPr>
          <p:spPr>
            <a:xfrm>
              <a:off x="9514674" y="5187316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1B1133BA-5962-1A4D-B34D-F7B18039F285}"/>
                </a:ext>
              </a:extLst>
            </p:cNvPr>
            <p:cNvSpPr txBox="1"/>
            <p:nvPr/>
          </p:nvSpPr>
          <p:spPr>
            <a:xfrm>
              <a:off x="9514674" y="572232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65C86A0-F980-364D-9951-BFBCD3737141}"/>
              </a:ext>
            </a:extLst>
          </p:cNvPr>
          <p:cNvGrpSpPr/>
          <p:nvPr/>
        </p:nvGrpSpPr>
        <p:grpSpPr>
          <a:xfrm>
            <a:off x="4871515" y="4494581"/>
            <a:ext cx="2481373" cy="1223567"/>
            <a:chOff x="4724401" y="3589717"/>
            <a:chExt cx="5905817" cy="2912164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83490E7B-9BB2-504D-9FDA-FB960C445DF7}"/>
                </a:ext>
              </a:extLst>
            </p:cNvPr>
            <p:cNvCxnSpPr/>
            <p:nvPr/>
          </p:nvCxnSpPr>
          <p:spPr>
            <a:xfrm flipV="1">
              <a:off x="6990515" y="3748743"/>
              <a:ext cx="1334478" cy="1558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142445B-8F39-2F4C-AF94-879149350CF8}"/>
                </a:ext>
              </a:extLst>
            </p:cNvPr>
            <p:cNvCxnSpPr/>
            <p:nvPr/>
          </p:nvCxnSpPr>
          <p:spPr>
            <a:xfrm>
              <a:off x="6990515" y="3764330"/>
              <a:ext cx="1438514" cy="272108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12B3E87-6775-2C4D-8DDB-ECBFE5BB835E}"/>
                </a:ext>
              </a:extLst>
            </p:cNvPr>
            <p:cNvCxnSpPr/>
            <p:nvPr/>
          </p:nvCxnSpPr>
          <p:spPr>
            <a:xfrm flipV="1">
              <a:off x="6937252" y="3748742"/>
              <a:ext cx="1387741" cy="90863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9CF1E2B-90B4-0643-B4D4-6AD3C498C05B}"/>
                </a:ext>
              </a:extLst>
            </p:cNvPr>
            <p:cNvCxnSpPr/>
            <p:nvPr/>
          </p:nvCxnSpPr>
          <p:spPr>
            <a:xfrm>
              <a:off x="6937251" y="4657373"/>
              <a:ext cx="1315640" cy="4067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EF8138A-8D86-AC41-B8F2-05171B43C1DE}"/>
                </a:ext>
              </a:extLst>
            </p:cNvPr>
            <p:cNvCxnSpPr/>
            <p:nvPr/>
          </p:nvCxnSpPr>
          <p:spPr>
            <a:xfrm>
              <a:off x="6937251" y="4657373"/>
              <a:ext cx="1491778" cy="92203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08D3EB0-74CD-D749-9510-0415E526BF91}"/>
                </a:ext>
              </a:extLst>
            </p:cNvPr>
            <p:cNvCxnSpPr/>
            <p:nvPr/>
          </p:nvCxnSpPr>
          <p:spPr>
            <a:xfrm>
              <a:off x="6884871" y="5534714"/>
              <a:ext cx="1487108" cy="4469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AD366AC-E15D-454D-87DB-EFF8ADB703C1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178597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FC0FA8B-C87B-3D4A-ADC5-B1E170E00374}"/>
                </a:ext>
              </a:extLst>
            </p:cNvPr>
            <p:cNvCxnSpPr/>
            <p:nvPr/>
          </p:nvCxnSpPr>
          <p:spPr>
            <a:xfrm flipV="1">
              <a:off x="6884872" y="4698051"/>
              <a:ext cx="1368021" cy="180382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F18B411-980F-0A48-B8EA-B19AD79385A7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273667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6F00CC78-B8EE-2140-94DD-E721DCEBF243}"/>
                    </a:ext>
                  </a:extLst>
                </p:cNvPr>
                <p:cNvSpPr/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6F00CC78-B8EE-2140-94DD-E721DCEBF2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11778A70-D0FC-4243-AD44-5422762C6941}"/>
                    </a:ext>
                  </a:extLst>
                </p:cNvPr>
                <p:cNvSpPr/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11778A70-D0FC-4243-AD44-5422762C69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49A77529-9D16-8047-9DE0-677547F5D46A}"/>
                </a:ext>
              </a:extLst>
            </p:cNvPr>
            <p:cNvSpPr txBox="1"/>
            <p:nvPr/>
          </p:nvSpPr>
          <p:spPr>
            <a:xfrm>
              <a:off x="7501222" y="358971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737255DB-40BB-8F40-8F68-C28C2FD45A6F}"/>
                </a:ext>
              </a:extLst>
            </p:cNvPr>
            <p:cNvSpPr txBox="1"/>
            <p:nvPr/>
          </p:nvSpPr>
          <p:spPr>
            <a:xfrm>
              <a:off x="7161461" y="4021201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1D37870-233C-AF45-8A57-B01C427AB897}"/>
                </a:ext>
              </a:extLst>
            </p:cNvPr>
            <p:cNvSpPr txBox="1"/>
            <p:nvPr/>
          </p:nvSpPr>
          <p:spPr>
            <a:xfrm>
              <a:off x="6817076" y="3736500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7E7D197-BCDF-4B45-AAEA-8345972A2111}"/>
                </a:ext>
              </a:extLst>
            </p:cNvPr>
            <p:cNvSpPr txBox="1"/>
            <p:nvPr/>
          </p:nvSpPr>
          <p:spPr>
            <a:xfrm>
              <a:off x="7152348" y="446549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388101DF-605B-2642-BE1E-683315FE0565}"/>
                </a:ext>
              </a:extLst>
            </p:cNvPr>
            <p:cNvSpPr txBox="1"/>
            <p:nvPr/>
          </p:nvSpPr>
          <p:spPr>
            <a:xfrm>
              <a:off x="6795015" y="469450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FD8C9C6F-59E2-DE41-BD20-A711B904DE8C}"/>
                </a:ext>
              </a:extLst>
            </p:cNvPr>
            <p:cNvSpPr txBox="1"/>
            <p:nvPr/>
          </p:nvSpPr>
          <p:spPr>
            <a:xfrm>
              <a:off x="7021107" y="500050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F145EC01-EA35-FB44-BA39-2951958E1B6D}"/>
                </a:ext>
              </a:extLst>
            </p:cNvPr>
            <p:cNvSpPr txBox="1"/>
            <p:nvPr/>
          </p:nvSpPr>
          <p:spPr>
            <a:xfrm>
              <a:off x="6875630" y="540622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1B48313-0E3D-C640-B9AC-643D9A18118C}"/>
                </a:ext>
              </a:extLst>
            </p:cNvPr>
            <p:cNvSpPr txBox="1"/>
            <p:nvPr/>
          </p:nvSpPr>
          <p:spPr>
            <a:xfrm>
              <a:off x="7152348" y="559108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EE7B21AC-47CC-7941-9019-46DD1E583899}"/>
                </a:ext>
              </a:extLst>
            </p:cNvPr>
            <p:cNvSpPr txBox="1"/>
            <p:nvPr/>
          </p:nvSpPr>
          <p:spPr>
            <a:xfrm>
              <a:off x="7283587" y="5722325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9643259-9E1D-624B-89F7-2101FF5B41B8}"/>
                </a:ext>
              </a:extLst>
            </p:cNvPr>
            <p:cNvCxnSpPr>
              <a:stCxn id="236" idx="7"/>
            </p:cNvCxnSpPr>
            <p:nvPr/>
          </p:nvCxnSpPr>
          <p:spPr>
            <a:xfrm flipV="1">
              <a:off x="5116473" y="3764331"/>
              <a:ext cx="1205647" cy="10009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49C912C8-3AF0-0A48-A5C1-F96F5EF875B8}"/>
                </a:ext>
              </a:extLst>
            </p:cNvPr>
            <p:cNvCxnSpPr>
              <a:stCxn id="236" idx="6"/>
            </p:cNvCxnSpPr>
            <p:nvPr/>
          </p:nvCxnSpPr>
          <p:spPr>
            <a:xfrm flipV="1">
              <a:off x="5183741" y="4657372"/>
              <a:ext cx="1196056" cy="27034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D284B80-37EA-DA4E-8C60-73E638C03C40}"/>
                </a:ext>
              </a:extLst>
            </p:cNvPr>
            <p:cNvCxnSpPr>
              <a:stCxn id="236" idx="5"/>
            </p:cNvCxnSpPr>
            <p:nvPr/>
          </p:nvCxnSpPr>
          <p:spPr>
            <a:xfrm>
              <a:off x="5116472" y="5090122"/>
              <a:ext cx="1256338" cy="4445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724DB2B8-6B6B-154F-BDBA-51351DE91BDC}"/>
                </a:ext>
              </a:extLst>
            </p:cNvPr>
            <p:cNvCxnSpPr>
              <a:stCxn id="236" idx="4"/>
            </p:cNvCxnSpPr>
            <p:nvPr/>
          </p:nvCxnSpPr>
          <p:spPr>
            <a:xfrm>
              <a:off x="4954072" y="5157392"/>
              <a:ext cx="1349265" cy="13444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C21015A8-DBB5-5940-B507-042AFE28A573}"/>
                </a:ext>
              </a:extLst>
            </p:cNvPr>
            <p:cNvSpPr txBox="1"/>
            <p:nvPr/>
          </p:nvSpPr>
          <p:spPr>
            <a:xfrm>
              <a:off x="5528340" y="409955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31E79FFF-C2AC-0641-9AEE-0CC09F337A4C}"/>
                </a:ext>
              </a:extLst>
            </p:cNvPr>
            <p:cNvSpPr txBox="1"/>
            <p:nvPr/>
          </p:nvSpPr>
          <p:spPr>
            <a:xfrm>
              <a:off x="5540619" y="460398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4E04F967-05BC-AC4D-B41B-33DD248DAB4F}"/>
                </a:ext>
              </a:extLst>
            </p:cNvPr>
            <p:cNvSpPr txBox="1"/>
            <p:nvPr/>
          </p:nvSpPr>
          <p:spPr>
            <a:xfrm>
              <a:off x="5462422" y="519709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1BA434C4-BAE3-214E-9F37-689A71D82078}"/>
                </a:ext>
              </a:extLst>
            </p:cNvPr>
            <p:cNvSpPr txBox="1"/>
            <p:nvPr/>
          </p:nvSpPr>
          <p:spPr>
            <a:xfrm>
              <a:off x="5521971" y="5737819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5BE919E-E3A8-544A-8FB3-544D8906C1D5}"/>
                </a:ext>
              </a:extLst>
            </p:cNvPr>
            <p:cNvCxnSpPr>
              <a:endCxn id="237" idx="0"/>
            </p:cNvCxnSpPr>
            <p:nvPr/>
          </p:nvCxnSpPr>
          <p:spPr>
            <a:xfrm>
              <a:off x="8960131" y="3748742"/>
              <a:ext cx="1440417" cy="12417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343712FF-6A35-2048-AE0F-6F72C9EB88DA}"/>
                </a:ext>
              </a:extLst>
            </p:cNvPr>
            <p:cNvCxnSpPr>
              <a:endCxn id="237" idx="1"/>
            </p:cNvCxnSpPr>
            <p:nvPr/>
          </p:nvCxnSpPr>
          <p:spPr>
            <a:xfrm>
              <a:off x="9032231" y="4698050"/>
              <a:ext cx="1205915" cy="35967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3533A073-2D02-DF43-8458-1449A0DC4FC3}"/>
                </a:ext>
              </a:extLst>
            </p:cNvPr>
            <p:cNvCxnSpPr>
              <a:endCxn id="237" idx="2"/>
            </p:cNvCxnSpPr>
            <p:nvPr/>
          </p:nvCxnSpPr>
          <p:spPr>
            <a:xfrm flipV="1">
              <a:off x="8913142" y="5220126"/>
              <a:ext cx="1257734" cy="3592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764E6C96-B4BF-8341-BED5-B27E4C3CAAD2}"/>
                </a:ext>
              </a:extLst>
            </p:cNvPr>
            <p:cNvCxnSpPr>
              <a:endCxn id="237" idx="3"/>
            </p:cNvCxnSpPr>
            <p:nvPr/>
          </p:nvCxnSpPr>
          <p:spPr>
            <a:xfrm flipV="1">
              <a:off x="8960131" y="5382527"/>
              <a:ext cx="1278015" cy="11028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7D2D78A-AB72-0143-BE77-F777BEB22206}"/>
                </a:ext>
              </a:extLst>
            </p:cNvPr>
            <p:cNvSpPr txBox="1"/>
            <p:nvPr/>
          </p:nvSpPr>
          <p:spPr>
            <a:xfrm>
              <a:off x="9550439" y="4099102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32F23F7A-2A1D-6A43-B823-2CB0B50F5346}"/>
                </a:ext>
              </a:extLst>
            </p:cNvPr>
            <p:cNvSpPr txBox="1"/>
            <p:nvPr/>
          </p:nvSpPr>
          <p:spPr>
            <a:xfrm>
              <a:off x="9177053" y="4614852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E98D2599-BBE8-5048-815D-9BDB54975FBC}"/>
                </a:ext>
              </a:extLst>
            </p:cNvPr>
            <p:cNvSpPr txBox="1"/>
            <p:nvPr/>
          </p:nvSpPr>
          <p:spPr>
            <a:xfrm>
              <a:off x="9089634" y="5135519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4B5C5748-BE2E-FE4E-9548-80CCB8D5CBC6}"/>
                </a:ext>
              </a:extLst>
            </p:cNvPr>
            <p:cNvSpPr txBox="1"/>
            <p:nvPr/>
          </p:nvSpPr>
          <p:spPr>
            <a:xfrm>
              <a:off x="9139270" y="5768946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</p:grpSp>
      <p:sp>
        <p:nvSpPr>
          <p:cNvPr id="290" name="AutoShape 5">
            <a:extLst>
              <a:ext uri="{FF2B5EF4-FFF2-40B4-BE49-F238E27FC236}">
                <a16:creationId xmlns:a16="http://schemas.microsoft.com/office/drawing/2014/main" id="{2AD5D1F6-3A80-9349-AFD7-3374FC84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065718"/>
            <a:ext cx="2895600" cy="100231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91" name="AutoShape 5">
            <a:extLst>
              <a:ext uri="{FF2B5EF4-FFF2-40B4-BE49-F238E27FC236}">
                <a16:creationId xmlns:a16="http://schemas.microsoft.com/office/drawing/2014/main" id="{36D02793-46BF-6745-9F3B-BDE504B5664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19601" y="5257800"/>
            <a:ext cx="2895600" cy="100231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F49DAEDD-CE28-E74B-A50A-74236234AF7C}"/>
              </a:ext>
            </a:extLst>
          </p:cNvPr>
          <p:cNvSpPr txBox="1"/>
          <p:nvPr/>
        </p:nvSpPr>
        <p:spPr>
          <a:xfrm>
            <a:off x="5606313" y="6260114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  <a:endParaRPr lang="en-US" b="1" dirty="0"/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D30E111A-B56A-C74D-B9F7-4D7EBE9F419C}"/>
              </a:ext>
            </a:extLst>
          </p:cNvPr>
          <p:cNvGrpSpPr/>
          <p:nvPr/>
        </p:nvGrpSpPr>
        <p:grpSpPr>
          <a:xfrm>
            <a:off x="2993589" y="2150884"/>
            <a:ext cx="805156" cy="1429534"/>
            <a:chOff x="4632124" y="1614210"/>
            <a:chExt cx="2703648" cy="4800253"/>
          </a:xfrm>
        </p:grpSpPr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8914D9EB-532E-A148-A40B-89CF585EF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06C6444D-2352-F247-AA3A-A0D668D38C9C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24090897-2703-4D48-90C6-FD739EB2A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8033E327-A80B-9340-B8B8-264DC3D1210C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A87406D-4CA4-6043-ACC8-53ED6A5EEF08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879C76CF-4582-0F45-BE7D-B8183EA3A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871F560-01F5-9A44-B1E3-D55259BFC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95C0BEC-9494-CA44-8B80-D8B8F464A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B789780A-9E64-5447-9AB8-B2A854441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0A1FC51F-5D68-704A-BB83-3C33B0B55F1D}"/>
              </a:ext>
            </a:extLst>
          </p:cNvPr>
          <p:cNvGrpSpPr/>
          <p:nvPr/>
        </p:nvGrpSpPr>
        <p:grpSpPr>
          <a:xfrm>
            <a:off x="2738664" y="5264106"/>
            <a:ext cx="805156" cy="1429534"/>
            <a:chOff x="4632124" y="1614210"/>
            <a:chExt cx="2703648" cy="4800253"/>
          </a:xfrm>
        </p:grpSpPr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E8DD1914-1268-CD46-840A-F7F1E0365A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04094132-42A7-0E4C-B1B0-99231CB1FBAA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BB6B4C1B-2DD9-3641-B3D8-D3BDA3D3DA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0944C32-60D8-A848-BDFE-C717FACD3E67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0B47E5E4-0796-274D-A8BB-EF29EDCBCDFE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ECFCF348-16DE-EA4B-AFBE-29CA9E40D2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0B541D11-6873-D249-BCA9-EDB9289652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272C6CD-8F7B-844E-9207-071F59BA8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0D0556-B51F-E844-A6AB-B5DC4D599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EBD3D364-96E8-A14B-8D5D-6D824FA6B43A}"/>
              </a:ext>
            </a:extLst>
          </p:cNvPr>
          <p:cNvSpPr/>
          <p:nvPr/>
        </p:nvSpPr>
        <p:spPr>
          <a:xfrm>
            <a:off x="7696201" y="5907506"/>
            <a:ext cx="2956684" cy="884759"/>
          </a:xfrm>
          <a:prstGeom prst="wedgeRoundRectCallout">
            <a:avLst>
              <a:gd name="adj1" fmla="val -66704"/>
              <a:gd name="adj2" fmla="val 746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Must show (prove):</a:t>
            </a:r>
            <a:br>
              <a:rPr lang="en-US" dirty="0"/>
            </a:br>
            <a:r>
              <a:rPr lang="en-US" dirty="0"/>
              <a:t>1) how to make construction</a:t>
            </a:r>
          </a:p>
          <a:p>
            <a:r>
              <a:rPr lang="en-US" dirty="0"/>
              <a:t>2) Why it works</a:t>
            </a:r>
          </a:p>
        </p:txBody>
      </p:sp>
      <p:pic>
        <p:nvPicPr>
          <p:cNvPr id="218" name="Picture 217">
            <a:extLst>
              <a:ext uri="{FF2B5EF4-FFF2-40B4-BE49-F238E27FC236}">
                <a16:creationId xmlns:a16="http://schemas.microsoft.com/office/drawing/2014/main" id="{A4955C0C-DFB1-B341-8945-FA8EDE2947B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393" y="5127718"/>
            <a:ext cx="359965" cy="355837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E574AF12-4094-AF4F-9D9C-EBA2C7C529D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181" y="5609746"/>
            <a:ext cx="348388" cy="317454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271DB8C2-611B-654E-9EBB-5E9BF567DD2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006" y="6055633"/>
            <a:ext cx="357563" cy="313646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C9528DC2-E232-7F4A-9058-2F67FE9ED63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830" y="6021524"/>
            <a:ext cx="334827" cy="334827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50BE09A1-8C08-D348-B750-BD980BB392F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125" y="6482387"/>
            <a:ext cx="321323" cy="344983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23A830DE-0920-0240-B88A-0CDBD5C24DD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108" y="5601595"/>
            <a:ext cx="334990" cy="334990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188A35D6-3D3A-C746-B725-67E2F4A90A0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5685" y="5127718"/>
            <a:ext cx="334990" cy="33499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3979A6AC-D2FD-4549-ADDF-FB644EA243DC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831" y="6482387"/>
            <a:ext cx="334826" cy="334826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BE1108DC-3E1F-7D4A-8277-03AADF05168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8613" y="1997024"/>
            <a:ext cx="359965" cy="355837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33476545-5E8C-D34E-B8A3-A23D4525D94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4401" y="2479052"/>
            <a:ext cx="348388" cy="317454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66E8A816-7D17-4443-A7F1-E0CCB90E439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5226" y="2924939"/>
            <a:ext cx="357563" cy="313646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CD24EAE9-628F-6D46-B89E-A9CF11E40F3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050" y="2890830"/>
            <a:ext cx="334827" cy="334827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EB394C8D-B8B9-624A-AE51-83C31F66D5E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3345" y="3351693"/>
            <a:ext cx="321323" cy="34498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0C871CA8-2CDC-A34D-9E7A-80AA3AA5578F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328" y="2470901"/>
            <a:ext cx="334990" cy="334990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D23DD5E6-3A79-624C-B10B-A7906902ACE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7905" y="1997024"/>
            <a:ext cx="334990" cy="334990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C70940FC-9BC3-4746-B74A-785A24652DC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051" y="3351693"/>
            <a:ext cx="334826" cy="334826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2A0BD230-7602-8043-9602-A819BA94A77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654" y="2385872"/>
            <a:ext cx="359965" cy="355837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3C187933-6451-E241-869C-F51F7392E01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5837" y="2758836"/>
            <a:ext cx="348388" cy="317454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095AE4AF-3DB3-204F-AD7A-ADF4C5496AC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9480" y="3122356"/>
            <a:ext cx="357563" cy="313646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2421B944-3B49-E442-9209-EDEDFA37CA4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2832" y="3125224"/>
            <a:ext cx="334827" cy="334827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6178D6A6-8F19-B34B-A9B8-60A56BF8688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304" y="3496863"/>
            <a:ext cx="321323" cy="344983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89149635-5062-9D48-8331-FF77D574D190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570" y="2750068"/>
            <a:ext cx="334990" cy="334990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CB1BC7E7-4790-2B49-9D10-FEB21634520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570" y="2385872"/>
            <a:ext cx="334990" cy="334990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3DBF1BBB-8516-1D42-A7EF-BB7CB63561A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734" y="3491592"/>
            <a:ext cx="334826" cy="334826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FD667031-41D6-6A41-820E-4DFA8A32B47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719" y="4407274"/>
            <a:ext cx="359965" cy="355837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36DF5699-F5CD-9046-BBF5-F545B0D0097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902" y="4780238"/>
            <a:ext cx="348388" cy="317454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C8D486E0-970F-3C41-87D7-787F5152FE4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9545" y="5143758"/>
            <a:ext cx="357563" cy="313646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E8A277D6-68AD-1F4E-AD21-550D6D9AF7E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897" y="5146626"/>
            <a:ext cx="334827" cy="334827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83ED332E-143B-AC41-85C8-F99D9C4E611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2369" y="5518265"/>
            <a:ext cx="321323" cy="344983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E2345870-9EDC-904E-A84D-D436B550898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635" y="4771470"/>
            <a:ext cx="334990" cy="33499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875C677B-7CA4-B74D-85A7-F5572E90C8A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635" y="4407274"/>
            <a:ext cx="334990" cy="334990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76B50A5D-A768-8C42-8382-8B96C658312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799" y="5512994"/>
            <a:ext cx="334826" cy="33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7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which share no edges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blipFill>
                <a:blip r:embed="rId2"/>
                <a:stretch>
                  <a:fillRect l="-1239" t="-3125" r="-35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99181" y="3150941"/>
            <a:ext cx="338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of edge-disjoint paths of size 4</a:t>
            </a:r>
          </a:p>
        </p:txBody>
      </p:sp>
    </p:spTree>
    <p:extLst>
      <p:ext uri="{BB962C8B-B14F-4D97-AF65-F5344CB8AC3E}">
        <p14:creationId xmlns:p14="http://schemas.microsoft.com/office/powerpoint/2010/main" val="220032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Edge-Disjoint Paths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295401"/>
                <a:ext cx="7162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Make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the source and sink, give each edge capacity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400" dirty="0"/>
                  <a:t>, find the max flow.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1"/>
                <a:ext cx="7162800" cy="830997"/>
              </a:xfrm>
              <a:prstGeom prst="rect">
                <a:avLst/>
              </a:prstGeom>
              <a:blipFill>
                <a:blip r:embed="rId2"/>
                <a:stretch>
                  <a:fillRect l="-1239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99181" y="3150941"/>
            <a:ext cx="3384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Set of edge-disjoint paths of size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AA6023-76AD-EA4C-90EC-43DC6FD2382A}"/>
              </a:ext>
            </a:extLst>
          </p:cNvPr>
          <p:cNvSpPr txBox="1"/>
          <p:nvPr/>
        </p:nvSpPr>
        <p:spPr>
          <a:xfrm>
            <a:off x="3177708" y="2728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1E0ADA-F2E0-1E4F-A875-B8C57C82B1DE}"/>
              </a:ext>
            </a:extLst>
          </p:cNvPr>
          <p:cNvSpPr txBox="1"/>
          <p:nvPr/>
        </p:nvSpPr>
        <p:spPr>
          <a:xfrm>
            <a:off x="3008748" y="342848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0F69BDC-B87F-2647-820E-204405E4E2E7}"/>
              </a:ext>
            </a:extLst>
          </p:cNvPr>
          <p:cNvSpPr txBox="1"/>
          <p:nvPr/>
        </p:nvSpPr>
        <p:spPr>
          <a:xfrm>
            <a:off x="2609814" y="3989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336871-19FF-3E49-82D8-A81D1A33F0DF}"/>
              </a:ext>
            </a:extLst>
          </p:cNvPr>
          <p:cNvSpPr txBox="1"/>
          <p:nvPr/>
        </p:nvSpPr>
        <p:spPr>
          <a:xfrm>
            <a:off x="2164562" y="47226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937632A-BC0F-B349-AB90-1F1B97D257DF}"/>
              </a:ext>
            </a:extLst>
          </p:cNvPr>
          <p:cNvSpPr txBox="1"/>
          <p:nvPr/>
        </p:nvSpPr>
        <p:spPr>
          <a:xfrm>
            <a:off x="4216336" y="37262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19D7E28-C8EC-4443-83A2-489C97CE87DB}"/>
              </a:ext>
            </a:extLst>
          </p:cNvPr>
          <p:cNvSpPr txBox="1"/>
          <p:nvPr/>
        </p:nvSpPr>
        <p:spPr>
          <a:xfrm>
            <a:off x="5945157" y="36635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39DAA1-E3AC-A743-85C7-94CCE18BD0DE}"/>
              </a:ext>
            </a:extLst>
          </p:cNvPr>
          <p:cNvSpPr txBox="1"/>
          <p:nvPr/>
        </p:nvSpPr>
        <p:spPr>
          <a:xfrm>
            <a:off x="5689957" y="43576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608C84-364D-DD46-AA02-5A00AA647E5F}"/>
              </a:ext>
            </a:extLst>
          </p:cNvPr>
          <p:cNvSpPr txBox="1"/>
          <p:nvPr/>
        </p:nvSpPr>
        <p:spPr>
          <a:xfrm>
            <a:off x="4358782" y="415681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35450D6-71B6-3345-BC17-35461D12255A}"/>
              </a:ext>
            </a:extLst>
          </p:cNvPr>
          <p:cNvSpPr txBox="1"/>
          <p:nvPr/>
        </p:nvSpPr>
        <p:spPr>
          <a:xfrm>
            <a:off x="3899308" y="47354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4A840B-3347-2B43-B3C9-233C019D3C53}"/>
              </a:ext>
            </a:extLst>
          </p:cNvPr>
          <p:cNvSpPr txBox="1"/>
          <p:nvPr/>
        </p:nvSpPr>
        <p:spPr>
          <a:xfrm>
            <a:off x="4944134" y="50552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8D1137B-AE4E-3D44-8BF0-4D3D729C7F0A}"/>
              </a:ext>
            </a:extLst>
          </p:cNvPr>
          <p:cNvSpPr txBox="1"/>
          <p:nvPr/>
        </p:nvSpPr>
        <p:spPr>
          <a:xfrm>
            <a:off x="5070905" y="562421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0B3345A-46E9-BE4E-919D-EF6EDC01B63A}"/>
              </a:ext>
            </a:extLst>
          </p:cNvPr>
          <p:cNvSpPr txBox="1"/>
          <p:nvPr/>
        </p:nvSpPr>
        <p:spPr>
          <a:xfrm>
            <a:off x="3852848" y="549687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D5E210-1AC7-9E4D-A9C3-F518ADC815D6}"/>
              </a:ext>
            </a:extLst>
          </p:cNvPr>
          <p:cNvSpPr txBox="1"/>
          <p:nvPr/>
        </p:nvSpPr>
        <p:spPr>
          <a:xfrm>
            <a:off x="3053042" y="58867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BD4354-A0AA-E94F-B61A-2F3463A9618D}"/>
              </a:ext>
            </a:extLst>
          </p:cNvPr>
          <p:cNvSpPr txBox="1"/>
          <p:nvPr/>
        </p:nvSpPr>
        <p:spPr>
          <a:xfrm>
            <a:off x="2555320" y="61981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08F8F0-1C6D-474F-85A2-39DAB58BB127}"/>
              </a:ext>
            </a:extLst>
          </p:cNvPr>
          <p:cNvSpPr txBox="1"/>
          <p:nvPr/>
        </p:nvSpPr>
        <p:spPr>
          <a:xfrm>
            <a:off x="3914650" y="63709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17868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Max-flow vs. Edge-disjoint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These two problems are “related”</a:t>
            </a:r>
          </a:p>
          <a:p>
            <a:pPr lvl="1"/>
            <a:r>
              <a:rPr lang="en-US" dirty="0"/>
              <a:t>Here we’re saying: if you can solve </a:t>
            </a:r>
            <a:r>
              <a:rPr lang="en-US" b="1" i="1" u="sng" dirty="0"/>
              <a:t>Max-flow</a:t>
            </a:r>
            <a:r>
              <a:rPr lang="en-US" dirty="0"/>
              <a:t>, you can solve </a:t>
            </a:r>
            <a:r>
              <a:rPr lang="en-US" b="1" i="1" u="sng" dirty="0"/>
              <a:t>Edge-disjoint path</a:t>
            </a:r>
          </a:p>
          <a:p>
            <a:r>
              <a:rPr lang="en-US" dirty="0"/>
              <a:t>Alternatively, we can say that one problem </a:t>
            </a:r>
            <a:r>
              <a:rPr lang="en-US" b="1" i="1" dirty="0">
                <a:solidFill>
                  <a:schemeClr val="accent1"/>
                </a:solidFill>
              </a:rPr>
              <a:t>reduces</a:t>
            </a:r>
            <a:r>
              <a:rPr lang="en-US" dirty="0"/>
              <a:t> to the other</a:t>
            </a:r>
          </a:p>
          <a:p>
            <a:pPr lvl="1"/>
            <a:r>
              <a:rPr lang="en-US" dirty="0"/>
              <a:t>The problem of finding Edge-disjoint paths </a:t>
            </a:r>
            <a:r>
              <a:rPr lang="en-US" b="1" i="1" dirty="0">
                <a:solidFill>
                  <a:schemeClr val="accent1"/>
                </a:solidFill>
              </a:rPr>
              <a:t>reduces to </a:t>
            </a:r>
            <a:r>
              <a:rPr lang="en-US" dirty="0"/>
              <a:t>the problem of finding max-flow</a:t>
            </a:r>
          </a:p>
          <a:p>
            <a:pPr lvl="1"/>
            <a:r>
              <a:rPr lang="en-US" dirty="0"/>
              <a:t>Maybe this </a:t>
            </a:r>
            <a:r>
              <a:rPr lang="en-US" b="1" i="1" dirty="0">
                <a:solidFill>
                  <a:schemeClr val="accent1"/>
                </a:solidFill>
              </a:rPr>
              <a:t>reduction</a:t>
            </a:r>
            <a:r>
              <a:rPr lang="en-US" dirty="0"/>
              <a:t> requires some work to “convert”</a:t>
            </a:r>
          </a:p>
          <a:p>
            <a:pPr lvl="2"/>
            <a:r>
              <a:rPr lang="en-US" dirty="0"/>
              <a:t>Could be nothing or minimal</a:t>
            </a:r>
          </a:p>
          <a:p>
            <a:pPr lvl="1"/>
            <a:r>
              <a:rPr lang="en-US" dirty="0"/>
              <a:t>For these problems, the cost of the conversion is </a:t>
            </a:r>
            <a:r>
              <a:rPr lang="en-US" b="1" i="1" dirty="0"/>
              <a:t>hopefully small (more on this in a moment).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Vertex-Disjoint Paths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Given a graph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𝐺</m:t>
                    </m:r>
                    <m:r>
                      <a:rPr lang="en-US" sz="2400" i="1">
                        <a:latin typeface="Cambria Math"/>
                      </a:rPr>
                      <m:t>=(</m:t>
                    </m:r>
                    <m:r>
                      <a:rPr lang="en-US" sz="2400" i="1">
                        <a:latin typeface="Cambria Math"/>
                      </a:rPr>
                      <m:t>𝑉</m:t>
                    </m:r>
                    <m:r>
                      <a:rPr lang="en-US" sz="2400" i="1">
                        <a:latin typeface="Cambria Math"/>
                      </a:rPr>
                      <m:t>,</m:t>
                    </m:r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, a start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and a destination node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, give the maximum number of paths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𝑡</m:t>
                    </m:r>
                  </m:oMath>
                </a14:m>
                <a:r>
                  <a:rPr lang="en-US" sz="2400" dirty="0"/>
                  <a:t> which share no vertices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295401"/>
                <a:ext cx="7162800" cy="1200329"/>
              </a:xfrm>
              <a:prstGeom prst="rect">
                <a:avLst/>
              </a:prstGeom>
              <a:blipFill>
                <a:blip r:embed="rId2"/>
                <a:stretch>
                  <a:fillRect l="-1239" t="-3125" r="-354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2988540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092007"/>
                <a:ext cx="459341" cy="459341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4520419" y="292127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9" name="Oval 8"/>
          <p:cNvSpPr/>
          <p:nvPr/>
        </p:nvSpPr>
        <p:spPr>
          <a:xfrm>
            <a:off x="3590943" y="4167022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0" name="Oval 9"/>
          <p:cNvSpPr/>
          <p:nvPr/>
        </p:nvSpPr>
        <p:spPr>
          <a:xfrm>
            <a:off x="2027503" y="5607341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1" name="Oval 10"/>
          <p:cNvSpPr/>
          <p:nvPr/>
        </p:nvSpPr>
        <p:spPr>
          <a:xfrm>
            <a:off x="2962657" y="525440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stCxn id="6" idx="7"/>
            <a:endCxn id="8" idx="2"/>
          </p:cNvCxnSpPr>
          <p:nvPr/>
        </p:nvCxnSpPr>
        <p:spPr>
          <a:xfrm>
            <a:off x="2189904" y="3055809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10" idx="0"/>
          </p:cNvCxnSpPr>
          <p:nvPr/>
        </p:nvCxnSpPr>
        <p:spPr>
          <a:xfrm>
            <a:off x="2027503" y="3447880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9" idx="7"/>
            <a:endCxn id="8" idx="3"/>
          </p:cNvCxnSpPr>
          <p:nvPr/>
        </p:nvCxnSpPr>
        <p:spPr>
          <a:xfrm flipV="1">
            <a:off x="3983015" y="3313342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6"/>
            <a:endCxn id="9" idx="1"/>
          </p:cNvCxnSpPr>
          <p:nvPr/>
        </p:nvCxnSpPr>
        <p:spPr>
          <a:xfrm>
            <a:off x="2257173" y="3218210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5"/>
            <a:endCxn id="11" idx="1"/>
          </p:cNvCxnSpPr>
          <p:nvPr/>
        </p:nvCxnSpPr>
        <p:spPr>
          <a:xfrm>
            <a:off x="2189903" y="3380612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6"/>
            <a:endCxn id="69" idx="2"/>
          </p:cNvCxnSpPr>
          <p:nvPr/>
        </p:nvCxnSpPr>
        <p:spPr>
          <a:xfrm>
            <a:off x="4050284" y="4396693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7" idx="0"/>
            <a:endCxn id="8" idx="5"/>
          </p:cNvCxnSpPr>
          <p:nvPr/>
        </p:nvCxnSpPr>
        <p:spPr>
          <a:xfrm flipH="1" flipV="1">
            <a:off x="4912491" y="3313342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4912491" y="439669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72" name="Straight Arrow Connector 71"/>
          <p:cNvCxnSpPr>
            <a:stCxn id="11" idx="7"/>
            <a:endCxn id="69" idx="3"/>
          </p:cNvCxnSpPr>
          <p:nvPr/>
        </p:nvCxnSpPr>
        <p:spPr>
          <a:xfrm flipV="1">
            <a:off x="3354729" y="4788764"/>
            <a:ext cx="1625031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3177708" y="6200273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91" name="Straight Arrow Connector 90"/>
          <p:cNvCxnSpPr>
            <a:stCxn id="10" idx="5"/>
            <a:endCxn id="90" idx="2"/>
          </p:cNvCxnSpPr>
          <p:nvPr/>
        </p:nvCxnSpPr>
        <p:spPr>
          <a:xfrm>
            <a:off x="2419575" y="5999413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4303066" y="5885617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95" name="Straight Arrow Connector 94"/>
          <p:cNvCxnSpPr>
            <a:stCxn id="10" idx="6"/>
            <a:endCxn id="94" idx="2"/>
          </p:cNvCxnSpPr>
          <p:nvPr/>
        </p:nvCxnSpPr>
        <p:spPr>
          <a:xfrm>
            <a:off x="2486843" y="5837011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11" idx="5"/>
            <a:endCxn id="94" idx="1"/>
          </p:cNvCxnSpPr>
          <p:nvPr/>
        </p:nvCxnSpPr>
        <p:spPr>
          <a:xfrm>
            <a:off x="3354728" y="5646479"/>
            <a:ext cx="1015606" cy="306406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1" idx="6"/>
            <a:endCxn id="7" idx="2"/>
          </p:cNvCxnSpPr>
          <p:nvPr/>
        </p:nvCxnSpPr>
        <p:spPr>
          <a:xfrm flipV="1">
            <a:off x="3421998" y="5321678"/>
            <a:ext cx="4274203" cy="16240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>
            <a:stCxn id="69" idx="6"/>
            <a:endCxn id="7" idx="1"/>
          </p:cNvCxnSpPr>
          <p:nvPr/>
        </p:nvCxnSpPr>
        <p:spPr>
          <a:xfrm>
            <a:off x="5371831" y="4626363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>
            <a:stCxn id="94" idx="6"/>
            <a:endCxn id="7" idx="3"/>
          </p:cNvCxnSpPr>
          <p:nvPr/>
        </p:nvCxnSpPr>
        <p:spPr>
          <a:xfrm flipV="1">
            <a:off x="4762407" y="5484079"/>
            <a:ext cx="3001063" cy="63120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90" idx="6"/>
            <a:endCxn id="94" idx="3"/>
          </p:cNvCxnSpPr>
          <p:nvPr/>
        </p:nvCxnSpPr>
        <p:spPr>
          <a:xfrm flipV="1">
            <a:off x="3637048" y="6277689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599182" y="3150941"/>
            <a:ext cx="265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a vertex-disjoint path!</a:t>
            </a:r>
          </a:p>
        </p:txBody>
      </p:sp>
      <p:sp>
        <p:nvSpPr>
          <p:cNvPr id="3" name="Rectangle 2"/>
          <p:cNvSpPr/>
          <p:nvPr/>
        </p:nvSpPr>
        <p:spPr>
          <a:xfrm>
            <a:off x="2798640" y="5074212"/>
            <a:ext cx="745004" cy="745004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Vertex-Disjoint Paths 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1295401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Idea: Convert an instance of the vertex-disjoint paths problem into an instance of edge-disjoint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val 30"/>
              <p:cNvSpPr/>
              <p:nvPr/>
            </p:nvSpPr>
            <p:spPr>
              <a:xfrm>
                <a:off x="1797832" y="3263127"/>
                <a:ext cx="459341" cy="45934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Oval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832" y="3263127"/>
                <a:ext cx="459341" cy="45934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val 31"/>
              <p:cNvSpPr/>
              <p:nvPr/>
            </p:nvSpPr>
            <p:spPr>
              <a:xfrm>
                <a:off x="7696201" y="5366594"/>
                <a:ext cx="459341" cy="459341"/>
              </a:xfrm>
              <a:prstGeom prst="ellipse">
                <a:avLst/>
              </a:prstGeom>
              <a:solidFill>
                <a:srgbClr val="00CCFF"/>
              </a:solid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Oval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1" y="5366594"/>
                <a:ext cx="459341" cy="459341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0070C0"/>
                </a:solidFill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/>
          <p:cNvSpPr/>
          <p:nvPr/>
        </p:nvSpPr>
        <p:spPr>
          <a:xfrm>
            <a:off x="4520419" y="319585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4" name="Oval 33"/>
          <p:cNvSpPr/>
          <p:nvPr/>
        </p:nvSpPr>
        <p:spPr>
          <a:xfrm>
            <a:off x="3590943" y="4441609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35" name="Oval 34"/>
          <p:cNvSpPr/>
          <p:nvPr/>
        </p:nvSpPr>
        <p:spPr>
          <a:xfrm>
            <a:off x="2027503" y="5881928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36" name="Oval 35"/>
          <p:cNvSpPr/>
          <p:nvPr/>
        </p:nvSpPr>
        <p:spPr>
          <a:xfrm>
            <a:off x="2962657" y="5528995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</a:t>
            </a:r>
          </a:p>
        </p:txBody>
      </p:sp>
      <p:cxnSp>
        <p:nvCxnSpPr>
          <p:cNvPr id="37" name="Straight Arrow Connector 36"/>
          <p:cNvCxnSpPr>
            <a:stCxn id="31" idx="7"/>
            <a:endCxn id="33" idx="2"/>
          </p:cNvCxnSpPr>
          <p:nvPr/>
        </p:nvCxnSpPr>
        <p:spPr>
          <a:xfrm>
            <a:off x="2189904" y="3330396"/>
            <a:ext cx="2330515" cy="9513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4"/>
            <a:endCxn id="35" idx="0"/>
          </p:cNvCxnSpPr>
          <p:nvPr/>
        </p:nvCxnSpPr>
        <p:spPr>
          <a:xfrm>
            <a:off x="2027503" y="3722467"/>
            <a:ext cx="229671" cy="215946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4" idx="7"/>
            <a:endCxn id="33" idx="3"/>
          </p:cNvCxnSpPr>
          <p:nvPr/>
        </p:nvCxnSpPr>
        <p:spPr>
          <a:xfrm flipV="1">
            <a:off x="3983015" y="3587929"/>
            <a:ext cx="604673" cy="920948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1" idx="6"/>
            <a:endCxn id="34" idx="1"/>
          </p:cNvCxnSpPr>
          <p:nvPr/>
        </p:nvCxnSpPr>
        <p:spPr>
          <a:xfrm>
            <a:off x="2257173" y="3492797"/>
            <a:ext cx="1401039" cy="101608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1" idx="5"/>
            <a:endCxn id="36" idx="1"/>
          </p:cNvCxnSpPr>
          <p:nvPr/>
        </p:nvCxnSpPr>
        <p:spPr>
          <a:xfrm>
            <a:off x="2189903" y="3655199"/>
            <a:ext cx="840022" cy="1941065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4" idx="6"/>
            <a:endCxn id="44" idx="2"/>
          </p:cNvCxnSpPr>
          <p:nvPr/>
        </p:nvCxnSpPr>
        <p:spPr>
          <a:xfrm>
            <a:off x="4050284" y="4671280"/>
            <a:ext cx="862207" cy="22967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2" idx="0"/>
            <a:endCxn id="33" idx="5"/>
          </p:cNvCxnSpPr>
          <p:nvPr/>
        </p:nvCxnSpPr>
        <p:spPr>
          <a:xfrm flipH="1" flipV="1">
            <a:off x="4912491" y="3587929"/>
            <a:ext cx="3013381" cy="1778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4912491" y="4671280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5" name="Straight Arrow Connector 44"/>
          <p:cNvCxnSpPr>
            <a:stCxn id="36" idx="7"/>
            <a:endCxn id="44" idx="3"/>
          </p:cNvCxnSpPr>
          <p:nvPr/>
        </p:nvCxnSpPr>
        <p:spPr>
          <a:xfrm flipV="1">
            <a:off x="3354729" y="5063351"/>
            <a:ext cx="1625031" cy="532912"/>
          </a:xfrm>
          <a:prstGeom prst="straightConnector1">
            <a:avLst/>
          </a:prstGeom>
          <a:ln w="5715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177708" y="6474860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47" name="Straight Arrow Connector 46"/>
          <p:cNvCxnSpPr>
            <a:stCxn id="35" idx="5"/>
            <a:endCxn id="46" idx="2"/>
          </p:cNvCxnSpPr>
          <p:nvPr/>
        </p:nvCxnSpPr>
        <p:spPr>
          <a:xfrm>
            <a:off x="2419575" y="6274000"/>
            <a:ext cx="758133" cy="430531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4303066" y="6160204"/>
            <a:ext cx="459341" cy="459341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49" name="Straight Arrow Connector 48"/>
          <p:cNvCxnSpPr>
            <a:stCxn id="35" idx="6"/>
            <a:endCxn id="48" idx="2"/>
          </p:cNvCxnSpPr>
          <p:nvPr/>
        </p:nvCxnSpPr>
        <p:spPr>
          <a:xfrm>
            <a:off x="2486843" y="6111598"/>
            <a:ext cx="1816222" cy="278276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6" idx="5"/>
            <a:endCxn id="48" idx="1"/>
          </p:cNvCxnSpPr>
          <p:nvPr/>
        </p:nvCxnSpPr>
        <p:spPr>
          <a:xfrm>
            <a:off x="3354728" y="5921066"/>
            <a:ext cx="1015606" cy="306406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6" idx="6"/>
            <a:endCxn id="32" idx="2"/>
          </p:cNvCxnSpPr>
          <p:nvPr/>
        </p:nvCxnSpPr>
        <p:spPr>
          <a:xfrm flipV="1">
            <a:off x="3421998" y="5596265"/>
            <a:ext cx="4274203" cy="162401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4" idx="6"/>
            <a:endCxn id="32" idx="1"/>
          </p:cNvCxnSpPr>
          <p:nvPr/>
        </p:nvCxnSpPr>
        <p:spPr>
          <a:xfrm>
            <a:off x="5371831" y="4900950"/>
            <a:ext cx="2391638" cy="53291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8" idx="6"/>
            <a:endCxn id="32" idx="3"/>
          </p:cNvCxnSpPr>
          <p:nvPr/>
        </p:nvCxnSpPr>
        <p:spPr>
          <a:xfrm flipV="1">
            <a:off x="4762407" y="5758666"/>
            <a:ext cx="3001063" cy="631209"/>
          </a:xfrm>
          <a:prstGeom prst="straightConnector1">
            <a:avLst/>
          </a:prstGeom>
          <a:ln w="57150">
            <a:solidFill>
              <a:srgbClr val="FF33C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6" idx="6"/>
            <a:endCxn id="48" idx="3"/>
          </p:cNvCxnSpPr>
          <p:nvPr/>
        </p:nvCxnSpPr>
        <p:spPr>
          <a:xfrm flipV="1">
            <a:off x="3637048" y="6552276"/>
            <a:ext cx="733286" cy="152255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7412697" y="3820067"/>
            <a:ext cx="924402" cy="60005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 in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752600" y="2057401"/>
            <a:ext cx="8302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Make two copies of each node, one connected to incoming edges, the other to outgoing edges</a:t>
            </a:r>
          </a:p>
        </p:txBody>
      </p:sp>
      <p:sp>
        <p:nvSpPr>
          <p:cNvPr id="59" name="Oval 58"/>
          <p:cNvSpPr/>
          <p:nvPr/>
        </p:nvSpPr>
        <p:spPr>
          <a:xfrm>
            <a:off x="9266481" y="3873226"/>
            <a:ext cx="924402" cy="600050"/>
          </a:xfrm>
          <a:prstGeom prst="ellipse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 out</a:t>
            </a:r>
          </a:p>
        </p:txBody>
      </p:sp>
      <p:cxnSp>
        <p:nvCxnSpPr>
          <p:cNvPr id="61" name="Straight Arrow Connector 60"/>
          <p:cNvCxnSpPr>
            <a:stCxn id="57" idx="6"/>
            <a:endCxn id="59" idx="2"/>
          </p:cNvCxnSpPr>
          <p:nvPr/>
        </p:nvCxnSpPr>
        <p:spPr>
          <a:xfrm>
            <a:off x="8337099" y="4120093"/>
            <a:ext cx="929382" cy="5315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57" idx="4"/>
          </p:cNvCxnSpPr>
          <p:nvPr/>
        </p:nvCxnSpPr>
        <p:spPr>
          <a:xfrm flipV="1">
            <a:off x="7579358" y="4420117"/>
            <a:ext cx="295541" cy="480832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endCxn id="57" idx="2"/>
          </p:cNvCxnSpPr>
          <p:nvPr/>
        </p:nvCxnSpPr>
        <p:spPr>
          <a:xfrm flipV="1">
            <a:off x="6934201" y="4120093"/>
            <a:ext cx="478497" cy="5315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59" idx="5"/>
          </p:cNvCxnSpPr>
          <p:nvPr/>
        </p:nvCxnSpPr>
        <p:spPr>
          <a:xfrm>
            <a:off x="10055507" y="4385402"/>
            <a:ext cx="374624" cy="28526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280308" y="3468470"/>
            <a:ext cx="154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Restricts to 1 edge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96364" y="2905136"/>
            <a:ext cx="587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Compute Edge-Disjoint paths on new graph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F587379-4FC1-1A49-A833-ABC0A4F29B98}"/>
              </a:ext>
            </a:extLst>
          </p:cNvPr>
          <p:cNvSpPr txBox="1"/>
          <p:nvPr/>
        </p:nvSpPr>
        <p:spPr>
          <a:xfrm>
            <a:off x="6931773" y="37972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299A586-FD84-9F4B-B486-9663DC7F4025}"/>
              </a:ext>
            </a:extLst>
          </p:cNvPr>
          <p:cNvSpPr txBox="1"/>
          <p:nvPr/>
        </p:nvSpPr>
        <p:spPr>
          <a:xfrm>
            <a:off x="7679901" y="4653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F26F041-A73C-054F-BB88-CD96A0F73D9C}"/>
              </a:ext>
            </a:extLst>
          </p:cNvPr>
          <p:cNvSpPr txBox="1"/>
          <p:nvPr/>
        </p:nvSpPr>
        <p:spPr>
          <a:xfrm>
            <a:off x="8630921" y="41280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5586B94-189B-DF4A-B901-98DEB5A6475A}"/>
              </a:ext>
            </a:extLst>
          </p:cNvPr>
          <p:cNvSpPr txBox="1"/>
          <p:nvPr/>
        </p:nvSpPr>
        <p:spPr>
          <a:xfrm>
            <a:off x="10260176" y="423545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62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  <p:bldP spid="59" grpId="0" animBg="1"/>
      <p:bldP spid="29" grpId="0"/>
      <p:bldP spid="77" grpId="0"/>
      <p:bldP spid="55" grpId="0"/>
      <p:bldP spid="56" grpId="0"/>
      <p:bldP spid="60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808682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82" y="1773198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29638" y="1752601"/>
                <a:ext cx="3333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Instances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638" y="1752601"/>
                <a:ext cx="3333428" cy="646331"/>
              </a:xfrm>
              <a:prstGeom prst="rect">
                <a:avLst/>
              </a:prstGeom>
              <a:blipFill>
                <a:blip r:embed="rId6"/>
                <a:stretch>
                  <a:fillRect l="-1521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454978" y="2971801"/>
                <a:ext cx="22130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8" y="2971801"/>
                <a:ext cx="2213022" cy="646331"/>
              </a:xfrm>
              <a:prstGeom prst="rect">
                <a:avLst/>
              </a:prstGeom>
              <a:blipFill>
                <a:blip r:embed="rId7"/>
                <a:stretch>
                  <a:fillRect l="-2286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Solutions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blipFill>
                <a:blip r:embed="rId8"/>
                <a:stretch>
                  <a:fillRect l="-1521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10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58F3B4B7-F57C-9247-89E6-1120ABA2B6AB}"/>
              </a:ext>
            </a:extLst>
          </p:cNvPr>
          <p:cNvSpPr txBox="1"/>
          <p:nvPr/>
        </p:nvSpPr>
        <p:spPr>
          <a:xfrm>
            <a:off x="22179" y="3085639"/>
            <a:ext cx="34331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Remember: need to show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How to map instance of A to B (and back)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Why solution to B was a valid solution to A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609600" y="1600200"/>
                <a:ext cx="10972800" cy="4876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A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reduction</a:t>
                </a:r>
                <a:r>
                  <a:rPr lang="en-US" dirty="0"/>
                  <a:t> is a transformation of one problem into another problem</a:t>
                </a:r>
              </a:p>
              <a:p>
                <a:pPr lvl="1"/>
                <a:r>
                  <a:rPr lang="en-US" dirty="0"/>
                  <a:t>Edge-disjoint paths is reducible to max-flow because we can use max-flow to solve it</a:t>
                </a:r>
              </a:p>
              <a:p>
                <a:pPr lvl="1"/>
                <a:r>
                  <a:rPr lang="en-US" dirty="0"/>
                  <a:t>Formally, problem A is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reducible</a:t>
                </a:r>
                <a:r>
                  <a:rPr lang="en-US" dirty="0"/>
                  <a:t> to problem B if we can use a solution to B to solve A</a:t>
                </a:r>
              </a:p>
              <a:p>
                <a:r>
                  <a:rPr lang="en-US" dirty="0"/>
                  <a:t>We’re particularly interested in reductions that happen fast!</a:t>
                </a:r>
              </a:p>
              <a:p>
                <a:pPr lvl="1"/>
                <a:r>
                  <a:rPr lang="en-US" i="1" dirty="0"/>
                  <a:t>Meaning the work to do the conversion is fast (how fast?)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ea typeface="ＭＳ Ｐゴシック" panose="020B0600070205080204" pitchFamily="34" charset="-128"/>
                  </a:rPr>
                  <a:t>If A is </a:t>
                </a:r>
                <a:r>
                  <a:rPr lang="en-US" altLang="en-US" b="1" i="1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polynomial-time reducible </a:t>
                </a:r>
                <a:r>
                  <a:rPr lang="en-US" altLang="en-US" dirty="0">
                    <a:ea typeface="ＭＳ Ｐゴシック" panose="020B0600070205080204" pitchFamily="34" charset="-128"/>
                  </a:rPr>
                  <a:t>to B, we denote this as:</a:t>
                </a:r>
                <a:br>
                  <a:rPr lang="en-US" altLang="en-US" dirty="0">
                    <a:ea typeface="ＭＳ Ｐゴシック" panose="020B0600070205080204" pitchFamily="34" charset="-128"/>
                  </a:rPr>
                </a:br>
                <a:r>
                  <a:rPr lang="en-US" altLang="en-US" dirty="0">
                    <a:ea typeface="ＭＳ Ｐゴシック" panose="020B0600070205080204" pitchFamily="34" charset="-128"/>
                  </a:rPr>
                  <a:t>        </a:t>
                </a:r>
                <a:r>
                  <a:rPr lang="en-US" altLang="en-US" b="1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A </a:t>
                </a:r>
                <a:r>
                  <a:rPr lang="en-US" altLang="en-US" b="1" dirty="0">
                    <a:solidFill>
                      <a:schemeClr val="accent1"/>
                    </a:solidFill>
                    <a:ea typeface="ＭＳ Ｐゴシック" panose="020B0600070205080204" pitchFamily="34" charset="-128"/>
                    <a:sym typeface="Symbol" pitchFamily="2" charset="2"/>
                  </a:rPr>
                  <a:t></a:t>
                </a:r>
                <a:r>
                  <a:rPr lang="en-US" altLang="en-US" b="1" baseline="-25000" dirty="0">
                    <a:solidFill>
                      <a:schemeClr val="accent1"/>
                    </a:solidFill>
                    <a:ea typeface="ＭＳ Ｐゴシック" panose="020B0600070205080204" pitchFamily="34" charset="-128"/>
                    <a:sym typeface="Symbol" pitchFamily="2" charset="2"/>
                  </a:rPr>
                  <a:t>p</a:t>
                </a:r>
                <a:r>
                  <a:rPr lang="en-US" altLang="en-US" b="1" dirty="0">
                    <a:solidFill>
                      <a:schemeClr val="accent1"/>
                    </a:solidFill>
                    <a:ea typeface="ＭＳ Ｐゴシック" panose="020B0600070205080204" pitchFamily="34" charset="-128"/>
                    <a:sym typeface="Symbol" pitchFamily="2" charset="2"/>
                  </a:rPr>
                  <a:t> </a:t>
                </a:r>
                <a:r>
                  <a:rPr lang="en-US" altLang="en-US" b="1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B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b="1" dirty="0">
                    <a:solidFill>
                      <a:schemeClr val="accent1"/>
                    </a:solidFill>
                    <a:ea typeface="ＭＳ Ｐゴシック" panose="020B0600070205080204" pitchFamily="34" charset="-128"/>
                  </a:rPr>
                  <a:t>If the conversion takes linear time, we might say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𝑨</m:t>
                    </m:r>
                    <m:sSub>
                      <m:sSubPr>
                        <m:ctrlP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</m:ctrlPr>
                      </m:sSubPr>
                      <m:e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≤</m:t>
                        </m:r>
                      </m:e>
                      <m:sub>
                        <m:r>
                          <a:rPr lang="en-US" altLang="en-US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34" charset="-128"/>
                          </a:rPr>
                          <m:t>𝒏</m:t>
                        </m:r>
                      </m:sub>
                    </m:sSub>
                    <m:r>
                      <a:rPr lang="en-US" altLang="en-US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ＭＳ Ｐゴシック" panose="020B0600070205080204" pitchFamily="34" charset="-128"/>
                      </a:rPr>
                      <m:t>𝑩</m:t>
                    </m:r>
                  </m:oMath>
                </a14:m>
                <a:endParaRPr lang="en-US" altLang="en-US" b="1" dirty="0">
                  <a:solidFill>
                    <a:schemeClr val="accent1"/>
                  </a:solidFill>
                  <a:ea typeface="ＭＳ Ｐゴシック" panose="020B0600070205080204" pitchFamily="34" charset="-128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609600" y="1600200"/>
                <a:ext cx="10972800" cy="4876800"/>
              </a:xfrm>
              <a:blipFill>
                <a:blip r:embed="rId2"/>
                <a:stretch>
                  <a:fillRect l="-1273" t="-2338" r="-694" b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67798" y="3735632"/>
            <a:ext cx="1174595" cy="1721076"/>
            <a:chOff x="10154328" y="3614629"/>
            <a:chExt cx="1565720" cy="1721076"/>
          </a:xfrm>
        </p:grpSpPr>
        <p:pic>
          <p:nvPicPr>
            <p:cNvPr id="3096" name="Picture 24" descr="Image result for k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528567" y="361462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Image result for flam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154328" y="4424859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Worst-case lower-bound Proofs</a:t>
            </a:r>
          </a:p>
        </p:txBody>
      </p:sp>
      <p:sp>
        <p:nvSpPr>
          <p:cNvPr id="1442821" name="AutoShape 5"/>
          <p:cNvSpPr>
            <a:spLocks noChangeArrowheads="1"/>
          </p:cNvSpPr>
          <p:nvPr/>
        </p:nvSpPr>
        <p:spPr bwMode="auto">
          <a:xfrm>
            <a:off x="4398962" y="1651619"/>
            <a:ext cx="3319462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    reduces to   </a:t>
            </a:r>
          </a:p>
        </p:txBody>
      </p:sp>
      <p:sp>
        <p:nvSpPr>
          <p:cNvPr id="1442825" name="Text Box 9"/>
          <p:cNvSpPr txBox="1">
            <a:spLocks noChangeArrowheads="1"/>
          </p:cNvSpPr>
          <p:nvPr/>
        </p:nvSpPr>
        <p:spPr bwMode="auto">
          <a:xfrm>
            <a:off x="3267162" y="4513551"/>
            <a:ext cx="16192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Algorithm for </a:t>
            </a:r>
            <a:r>
              <a:rPr lang="en-US" altLang="en-US" b="1" dirty="0"/>
              <a:t>B</a:t>
            </a:r>
          </a:p>
        </p:txBody>
      </p:sp>
      <p:sp>
        <p:nvSpPr>
          <p:cNvPr id="1442826" name="AutoShape 10"/>
          <p:cNvSpPr>
            <a:spLocks noChangeArrowheads="1"/>
          </p:cNvSpPr>
          <p:nvPr/>
        </p:nvSpPr>
        <p:spPr bwMode="auto">
          <a:xfrm>
            <a:off x="4398963" y="3018473"/>
            <a:ext cx="3319463" cy="1812250"/>
          </a:xfrm>
          <a:prstGeom prst="rightArrow">
            <a:avLst>
              <a:gd name="adj1" fmla="val 52315"/>
              <a:gd name="adj2" fmla="val 7677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    can be used to make  </a:t>
            </a:r>
          </a:p>
        </p:txBody>
      </p:sp>
      <p:sp>
        <p:nvSpPr>
          <p:cNvPr id="1442828" name="Text Box 12"/>
          <p:cNvSpPr txBox="1">
            <a:spLocks noChangeArrowheads="1"/>
          </p:cNvSpPr>
          <p:nvPr/>
        </p:nvSpPr>
        <p:spPr bwMode="auto">
          <a:xfrm>
            <a:off x="7391401" y="4593538"/>
            <a:ext cx="1628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Algorithm for </a:t>
            </a:r>
            <a:r>
              <a:rPr lang="en-US" altLang="en-US" b="1" dirty="0"/>
              <a:t>A</a:t>
            </a:r>
          </a:p>
        </p:txBody>
      </p:sp>
      <p:sp>
        <p:nvSpPr>
          <p:cNvPr id="1442829" name="Text Box 13"/>
          <p:cNvSpPr txBox="1">
            <a:spLocks noChangeArrowheads="1"/>
          </p:cNvSpPr>
          <p:nvPr/>
        </p:nvSpPr>
        <p:spPr bwMode="auto">
          <a:xfrm>
            <a:off x="381000" y="6334780"/>
            <a:ext cx="1173480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The name “reduces” is confusing: it is in the </a:t>
            </a:r>
            <a:r>
              <a:rPr lang="en-US" altLang="en-US" sz="2800" i="1" dirty="0"/>
              <a:t>opposite </a:t>
            </a:r>
            <a:r>
              <a:rPr lang="en-US" altLang="en-US" sz="2800" dirty="0"/>
              <a:t>direction of the making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2830" name="Text Box 14"/>
              <p:cNvSpPr txBox="1">
                <a:spLocks noChangeArrowheads="1"/>
              </p:cNvSpPr>
              <p:nvPr/>
            </p:nvSpPr>
            <p:spPr bwMode="auto">
              <a:xfrm>
                <a:off x="3499691" y="5380673"/>
                <a:ext cx="5118004" cy="954107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800" b="1" dirty="0"/>
                  <a:t> is not a harder problem than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/>
                      </a:rPr>
                      <m:t>𝑩</m:t>
                    </m:r>
                  </m:oMath>
                </a14:m>
                <a:endParaRPr lang="en-US" altLang="en-US" sz="2800" b="1" dirty="0"/>
              </a:p>
              <a:p>
                <a:r>
                  <a:rPr lang="en-US" altLang="en-US" sz="2800" b="1" dirty="0"/>
                  <a:t>		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/>
                      </a:rPr>
                      <m:t>𝑨</m:t>
                    </m:r>
                    <m:r>
                      <a:rPr lang="en-US" altLang="en-US" sz="2800" b="1" i="1">
                        <a:latin typeface="Cambria Math"/>
                      </a:rPr>
                      <m:t>≤</m:t>
                    </m:r>
                    <m:r>
                      <a:rPr lang="en-US" altLang="en-US" sz="28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800" b="1" dirty="0"/>
              </a:p>
            </p:txBody>
          </p:sp>
        </mc:Choice>
        <mc:Fallback xmlns="">
          <p:sp>
            <p:nvSpPr>
              <p:cNvPr id="144283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9691" y="5380673"/>
                <a:ext cx="5118004" cy="954107"/>
              </a:xfrm>
              <a:prstGeom prst="rect">
                <a:avLst/>
              </a:prstGeom>
              <a:blipFill>
                <a:blip r:embed="rId5"/>
                <a:stretch>
                  <a:fillRect l="-744" t="-6579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52601" y="1201341"/>
            <a:ext cx="163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 door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7696" y="1189673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Lighting a fire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1" y="3041658"/>
            <a:ext cx="21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Alcohol, wood, matches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31360" y="3094674"/>
            <a:ext cx="19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Keg cannon battering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865923" y="157243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1572434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Magnetic Disk 19"/>
              <p:cNvSpPr/>
              <p:nvPr/>
            </p:nvSpPr>
            <p:spPr>
              <a:xfrm>
                <a:off x="7865923" y="3364823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Flowchart: Magnetic Dis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3364823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50882" y="346031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3460317"/>
                <a:ext cx="625924" cy="1004887"/>
              </a:xfrm>
              <a:prstGeom prst="rect">
                <a:avLst/>
              </a:prstGeom>
              <a:blipFill>
                <a:blip r:embed="rId8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450882" y="153076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1530766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doo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2172282" y="1530766"/>
            <a:ext cx="592555" cy="12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ir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0"/>
          <a:stretch/>
        </p:blipFill>
        <p:spPr bwMode="auto">
          <a:xfrm>
            <a:off x="8363286" y="1498984"/>
            <a:ext cx="2333596" cy="10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hiskey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r="31074"/>
          <a:stretch/>
        </p:blipFill>
        <p:spPr bwMode="auto">
          <a:xfrm rot="1117477">
            <a:off x="1867439" y="3634647"/>
            <a:ext cx="393856" cy="12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Image result for wood plank"/>
          <p:cNvSpPr>
            <a:spLocks noChangeAspect="1" noChangeArrowheads="1"/>
          </p:cNvSpPr>
          <p:nvPr/>
        </p:nvSpPr>
        <p:spPr bwMode="auto">
          <a:xfrm>
            <a:off x="1640711" y="-144463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wood plank"/>
          <p:cNvSpPr>
            <a:spLocks noChangeAspect="1" noChangeArrowheads="1"/>
          </p:cNvSpPr>
          <p:nvPr/>
        </p:nvSpPr>
        <p:spPr bwMode="auto">
          <a:xfrm>
            <a:off x="1755041" y="79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Image result for wood plank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r="39638"/>
          <a:stretch/>
        </p:blipFill>
        <p:spPr bwMode="auto">
          <a:xfrm rot="19068828">
            <a:off x="2630378" y="3808598"/>
            <a:ext cx="164673" cy="11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Image result for matches"/>
          <p:cNvSpPr>
            <a:spLocks noChangeAspect="1" noChangeArrowheads="1"/>
          </p:cNvSpPr>
          <p:nvPr/>
        </p:nvSpPr>
        <p:spPr bwMode="auto">
          <a:xfrm>
            <a:off x="1869371" y="1603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atches"/>
          <p:cNvSpPr>
            <a:spLocks noChangeAspect="1" noChangeArrowheads="1"/>
          </p:cNvSpPr>
          <p:nvPr/>
        </p:nvSpPr>
        <p:spPr bwMode="auto">
          <a:xfrm>
            <a:off x="1983701" y="3127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atches"/>
          <p:cNvSpPr>
            <a:spLocks noChangeAspect="1" noChangeArrowheads="1"/>
          </p:cNvSpPr>
          <p:nvPr/>
        </p:nvSpPr>
        <p:spPr bwMode="auto">
          <a:xfrm>
            <a:off x="2098031" y="4651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0" descr="Image result for matches"/>
          <p:cNvSpPr>
            <a:spLocks noChangeAspect="1" noChangeArrowheads="1"/>
          </p:cNvSpPr>
          <p:nvPr/>
        </p:nvSpPr>
        <p:spPr bwMode="auto">
          <a:xfrm>
            <a:off x="2212360" y="6175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 descr="Image result for match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44" y="4377620"/>
            <a:ext cx="6293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181416" y="2663944"/>
            <a:ext cx="11619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Problem </a:t>
            </a:r>
            <a:r>
              <a:rPr lang="en-US" altLang="en-US" b="1" dirty="0"/>
              <a:t>A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597893" y="2499078"/>
            <a:ext cx="11587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Problem </a:t>
            </a:r>
            <a:r>
              <a:rPr lang="en-US" alt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16589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2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2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2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Keywords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Reductions</a:t>
            </a:r>
          </a:p>
          <a:p>
            <a:r>
              <a:rPr lang="en-US" dirty="0"/>
              <a:t>Bipartite Matching</a:t>
            </a:r>
          </a:p>
          <a:p>
            <a:r>
              <a:rPr lang="en-US" dirty="0"/>
              <a:t>Vertex Cover</a:t>
            </a:r>
          </a:p>
          <a:p>
            <a:r>
              <a:rPr lang="en-US" dirty="0"/>
              <a:t>Independent Set</a:t>
            </a:r>
          </a:p>
          <a:p>
            <a:r>
              <a:rPr lang="en-US" dirty="0"/>
              <a:t>NP Completeness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CLRS: Ch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03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3D13D4-294C-AF49-A78F-331466B80806}"/>
              </a:ext>
            </a:extLst>
          </p:cNvPr>
          <p:cNvSpPr/>
          <p:nvPr/>
        </p:nvSpPr>
        <p:spPr>
          <a:xfrm>
            <a:off x="4336076" y="1861066"/>
            <a:ext cx="3276600" cy="4860410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Matching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8525" y="1676400"/>
            <a:ext cx="191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Bipartite Matching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696" y="17526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Flow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24209" y="463763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209" y="463763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25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1814" y="20631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814" y="2063144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8641574" y="2133600"/>
            <a:ext cx="2026426" cy="1109978"/>
            <a:chOff x="990600" y="3017500"/>
            <a:chExt cx="4785705" cy="2621377"/>
          </a:xfrm>
        </p:grpSpPr>
        <p:cxnSp>
          <p:nvCxnSpPr>
            <p:cNvPr id="101" name="Straight Connector 100"/>
            <p:cNvCxnSpPr>
              <a:stCxn id="114" idx="2"/>
              <a:endCxn id="113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6" idx="2"/>
              <a:endCxn id="114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5" idx="2"/>
              <a:endCxn id="113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5" idx="7"/>
              <a:endCxn id="116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6"/>
              <a:endCxn id="118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6" idx="5"/>
              <a:endCxn id="117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7" idx="3"/>
              <a:endCxn id="118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2441514" y="397755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672080" y="3133348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89891" y="5093733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805796" y="418798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12" name="Straight Connector 111"/>
            <p:cNvCxnSpPr>
              <a:stCxn id="115" idx="0"/>
              <a:endCxn id="114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val 116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Oval 117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cxnSp>
          <p:nvCxnSpPr>
            <p:cNvPr id="119" name="Straight Connector 118"/>
            <p:cNvCxnSpPr>
              <a:stCxn id="118" idx="0"/>
              <a:endCxn id="116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reeform 119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71600" y="4724400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314984" y="3017500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482292" y="4153771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001600" y="420338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571999" y="4069515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27832" y="4761511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777540" y="3438575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86670" y="4953001"/>
            <a:ext cx="2252731" cy="1470973"/>
            <a:chOff x="4702435" y="4126468"/>
            <a:chExt cx="4441565" cy="2900222"/>
          </a:xfrm>
        </p:grpSpPr>
        <p:grpSp>
          <p:nvGrpSpPr>
            <p:cNvPr id="170" name="Group 169"/>
            <p:cNvGrpSpPr/>
            <p:nvPr/>
          </p:nvGrpSpPr>
          <p:grpSpPr>
            <a:xfrm>
              <a:off x="4702435" y="4507468"/>
              <a:ext cx="4441565" cy="2043651"/>
              <a:chOff x="990600" y="3127078"/>
              <a:chExt cx="4785705" cy="2201995"/>
            </a:xfrm>
          </p:grpSpPr>
          <p:cxnSp>
            <p:nvCxnSpPr>
              <p:cNvPr id="171" name="Straight Connector 170"/>
              <p:cNvCxnSpPr>
                <a:stCxn id="180" idx="2"/>
                <a:endCxn id="179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82" idx="2"/>
                <a:endCxn id="180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81" idx="2"/>
                <a:endCxn id="179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81" idx="7"/>
                <a:endCxn id="182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>
                <a:stCxn id="181" idx="6"/>
                <a:endCxn id="184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82" idx="5"/>
                <a:endCxn id="183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83" idx="3"/>
                <a:endCxn id="184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81" idx="0"/>
                <a:endCxn id="180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Oval 178"/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i="1" dirty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sz="900" dirty="0"/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0" name="Oval 179"/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Oval 182"/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4" name="Oval 183"/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cxnSp>
            <p:nvCxnSpPr>
              <p:cNvPr id="185" name="Straight Connector 184"/>
              <p:cNvCxnSpPr>
                <a:stCxn id="184" idx="0"/>
                <a:endCxn id="182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Freeform 185"/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1190445" y="4093962"/>
                <a:ext cx="1293963" cy="1064634"/>
              </a:xfrm>
              <a:custGeom>
                <a:avLst/>
                <a:gdLst>
                  <a:gd name="connsiteX0" fmla="*/ 1293963 w 1293963"/>
                  <a:gd name="connsiteY0" fmla="*/ 1064634 h 1064634"/>
                  <a:gd name="connsiteX1" fmla="*/ 362310 w 1293963"/>
                  <a:gd name="connsiteY1" fmla="*/ 710951 h 1064634"/>
                  <a:gd name="connsiteX2" fmla="*/ 0 w 1293963"/>
                  <a:gd name="connsiteY2" fmla="*/ 3585 h 10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963" h="1064634">
                    <a:moveTo>
                      <a:pt x="1293963" y="1064634"/>
                    </a:moveTo>
                    <a:cubicBezTo>
                      <a:pt x="935966" y="976213"/>
                      <a:pt x="577970" y="887792"/>
                      <a:pt x="362310" y="710951"/>
                    </a:cubicBezTo>
                    <a:cubicBezTo>
                      <a:pt x="146650" y="534110"/>
                      <a:pt x="24441" y="-51049"/>
                      <a:pt x="0" y="358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2577600" y="403022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1672078" y="3373392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3289893" y="483869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428144" y="4603399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1702402" y="427653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14982" y="3127078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186498" y="409975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137578" y="4203386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380535" y="406951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4827832" y="451027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4777541" y="3619703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</p:grpSp>
        <p:sp>
          <p:nvSpPr>
            <p:cNvPr id="199" name="Freeform 198"/>
            <p:cNvSpPr/>
            <p:nvPr/>
          </p:nvSpPr>
          <p:spPr>
            <a:xfrm rot="7272219">
              <a:off x="4962943" y="4283723"/>
              <a:ext cx="1200914" cy="988077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448163" y="4240101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01" name="Freeform 200"/>
            <p:cNvSpPr/>
            <p:nvPr/>
          </p:nvSpPr>
          <p:spPr>
            <a:xfrm rot="8454450">
              <a:off x="6627343" y="4147099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990179" y="41264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3" name="Freeform 202"/>
            <p:cNvSpPr/>
            <p:nvPr/>
          </p:nvSpPr>
          <p:spPr>
            <a:xfrm rot="9991492">
              <a:off x="7993905" y="4613720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441792" y="4624809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5" name="Freeform 204"/>
            <p:cNvSpPr/>
            <p:nvPr/>
          </p:nvSpPr>
          <p:spPr>
            <a:xfrm rot="17279004">
              <a:off x="7982057" y="5661396"/>
              <a:ext cx="998108" cy="7616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8559033" y="5898771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07" name="Freeform 206"/>
            <p:cNvSpPr/>
            <p:nvPr/>
          </p:nvSpPr>
          <p:spPr>
            <a:xfrm rot="19173573">
              <a:off x="6373991" y="6008656"/>
              <a:ext cx="1100794" cy="10180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818349" y="65648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9" name="Freeform 208"/>
            <p:cNvSpPr/>
            <p:nvPr/>
          </p:nvSpPr>
          <p:spPr>
            <a:xfrm rot="5400000">
              <a:off x="6368388" y="4903002"/>
              <a:ext cx="1183985" cy="12194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687738" y="4999475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11" name="Freeform 210"/>
            <p:cNvSpPr/>
            <p:nvPr/>
          </p:nvSpPr>
          <p:spPr>
            <a:xfrm rot="4139862">
              <a:off x="5581543" y="5154649"/>
              <a:ext cx="1182599" cy="72010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783650" y="51974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55158" y="3429000"/>
            <a:ext cx="21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 Fulkerson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598A69E-4F91-404D-A928-4667237665A2}"/>
              </a:ext>
            </a:extLst>
          </p:cNvPr>
          <p:cNvGrpSpPr/>
          <p:nvPr/>
        </p:nvGrpSpPr>
        <p:grpSpPr>
          <a:xfrm>
            <a:off x="4495910" y="2482078"/>
            <a:ext cx="2481373" cy="1223567"/>
            <a:chOff x="4724401" y="3589717"/>
            <a:chExt cx="5905817" cy="2912164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0F94EE5-D9EA-F440-A6D0-9FB5562A50C6}"/>
                </a:ext>
              </a:extLst>
            </p:cNvPr>
            <p:cNvCxnSpPr/>
            <p:nvPr/>
          </p:nvCxnSpPr>
          <p:spPr>
            <a:xfrm flipV="1">
              <a:off x="6990515" y="3748743"/>
              <a:ext cx="1334478" cy="1558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1F90A47-2108-1540-AAC8-3F08697DA9E1}"/>
                </a:ext>
              </a:extLst>
            </p:cNvPr>
            <p:cNvCxnSpPr/>
            <p:nvPr/>
          </p:nvCxnSpPr>
          <p:spPr>
            <a:xfrm>
              <a:off x="6990515" y="3764330"/>
              <a:ext cx="1438514" cy="272108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B2F89B1-8A50-D24C-8913-C6BDCA67A7E5}"/>
                </a:ext>
              </a:extLst>
            </p:cNvPr>
            <p:cNvCxnSpPr/>
            <p:nvPr/>
          </p:nvCxnSpPr>
          <p:spPr>
            <a:xfrm flipV="1">
              <a:off x="6937252" y="3748742"/>
              <a:ext cx="1387741" cy="90863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6DD5892-4AF7-F448-92CE-2A5774508BCE}"/>
                </a:ext>
              </a:extLst>
            </p:cNvPr>
            <p:cNvCxnSpPr/>
            <p:nvPr/>
          </p:nvCxnSpPr>
          <p:spPr>
            <a:xfrm>
              <a:off x="6937251" y="4657373"/>
              <a:ext cx="1315640" cy="4067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123C19A-F95E-9349-A23A-B5CA8964E77C}"/>
                </a:ext>
              </a:extLst>
            </p:cNvPr>
            <p:cNvCxnSpPr/>
            <p:nvPr/>
          </p:nvCxnSpPr>
          <p:spPr>
            <a:xfrm>
              <a:off x="6937251" y="4657373"/>
              <a:ext cx="1491778" cy="92203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48FAC6F-B288-3842-9A9C-8D2D604B44FC}"/>
                </a:ext>
              </a:extLst>
            </p:cNvPr>
            <p:cNvCxnSpPr/>
            <p:nvPr/>
          </p:nvCxnSpPr>
          <p:spPr>
            <a:xfrm>
              <a:off x="6884871" y="5534714"/>
              <a:ext cx="1487108" cy="446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807F263-DA43-DF47-BBF3-A2554B86F7B1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178597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A4B8A66-83B4-5D45-A456-34DEDC10148D}"/>
                </a:ext>
              </a:extLst>
            </p:cNvPr>
            <p:cNvCxnSpPr/>
            <p:nvPr/>
          </p:nvCxnSpPr>
          <p:spPr>
            <a:xfrm flipV="1">
              <a:off x="6884872" y="4698051"/>
              <a:ext cx="1368021" cy="180382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D83571D-B97D-224F-8795-25F98DE5D18F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273667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53DB153D-4275-8E4B-A02B-BFD0DB9BE78C}"/>
                    </a:ext>
                  </a:extLst>
                </p:cNvPr>
                <p:cNvSpPr/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53DB153D-4275-8E4B-A02B-BFD0DB9BE7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DF716741-874C-7C49-B464-6202187E2313}"/>
                    </a:ext>
                  </a:extLst>
                </p:cNvPr>
                <p:cNvSpPr/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DF716741-874C-7C49-B464-6202187E23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0A07182-AE6F-954B-A240-D23E4A9E0772}"/>
                </a:ext>
              </a:extLst>
            </p:cNvPr>
            <p:cNvSpPr txBox="1"/>
            <p:nvPr/>
          </p:nvSpPr>
          <p:spPr>
            <a:xfrm>
              <a:off x="7501222" y="358971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7F73CC2-A221-EA49-B6F1-6BE5F7B1F984}"/>
                </a:ext>
              </a:extLst>
            </p:cNvPr>
            <p:cNvSpPr txBox="1"/>
            <p:nvPr/>
          </p:nvSpPr>
          <p:spPr>
            <a:xfrm>
              <a:off x="7480449" y="4016200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B59532C-F16A-CD4A-9C4F-8F5E330B57B3}"/>
                </a:ext>
              </a:extLst>
            </p:cNvPr>
            <p:cNvSpPr txBox="1"/>
            <p:nvPr/>
          </p:nvSpPr>
          <p:spPr>
            <a:xfrm>
              <a:off x="7021107" y="3940531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C2800C0-9B56-444C-9DE7-9BF5111F7D6D}"/>
                </a:ext>
              </a:extLst>
            </p:cNvPr>
            <p:cNvSpPr txBox="1"/>
            <p:nvPr/>
          </p:nvSpPr>
          <p:spPr>
            <a:xfrm>
              <a:off x="7152348" y="446549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9E1B9C5-ED9C-164A-8DFB-2EF4B7B7A2EC}"/>
                </a:ext>
              </a:extLst>
            </p:cNvPr>
            <p:cNvSpPr txBox="1"/>
            <p:nvPr/>
          </p:nvSpPr>
          <p:spPr>
            <a:xfrm>
              <a:off x="7086727" y="466235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C3B42B9-3558-D446-9CCF-C062519139C5}"/>
                </a:ext>
              </a:extLst>
            </p:cNvPr>
            <p:cNvSpPr txBox="1"/>
            <p:nvPr/>
          </p:nvSpPr>
          <p:spPr>
            <a:xfrm>
              <a:off x="7021107" y="500050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5261443-2B52-D341-9EB7-FF777295D7AC}"/>
                </a:ext>
              </a:extLst>
            </p:cNvPr>
            <p:cNvSpPr txBox="1"/>
            <p:nvPr/>
          </p:nvSpPr>
          <p:spPr>
            <a:xfrm>
              <a:off x="7021107" y="539422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63A0928-1F31-1549-A0A2-9BD1EC873498}"/>
                </a:ext>
              </a:extLst>
            </p:cNvPr>
            <p:cNvSpPr txBox="1"/>
            <p:nvPr/>
          </p:nvSpPr>
          <p:spPr>
            <a:xfrm>
              <a:off x="7152348" y="559108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C810A20-C94D-2F4B-A400-5EF006025D5D}"/>
                </a:ext>
              </a:extLst>
            </p:cNvPr>
            <p:cNvSpPr txBox="1"/>
            <p:nvPr/>
          </p:nvSpPr>
          <p:spPr>
            <a:xfrm>
              <a:off x="7283587" y="572232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9442A20-01EB-BD4E-ABCF-3F1E8031E2B9}"/>
                </a:ext>
              </a:extLst>
            </p:cNvPr>
            <p:cNvCxnSpPr>
              <a:stCxn id="147" idx="7"/>
            </p:cNvCxnSpPr>
            <p:nvPr/>
          </p:nvCxnSpPr>
          <p:spPr>
            <a:xfrm flipV="1">
              <a:off x="5116473" y="3764331"/>
              <a:ext cx="1205647" cy="10009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D48857A-2422-B84E-A9ED-8ABEC7929B2D}"/>
                </a:ext>
              </a:extLst>
            </p:cNvPr>
            <p:cNvCxnSpPr>
              <a:stCxn id="147" idx="6"/>
            </p:cNvCxnSpPr>
            <p:nvPr/>
          </p:nvCxnSpPr>
          <p:spPr>
            <a:xfrm flipV="1">
              <a:off x="5183741" y="4657372"/>
              <a:ext cx="1196056" cy="27034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3C201B6-D0D2-D14A-AACC-5CA37A033E49}"/>
                </a:ext>
              </a:extLst>
            </p:cNvPr>
            <p:cNvCxnSpPr>
              <a:stCxn id="147" idx="5"/>
            </p:cNvCxnSpPr>
            <p:nvPr/>
          </p:nvCxnSpPr>
          <p:spPr>
            <a:xfrm>
              <a:off x="5116472" y="5090122"/>
              <a:ext cx="1256338" cy="4445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E7D3772-EA5D-1C4D-89D2-308612D97857}"/>
                </a:ext>
              </a:extLst>
            </p:cNvPr>
            <p:cNvCxnSpPr>
              <a:stCxn id="147" idx="4"/>
            </p:cNvCxnSpPr>
            <p:nvPr/>
          </p:nvCxnSpPr>
          <p:spPr>
            <a:xfrm>
              <a:off x="4954072" y="5157392"/>
              <a:ext cx="1349265" cy="13444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4EC3D07-98D6-404A-A103-6FCE9A407DB8}"/>
                </a:ext>
              </a:extLst>
            </p:cNvPr>
            <p:cNvSpPr txBox="1"/>
            <p:nvPr/>
          </p:nvSpPr>
          <p:spPr>
            <a:xfrm>
              <a:off x="5528340" y="409955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62A704A-EE5D-D445-84DD-DA3C5C51FA0C}"/>
                </a:ext>
              </a:extLst>
            </p:cNvPr>
            <p:cNvSpPr txBox="1"/>
            <p:nvPr/>
          </p:nvSpPr>
          <p:spPr>
            <a:xfrm>
              <a:off x="5719295" y="460477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B46802E-5858-B04C-BAF9-AAFCEE687B23}"/>
                </a:ext>
              </a:extLst>
            </p:cNvPr>
            <p:cNvSpPr txBox="1"/>
            <p:nvPr/>
          </p:nvSpPr>
          <p:spPr>
            <a:xfrm>
              <a:off x="5752551" y="526526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921844D-BF99-8248-B63E-AEF86636396E}"/>
                </a:ext>
              </a:extLst>
            </p:cNvPr>
            <p:cNvSpPr txBox="1"/>
            <p:nvPr/>
          </p:nvSpPr>
          <p:spPr>
            <a:xfrm>
              <a:off x="5521971" y="5737819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79C4AD3-D899-B642-97F9-66EF1C00C43E}"/>
                </a:ext>
              </a:extLst>
            </p:cNvPr>
            <p:cNvCxnSpPr>
              <a:endCxn id="148" idx="0"/>
            </p:cNvCxnSpPr>
            <p:nvPr/>
          </p:nvCxnSpPr>
          <p:spPr>
            <a:xfrm>
              <a:off x="8960131" y="3748742"/>
              <a:ext cx="1440417" cy="12417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A65C946-0C29-FD4B-B00E-1D71389B8F28}"/>
                </a:ext>
              </a:extLst>
            </p:cNvPr>
            <p:cNvCxnSpPr>
              <a:endCxn id="148" idx="1"/>
            </p:cNvCxnSpPr>
            <p:nvPr/>
          </p:nvCxnSpPr>
          <p:spPr>
            <a:xfrm>
              <a:off x="9032231" y="4698050"/>
              <a:ext cx="1205915" cy="35967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EF0A047-318A-7C43-A08A-E6740CC75DB5}"/>
                </a:ext>
              </a:extLst>
            </p:cNvPr>
            <p:cNvCxnSpPr>
              <a:endCxn id="148" idx="2"/>
            </p:cNvCxnSpPr>
            <p:nvPr/>
          </p:nvCxnSpPr>
          <p:spPr>
            <a:xfrm flipV="1">
              <a:off x="8913142" y="5220126"/>
              <a:ext cx="1257734" cy="3592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0AFACA3-9113-8641-B331-6995340A1EE6}"/>
                </a:ext>
              </a:extLst>
            </p:cNvPr>
            <p:cNvCxnSpPr>
              <a:endCxn id="148" idx="3"/>
            </p:cNvCxnSpPr>
            <p:nvPr/>
          </p:nvCxnSpPr>
          <p:spPr>
            <a:xfrm flipV="1">
              <a:off x="8960131" y="5382527"/>
              <a:ext cx="1278015" cy="11028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B45EC73-247F-6948-827E-621718F46245}"/>
                </a:ext>
              </a:extLst>
            </p:cNvPr>
            <p:cNvSpPr txBox="1"/>
            <p:nvPr/>
          </p:nvSpPr>
          <p:spPr>
            <a:xfrm>
              <a:off x="9550439" y="4099102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48186FD0-DE49-2C42-B962-E6ECC09C4A4C}"/>
                </a:ext>
              </a:extLst>
            </p:cNvPr>
            <p:cNvSpPr txBox="1"/>
            <p:nvPr/>
          </p:nvSpPr>
          <p:spPr>
            <a:xfrm>
              <a:off x="9517354" y="466235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2461AB9-C4CC-F14C-9A15-CBEE2EF91826}"/>
                </a:ext>
              </a:extLst>
            </p:cNvPr>
            <p:cNvSpPr txBox="1"/>
            <p:nvPr/>
          </p:nvSpPr>
          <p:spPr>
            <a:xfrm>
              <a:off x="9514674" y="5187316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1B1133BA-5962-1A4D-B34D-F7B18039F285}"/>
                </a:ext>
              </a:extLst>
            </p:cNvPr>
            <p:cNvSpPr txBox="1"/>
            <p:nvPr/>
          </p:nvSpPr>
          <p:spPr>
            <a:xfrm>
              <a:off x="9514674" y="572232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65C86A0-F980-364D-9951-BFBCD3737141}"/>
              </a:ext>
            </a:extLst>
          </p:cNvPr>
          <p:cNvGrpSpPr/>
          <p:nvPr/>
        </p:nvGrpSpPr>
        <p:grpSpPr>
          <a:xfrm>
            <a:off x="4871515" y="4494581"/>
            <a:ext cx="2481373" cy="1223567"/>
            <a:chOff x="4724401" y="3589717"/>
            <a:chExt cx="5905817" cy="2912164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83490E7B-9BB2-504D-9FDA-FB960C445DF7}"/>
                </a:ext>
              </a:extLst>
            </p:cNvPr>
            <p:cNvCxnSpPr/>
            <p:nvPr/>
          </p:nvCxnSpPr>
          <p:spPr>
            <a:xfrm flipV="1">
              <a:off x="6990515" y="3748743"/>
              <a:ext cx="1334478" cy="1558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142445B-8F39-2F4C-AF94-879149350CF8}"/>
                </a:ext>
              </a:extLst>
            </p:cNvPr>
            <p:cNvCxnSpPr/>
            <p:nvPr/>
          </p:nvCxnSpPr>
          <p:spPr>
            <a:xfrm>
              <a:off x="6990515" y="3764330"/>
              <a:ext cx="1438514" cy="272108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12B3E87-6775-2C4D-8DDB-ECBFE5BB835E}"/>
                </a:ext>
              </a:extLst>
            </p:cNvPr>
            <p:cNvCxnSpPr/>
            <p:nvPr/>
          </p:nvCxnSpPr>
          <p:spPr>
            <a:xfrm flipV="1">
              <a:off x="6937252" y="3748742"/>
              <a:ext cx="1387741" cy="90863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9CF1E2B-90B4-0643-B4D4-6AD3C498C05B}"/>
                </a:ext>
              </a:extLst>
            </p:cNvPr>
            <p:cNvCxnSpPr/>
            <p:nvPr/>
          </p:nvCxnSpPr>
          <p:spPr>
            <a:xfrm>
              <a:off x="6937251" y="4657373"/>
              <a:ext cx="1315640" cy="4067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EF8138A-8D86-AC41-B8F2-05171B43C1DE}"/>
                </a:ext>
              </a:extLst>
            </p:cNvPr>
            <p:cNvCxnSpPr/>
            <p:nvPr/>
          </p:nvCxnSpPr>
          <p:spPr>
            <a:xfrm>
              <a:off x="6937251" y="4657373"/>
              <a:ext cx="1491778" cy="92203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08D3EB0-74CD-D749-9510-0415E526BF91}"/>
                </a:ext>
              </a:extLst>
            </p:cNvPr>
            <p:cNvCxnSpPr/>
            <p:nvPr/>
          </p:nvCxnSpPr>
          <p:spPr>
            <a:xfrm>
              <a:off x="6884871" y="5534714"/>
              <a:ext cx="1487108" cy="4469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AD366AC-E15D-454D-87DB-EFF8ADB703C1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178597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FC0FA8B-C87B-3D4A-ADC5-B1E170E00374}"/>
                </a:ext>
              </a:extLst>
            </p:cNvPr>
            <p:cNvCxnSpPr/>
            <p:nvPr/>
          </p:nvCxnSpPr>
          <p:spPr>
            <a:xfrm flipV="1">
              <a:off x="6884872" y="4698051"/>
              <a:ext cx="1368021" cy="180382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F18B411-980F-0A48-B8EA-B19AD79385A7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273667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6F00CC78-B8EE-2140-94DD-E721DCEBF243}"/>
                    </a:ext>
                  </a:extLst>
                </p:cNvPr>
                <p:cNvSpPr/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6F00CC78-B8EE-2140-94DD-E721DCEBF2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11778A70-D0FC-4243-AD44-5422762C6941}"/>
                    </a:ext>
                  </a:extLst>
                </p:cNvPr>
                <p:cNvSpPr/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11778A70-D0FC-4243-AD44-5422762C69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49A77529-9D16-8047-9DE0-677547F5D46A}"/>
                </a:ext>
              </a:extLst>
            </p:cNvPr>
            <p:cNvSpPr txBox="1"/>
            <p:nvPr/>
          </p:nvSpPr>
          <p:spPr>
            <a:xfrm>
              <a:off x="7501222" y="358971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737255DB-40BB-8F40-8F68-C28C2FD45A6F}"/>
                </a:ext>
              </a:extLst>
            </p:cNvPr>
            <p:cNvSpPr txBox="1"/>
            <p:nvPr/>
          </p:nvSpPr>
          <p:spPr>
            <a:xfrm>
              <a:off x="7161461" y="4021201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1D37870-233C-AF45-8A57-B01C427AB897}"/>
                </a:ext>
              </a:extLst>
            </p:cNvPr>
            <p:cNvSpPr txBox="1"/>
            <p:nvPr/>
          </p:nvSpPr>
          <p:spPr>
            <a:xfrm>
              <a:off x="6817076" y="3736500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7E7D197-BCDF-4B45-AAEA-8345972A2111}"/>
                </a:ext>
              </a:extLst>
            </p:cNvPr>
            <p:cNvSpPr txBox="1"/>
            <p:nvPr/>
          </p:nvSpPr>
          <p:spPr>
            <a:xfrm>
              <a:off x="7152348" y="446549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388101DF-605B-2642-BE1E-683315FE0565}"/>
                </a:ext>
              </a:extLst>
            </p:cNvPr>
            <p:cNvSpPr txBox="1"/>
            <p:nvPr/>
          </p:nvSpPr>
          <p:spPr>
            <a:xfrm>
              <a:off x="6795015" y="469450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FD8C9C6F-59E2-DE41-BD20-A711B904DE8C}"/>
                </a:ext>
              </a:extLst>
            </p:cNvPr>
            <p:cNvSpPr txBox="1"/>
            <p:nvPr/>
          </p:nvSpPr>
          <p:spPr>
            <a:xfrm>
              <a:off x="7021107" y="500050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F145EC01-EA35-FB44-BA39-2951958E1B6D}"/>
                </a:ext>
              </a:extLst>
            </p:cNvPr>
            <p:cNvSpPr txBox="1"/>
            <p:nvPr/>
          </p:nvSpPr>
          <p:spPr>
            <a:xfrm>
              <a:off x="6875630" y="540622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1B48313-0E3D-C640-B9AC-643D9A18118C}"/>
                </a:ext>
              </a:extLst>
            </p:cNvPr>
            <p:cNvSpPr txBox="1"/>
            <p:nvPr/>
          </p:nvSpPr>
          <p:spPr>
            <a:xfrm>
              <a:off x="7152348" y="559108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EE7B21AC-47CC-7941-9019-46DD1E583899}"/>
                </a:ext>
              </a:extLst>
            </p:cNvPr>
            <p:cNvSpPr txBox="1"/>
            <p:nvPr/>
          </p:nvSpPr>
          <p:spPr>
            <a:xfrm>
              <a:off x="7283587" y="5722325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9643259-9E1D-624B-89F7-2101FF5B41B8}"/>
                </a:ext>
              </a:extLst>
            </p:cNvPr>
            <p:cNvCxnSpPr>
              <a:stCxn id="236" idx="7"/>
            </p:cNvCxnSpPr>
            <p:nvPr/>
          </p:nvCxnSpPr>
          <p:spPr>
            <a:xfrm flipV="1">
              <a:off x="5116473" y="3764331"/>
              <a:ext cx="1205647" cy="10009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49C912C8-3AF0-0A48-A5C1-F96F5EF875B8}"/>
                </a:ext>
              </a:extLst>
            </p:cNvPr>
            <p:cNvCxnSpPr>
              <a:stCxn id="236" idx="6"/>
            </p:cNvCxnSpPr>
            <p:nvPr/>
          </p:nvCxnSpPr>
          <p:spPr>
            <a:xfrm flipV="1">
              <a:off x="5183741" y="4657372"/>
              <a:ext cx="1196056" cy="27034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D284B80-37EA-DA4E-8C60-73E638C03C40}"/>
                </a:ext>
              </a:extLst>
            </p:cNvPr>
            <p:cNvCxnSpPr>
              <a:stCxn id="236" idx="5"/>
            </p:cNvCxnSpPr>
            <p:nvPr/>
          </p:nvCxnSpPr>
          <p:spPr>
            <a:xfrm>
              <a:off x="5116472" y="5090122"/>
              <a:ext cx="1256338" cy="4445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724DB2B8-6B6B-154F-BDBA-51351DE91BDC}"/>
                </a:ext>
              </a:extLst>
            </p:cNvPr>
            <p:cNvCxnSpPr>
              <a:stCxn id="236" idx="4"/>
            </p:cNvCxnSpPr>
            <p:nvPr/>
          </p:nvCxnSpPr>
          <p:spPr>
            <a:xfrm>
              <a:off x="4954072" y="5157392"/>
              <a:ext cx="1349265" cy="13444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C21015A8-DBB5-5940-B507-042AFE28A573}"/>
                </a:ext>
              </a:extLst>
            </p:cNvPr>
            <p:cNvSpPr txBox="1"/>
            <p:nvPr/>
          </p:nvSpPr>
          <p:spPr>
            <a:xfrm>
              <a:off x="5528340" y="409955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31E79FFF-C2AC-0641-9AEE-0CC09F337A4C}"/>
                </a:ext>
              </a:extLst>
            </p:cNvPr>
            <p:cNvSpPr txBox="1"/>
            <p:nvPr/>
          </p:nvSpPr>
          <p:spPr>
            <a:xfrm>
              <a:off x="5540619" y="460398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4E04F967-05BC-AC4D-B41B-33DD248DAB4F}"/>
                </a:ext>
              </a:extLst>
            </p:cNvPr>
            <p:cNvSpPr txBox="1"/>
            <p:nvPr/>
          </p:nvSpPr>
          <p:spPr>
            <a:xfrm>
              <a:off x="5462422" y="519709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1BA434C4-BAE3-214E-9F37-689A71D82078}"/>
                </a:ext>
              </a:extLst>
            </p:cNvPr>
            <p:cNvSpPr txBox="1"/>
            <p:nvPr/>
          </p:nvSpPr>
          <p:spPr>
            <a:xfrm>
              <a:off x="5521971" y="5737819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5BE919E-E3A8-544A-8FB3-544D8906C1D5}"/>
                </a:ext>
              </a:extLst>
            </p:cNvPr>
            <p:cNvCxnSpPr>
              <a:endCxn id="237" idx="0"/>
            </p:cNvCxnSpPr>
            <p:nvPr/>
          </p:nvCxnSpPr>
          <p:spPr>
            <a:xfrm>
              <a:off x="8960131" y="3748742"/>
              <a:ext cx="1440417" cy="12417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343712FF-6A35-2048-AE0F-6F72C9EB88DA}"/>
                </a:ext>
              </a:extLst>
            </p:cNvPr>
            <p:cNvCxnSpPr>
              <a:endCxn id="237" idx="1"/>
            </p:cNvCxnSpPr>
            <p:nvPr/>
          </p:nvCxnSpPr>
          <p:spPr>
            <a:xfrm>
              <a:off x="9032231" y="4698050"/>
              <a:ext cx="1205915" cy="35967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3533A073-2D02-DF43-8458-1449A0DC4FC3}"/>
                </a:ext>
              </a:extLst>
            </p:cNvPr>
            <p:cNvCxnSpPr>
              <a:endCxn id="237" idx="2"/>
            </p:cNvCxnSpPr>
            <p:nvPr/>
          </p:nvCxnSpPr>
          <p:spPr>
            <a:xfrm flipV="1">
              <a:off x="8913142" y="5220126"/>
              <a:ext cx="1257734" cy="3592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764E6C96-B4BF-8341-BED5-B27E4C3CAAD2}"/>
                </a:ext>
              </a:extLst>
            </p:cNvPr>
            <p:cNvCxnSpPr>
              <a:endCxn id="237" idx="3"/>
            </p:cNvCxnSpPr>
            <p:nvPr/>
          </p:nvCxnSpPr>
          <p:spPr>
            <a:xfrm flipV="1">
              <a:off x="8960131" y="5382527"/>
              <a:ext cx="1278015" cy="11028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7D2D78A-AB72-0143-BE77-F777BEB22206}"/>
                </a:ext>
              </a:extLst>
            </p:cNvPr>
            <p:cNvSpPr txBox="1"/>
            <p:nvPr/>
          </p:nvSpPr>
          <p:spPr>
            <a:xfrm>
              <a:off x="9550439" y="4099102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32F23F7A-2A1D-6A43-B823-2CB0B50F5346}"/>
                </a:ext>
              </a:extLst>
            </p:cNvPr>
            <p:cNvSpPr txBox="1"/>
            <p:nvPr/>
          </p:nvSpPr>
          <p:spPr>
            <a:xfrm>
              <a:off x="9177053" y="4614852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E98D2599-BBE8-5048-815D-9BDB54975FBC}"/>
                </a:ext>
              </a:extLst>
            </p:cNvPr>
            <p:cNvSpPr txBox="1"/>
            <p:nvPr/>
          </p:nvSpPr>
          <p:spPr>
            <a:xfrm>
              <a:off x="9089634" y="5135519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4B5C5748-BE2E-FE4E-9548-80CCB8D5CBC6}"/>
                </a:ext>
              </a:extLst>
            </p:cNvPr>
            <p:cNvSpPr txBox="1"/>
            <p:nvPr/>
          </p:nvSpPr>
          <p:spPr>
            <a:xfrm>
              <a:off x="9139270" y="5768946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</p:grpSp>
      <p:sp>
        <p:nvSpPr>
          <p:cNvPr id="290" name="AutoShape 5">
            <a:extLst>
              <a:ext uri="{FF2B5EF4-FFF2-40B4-BE49-F238E27FC236}">
                <a16:creationId xmlns:a16="http://schemas.microsoft.com/office/drawing/2014/main" id="{2AD5D1F6-3A80-9349-AFD7-3374FC84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065718"/>
            <a:ext cx="2895600" cy="100231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91" name="AutoShape 5">
            <a:extLst>
              <a:ext uri="{FF2B5EF4-FFF2-40B4-BE49-F238E27FC236}">
                <a16:creationId xmlns:a16="http://schemas.microsoft.com/office/drawing/2014/main" id="{36D02793-46BF-6745-9F3B-BDE504B5664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19601" y="5257800"/>
            <a:ext cx="2895600" cy="100231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F49DAEDD-CE28-E74B-A50A-74236234AF7C}"/>
              </a:ext>
            </a:extLst>
          </p:cNvPr>
          <p:cNvSpPr txBox="1"/>
          <p:nvPr/>
        </p:nvSpPr>
        <p:spPr>
          <a:xfrm>
            <a:off x="5606313" y="6260114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  <a:endParaRPr lang="en-US" b="1" dirty="0"/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D30E111A-B56A-C74D-B9F7-4D7EBE9F419C}"/>
              </a:ext>
            </a:extLst>
          </p:cNvPr>
          <p:cNvGrpSpPr/>
          <p:nvPr/>
        </p:nvGrpSpPr>
        <p:grpSpPr>
          <a:xfrm>
            <a:off x="2993589" y="2150884"/>
            <a:ext cx="805156" cy="1429534"/>
            <a:chOff x="4632124" y="1614210"/>
            <a:chExt cx="2703648" cy="4800253"/>
          </a:xfrm>
        </p:grpSpPr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8914D9EB-532E-A148-A40B-89CF585EF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06C6444D-2352-F247-AA3A-A0D668D38C9C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24090897-2703-4D48-90C6-FD739EB2A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8033E327-A80B-9340-B8B8-264DC3D1210C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A87406D-4CA4-6043-ACC8-53ED6A5EEF08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879C76CF-4582-0F45-BE7D-B8183EA3A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871F560-01F5-9A44-B1E3-D55259BFC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95C0BEC-9494-CA44-8B80-D8B8F464A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B789780A-9E64-5447-9AB8-B2A854441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0A1FC51F-5D68-704A-BB83-3C33B0B55F1D}"/>
              </a:ext>
            </a:extLst>
          </p:cNvPr>
          <p:cNvGrpSpPr/>
          <p:nvPr/>
        </p:nvGrpSpPr>
        <p:grpSpPr>
          <a:xfrm>
            <a:off x="2738664" y="5264106"/>
            <a:ext cx="805156" cy="1429534"/>
            <a:chOff x="4632124" y="1614210"/>
            <a:chExt cx="2703648" cy="4800253"/>
          </a:xfrm>
        </p:grpSpPr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E8DD1914-1268-CD46-840A-F7F1E0365A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04094132-42A7-0E4C-B1B0-99231CB1FBAA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BB6B4C1B-2DD9-3641-B3D8-D3BDA3D3DA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0944C32-60D8-A848-BDFE-C717FACD3E67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0B47E5E4-0796-274D-A8BB-EF29EDCBCDFE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ECFCF348-16DE-EA4B-AFBE-29CA9E40D2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0B541D11-6873-D249-BCA9-EDB9289652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272C6CD-8F7B-844E-9207-071F59BA8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0D0556-B51F-E844-A6AB-B5DC4D599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A4955C0C-DFB1-B341-8945-FA8EDE2947B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393" y="5127718"/>
            <a:ext cx="359965" cy="355837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E574AF12-4094-AF4F-9D9C-EBA2C7C529D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181" y="5609746"/>
            <a:ext cx="348388" cy="317454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271DB8C2-611B-654E-9EBB-5E9BF567DD2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006" y="6055633"/>
            <a:ext cx="357563" cy="313646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C9528DC2-E232-7F4A-9058-2F67FE9ED63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830" y="6021524"/>
            <a:ext cx="334827" cy="334827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50BE09A1-8C08-D348-B750-BD980BB392F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125" y="6482387"/>
            <a:ext cx="321323" cy="344983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23A830DE-0920-0240-B88A-0CDBD5C24DD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108" y="5601595"/>
            <a:ext cx="334990" cy="334990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188A35D6-3D3A-C746-B725-67E2F4A90A0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5685" y="5127718"/>
            <a:ext cx="334990" cy="33499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3979A6AC-D2FD-4549-ADDF-FB644EA243DC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831" y="6482387"/>
            <a:ext cx="334826" cy="334826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BE1108DC-3E1F-7D4A-8277-03AADF05168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8613" y="1997024"/>
            <a:ext cx="359965" cy="355837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33476545-5E8C-D34E-B8A3-A23D4525D94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4401" y="2479052"/>
            <a:ext cx="348388" cy="317454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66E8A816-7D17-4443-A7F1-E0CCB90E439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5226" y="2924939"/>
            <a:ext cx="357563" cy="313646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CD24EAE9-628F-6D46-B89E-A9CF11E40F3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050" y="2890830"/>
            <a:ext cx="334827" cy="334827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EB394C8D-B8B9-624A-AE51-83C31F66D5E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3345" y="3351693"/>
            <a:ext cx="321323" cy="34498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0C871CA8-2CDC-A34D-9E7A-80AA3AA5578F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328" y="2470901"/>
            <a:ext cx="334990" cy="334990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D23DD5E6-3A79-624C-B10B-A7906902ACE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7905" y="1997024"/>
            <a:ext cx="334990" cy="334990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C70940FC-9BC3-4746-B74A-785A24652DC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051" y="3351693"/>
            <a:ext cx="334826" cy="334826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2A0BD230-7602-8043-9602-A819BA94A77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654" y="2385872"/>
            <a:ext cx="359965" cy="355837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3C187933-6451-E241-869C-F51F7392E01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5837" y="2758836"/>
            <a:ext cx="348388" cy="317454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095AE4AF-3DB3-204F-AD7A-ADF4C5496AC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9480" y="3122356"/>
            <a:ext cx="357563" cy="313646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2421B944-3B49-E442-9209-EDEDFA37CA4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2832" y="3125224"/>
            <a:ext cx="334827" cy="334827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6178D6A6-8F19-B34B-A9B8-60A56BF8688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304" y="3496863"/>
            <a:ext cx="321323" cy="344983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89149635-5062-9D48-8331-FF77D574D190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570" y="2750068"/>
            <a:ext cx="334990" cy="334990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CB1BC7E7-4790-2B49-9D10-FEB21634520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570" y="2385872"/>
            <a:ext cx="334990" cy="334990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3DBF1BBB-8516-1D42-A7EF-BB7CB63561A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734" y="3491592"/>
            <a:ext cx="334826" cy="334826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FD667031-41D6-6A41-820E-4DFA8A32B47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719" y="4407274"/>
            <a:ext cx="359965" cy="355837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36DF5699-F5CD-9046-BBF5-F545B0D0097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902" y="4780238"/>
            <a:ext cx="348388" cy="317454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C8D486E0-970F-3C41-87D7-787F5152FE4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9545" y="5143758"/>
            <a:ext cx="357563" cy="313646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E8A277D6-68AD-1F4E-AD21-550D6D9AF7E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897" y="5146626"/>
            <a:ext cx="334827" cy="334827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83ED332E-143B-AC41-85C8-F99D9C4E611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2369" y="5518265"/>
            <a:ext cx="321323" cy="344983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E2345870-9EDC-904E-A84D-D436B550898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635" y="4771470"/>
            <a:ext cx="334990" cy="33499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875C677B-7CA4-B74D-85A7-F5572E90C8A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635" y="4407274"/>
            <a:ext cx="334990" cy="334990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76B50A5D-A768-8C42-8382-8B96C658312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799" y="5512994"/>
            <a:ext cx="334826" cy="334826"/>
          </a:xfrm>
          <a:prstGeom prst="rect">
            <a:avLst/>
          </a:prstGeom>
        </p:spPr>
      </p:pic>
      <p:sp>
        <p:nvSpPr>
          <p:cNvPr id="287" name="TextBox 286">
            <a:extLst>
              <a:ext uri="{FF2B5EF4-FFF2-40B4-BE49-F238E27FC236}">
                <a16:creationId xmlns:a16="http://schemas.microsoft.com/office/drawing/2014/main" id="{836337A2-1EDC-7347-8AC0-6FE583CA0870}"/>
              </a:ext>
            </a:extLst>
          </p:cNvPr>
          <p:cNvSpPr txBox="1"/>
          <p:nvPr/>
        </p:nvSpPr>
        <p:spPr>
          <a:xfrm>
            <a:off x="2222043" y="3938284"/>
            <a:ext cx="227051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this is fast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39BD5B54-4C9B-054E-A142-1AA4CFF1DF0E}"/>
              </a:ext>
            </a:extLst>
          </p:cNvPr>
          <p:cNvSpPr txBox="1"/>
          <p:nvPr/>
        </p:nvSpPr>
        <p:spPr>
          <a:xfrm>
            <a:off x="7358069" y="3938796"/>
            <a:ext cx="1937030" cy="45882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this is fast</a:t>
            </a:r>
          </a:p>
        </p:txBody>
      </p:sp>
    </p:spTree>
    <p:extLst>
      <p:ext uri="{BB962C8B-B14F-4D97-AF65-F5344CB8AC3E}">
        <p14:creationId xmlns:p14="http://schemas.microsoft.com/office/powerpoint/2010/main" val="3101402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" grpId="0" animBg="1"/>
      <p:bldP spid="28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D3D13D4-294C-AF49-A78F-331466B80806}"/>
              </a:ext>
            </a:extLst>
          </p:cNvPr>
          <p:cNvSpPr/>
          <p:nvPr/>
        </p:nvSpPr>
        <p:spPr>
          <a:xfrm>
            <a:off x="4336076" y="1861066"/>
            <a:ext cx="3276600" cy="4860410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Matching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78525" y="1676400"/>
            <a:ext cx="1918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Bipartite Matching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696" y="17526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 Flow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24209" y="463763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4209" y="463763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252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1814" y="20631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814" y="2063144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grpSp>
        <p:nvGrpSpPr>
          <p:cNvPr id="100" name="Group 99"/>
          <p:cNvGrpSpPr/>
          <p:nvPr/>
        </p:nvGrpSpPr>
        <p:grpSpPr>
          <a:xfrm>
            <a:off x="8641574" y="2133600"/>
            <a:ext cx="2026426" cy="1109978"/>
            <a:chOff x="990600" y="3017500"/>
            <a:chExt cx="4785705" cy="2621377"/>
          </a:xfrm>
        </p:grpSpPr>
        <p:cxnSp>
          <p:nvCxnSpPr>
            <p:cNvPr id="101" name="Straight Connector 100"/>
            <p:cNvCxnSpPr>
              <a:stCxn id="114" idx="2"/>
              <a:endCxn id="113" idx="7"/>
            </p:cNvCxnSpPr>
            <p:nvPr/>
          </p:nvCxnSpPr>
          <p:spPr>
            <a:xfrm flipH="1">
              <a:off x="1284342" y="3317971"/>
              <a:ext cx="1344595" cy="455510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6" idx="2"/>
              <a:endCxn id="114" idx="6"/>
            </p:cNvCxnSpPr>
            <p:nvPr/>
          </p:nvCxnSpPr>
          <p:spPr>
            <a:xfrm flipH="1" flipV="1">
              <a:off x="2973077" y="3317971"/>
              <a:ext cx="1107387" cy="137723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5" idx="2"/>
              <a:endCxn id="113" idx="5"/>
            </p:cNvCxnSpPr>
            <p:nvPr/>
          </p:nvCxnSpPr>
          <p:spPr>
            <a:xfrm flipH="1" flipV="1">
              <a:off x="1284342" y="4010427"/>
              <a:ext cx="1172525" cy="1033919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5" idx="7"/>
              <a:endCxn id="116" idx="3"/>
            </p:cNvCxnSpPr>
            <p:nvPr/>
          </p:nvCxnSpPr>
          <p:spPr>
            <a:xfrm flipV="1">
              <a:off x="2750609" y="3574167"/>
              <a:ext cx="1380253" cy="1351706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6"/>
              <a:endCxn id="118" idx="2"/>
            </p:cNvCxnSpPr>
            <p:nvPr/>
          </p:nvCxnSpPr>
          <p:spPr>
            <a:xfrm>
              <a:off x="2801007" y="5044346"/>
              <a:ext cx="1329638" cy="4840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6" idx="5"/>
              <a:endCxn id="117" idx="1"/>
            </p:cNvCxnSpPr>
            <p:nvPr/>
          </p:nvCxnSpPr>
          <p:spPr>
            <a:xfrm>
              <a:off x="4374206" y="3574167"/>
              <a:ext cx="1108357" cy="495347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7" idx="3"/>
              <a:endCxn id="118" idx="6"/>
            </p:cNvCxnSpPr>
            <p:nvPr/>
          </p:nvCxnSpPr>
          <p:spPr>
            <a:xfrm flipH="1">
              <a:off x="4474785" y="4306460"/>
              <a:ext cx="1007778" cy="786292"/>
            </a:xfrm>
            <a:prstGeom prst="line">
              <a:avLst/>
            </a:prstGeom>
            <a:ln w="571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TextBox 107"/>
            <p:cNvSpPr txBox="1"/>
            <p:nvPr/>
          </p:nvSpPr>
          <p:spPr>
            <a:xfrm>
              <a:off x="2441514" y="397755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672080" y="3133348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89891" y="5093733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1805796" y="418798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cxnSp>
          <p:nvCxnSpPr>
            <p:cNvPr id="112" name="Straight Connector 111"/>
            <p:cNvCxnSpPr>
              <a:stCxn id="115" idx="0"/>
              <a:endCxn id="114" idx="4"/>
            </p:cNvCxnSpPr>
            <p:nvPr/>
          </p:nvCxnSpPr>
          <p:spPr>
            <a:xfrm flipV="1">
              <a:off x="2628937" y="3485517"/>
              <a:ext cx="172070" cy="1391283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/>
                <p:cNvSpPr/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 dirty="0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8" name="Oval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600" y="3724408"/>
                  <a:ext cx="344140" cy="335092"/>
                </a:xfrm>
                <a:prstGeom prst="ellipse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/>
            <p:cNvSpPr/>
            <p:nvPr/>
          </p:nvSpPr>
          <p:spPr>
            <a:xfrm>
              <a:off x="2628937" y="3150425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2456867" y="4876800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4080464" y="3288148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val 116"/>
                <p:cNvSpPr/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solidFill>
                  <a:srgbClr val="00CC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9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2165" y="4020441"/>
                  <a:ext cx="344140" cy="335092"/>
                </a:xfrm>
                <a:prstGeom prst="ellipse">
                  <a:avLst/>
                </a:prstGeom>
                <a:blipFill rotWithShape="1"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8" name="Oval 117"/>
            <p:cNvSpPr/>
            <p:nvPr/>
          </p:nvSpPr>
          <p:spPr>
            <a:xfrm>
              <a:off x="4130645" y="4925206"/>
              <a:ext cx="344140" cy="33509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cxnSp>
          <p:nvCxnSpPr>
            <p:cNvPr id="119" name="Straight Connector 118"/>
            <p:cNvCxnSpPr>
              <a:stCxn id="118" idx="0"/>
              <a:endCxn id="116" idx="4"/>
            </p:cNvCxnSpPr>
            <p:nvPr/>
          </p:nvCxnSpPr>
          <p:spPr>
            <a:xfrm flipH="1" flipV="1">
              <a:off x="4252534" y="3623240"/>
              <a:ext cx="50181" cy="1301966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Freeform 119"/>
            <p:cNvSpPr/>
            <p:nvPr/>
          </p:nvSpPr>
          <p:spPr>
            <a:xfrm>
              <a:off x="4370266" y="3581400"/>
              <a:ext cx="201734" cy="1364776"/>
            </a:xfrm>
            <a:custGeom>
              <a:avLst/>
              <a:gdLst>
                <a:gd name="connsiteX0" fmla="*/ 77638 w 201734"/>
                <a:gd name="connsiteY0" fmla="*/ 1364776 h 1364776"/>
                <a:gd name="connsiteX1" fmla="*/ 200467 w 201734"/>
                <a:gd name="connsiteY1" fmla="*/ 655093 h 1364776"/>
                <a:gd name="connsiteX2" fmla="*/ 9399 w 201734"/>
                <a:gd name="connsiteY2" fmla="*/ 0 h 136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1734" h="1364776">
                  <a:moveTo>
                    <a:pt x="77638" y="1364776"/>
                  </a:moveTo>
                  <a:cubicBezTo>
                    <a:pt x="144739" y="1123666"/>
                    <a:pt x="211840" y="882556"/>
                    <a:pt x="200467" y="655093"/>
                  </a:cubicBezTo>
                  <a:cubicBezTo>
                    <a:pt x="189094" y="427630"/>
                    <a:pt x="-49741" y="9098"/>
                    <a:pt x="939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1190445" y="4093962"/>
              <a:ext cx="1293963" cy="10646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1371600" y="4724400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314984" y="3017500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482292" y="4153771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4001600" y="4203387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4571999" y="4069515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4827832" y="4761511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2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4777540" y="3438575"/>
              <a:ext cx="572402" cy="5451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srgbClr val="00B050"/>
                  </a:solidFill>
                </a:rPr>
                <a:t>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186670" y="4953001"/>
            <a:ext cx="2252731" cy="1470973"/>
            <a:chOff x="4702435" y="4126468"/>
            <a:chExt cx="4441565" cy="2900222"/>
          </a:xfrm>
        </p:grpSpPr>
        <p:grpSp>
          <p:nvGrpSpPr>
            <p:cNvPr id="170" name="Group 169"/>
            <p:cNvGrpSpPr/>
            <p:nvPr/>
          </p:nvGrpSpPr>
          <p:grpSpPr>
            <a:xfrm>
              <a:off x="4702435" y="4507468"/>
              <a:ext cx="4441565" cy="2043651"/>
              <a:chOff x="990600" y="3127078"/>
              <a:chExt cx="4785705" cy="2201995"/>
            </a:xfrm>
          </p:grpSpPr>
          <p:cxnSp>
            <p:nvCxnSpPr>
              <p:cNvPr id="171" name="Straight Connector 170"/>
              <p:cNvCxnSpPr>
                <a:stCxn id="180" idx="2"/>
                <a:endCxn id="179" idx="7"/>
              </p:cNvCxnSpPr>
              <p:nvPr/>
            </p:nvCxnSpPr>
            <p:spPr>
              <a:xfrm flipH="1">
                <a:off x="1284342" y="3317971"/>
                <a:ext cx="1344595" cy="455510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182" idx="2"/>
                <a:endCxn id="180" idx="6"/>
              </p:cNvCxnSpPr>
              <p:nvPr/>
            </p:nvCxnSpPr>
            <p:spPr>
              <a:xfrm flipH="1" flipV="1">
                <a:off x="2973077" y="3317971"/>
                <a:ext cx="1107387" cy="13772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181" idx="2"/>
                <a:endCxn id="179" idx="5"/>
              </p:cNvCxnSpPr>
              <p:nvPr/>
            </p:nvCxnSpPr>
            <p:spPr>
              <a:xfrm flipH="1" flipV="1">
                <a:off x="1284342" y="4010427"/>
                <a:ext cx="1172525" cy="1033919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>
                <a:stCxn id="181" idx="7"/>
                <a:endCxn id="182" idx="3"/>
              </p:cNvCxnSpPr>
              <p:nvPr/>
            </p:nvCxnSpPr>
            <p:spPr>
              <a:xfrm flipV="1">
                <a:off x="2750609" y="3574167"/>
                <a:ext cx="1380253" cy="13517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>
                <a:stCxn id="181" idx="6"/>
                <a:endCxn id="184" idx="2"/>
              </p:cNvCxnSpPr>
              <p:nvPr/>
            </p:nvCxnSpPr>
            <p:spPr>
              <a:xfrm>
                <a:off x="2801007" y="5044346"/>
                <a:ext cx="1329638" cy="4840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82" idx="5"/>
                <a:endCxn id="183" idx="1"/>
              </p:cNvCxnSpPr>
              <p:nvPr/>
            </p:nvCxnSpPr>
            <p:spPr>
              <a:xfrm>
                <a:off x="4374206" y="3574167"/>
                <a:ext cx="1108357" cy="495347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>
                <a:stCxn id="183" idx="3"/>
                <a:endCxn id="184" idx="6"/>
              </p:cNvCxnSpPr>
              <p:nvPr/>
            </p:nvCxnSpPr>
            <p:spPr>
              <a:xfrm flipH="1">
                <a:off x="4474785" y="4306460"/>
                <a:ext cx="1007778" cy="786292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181" idx="0"/>
                <a:endCxn id="180" idx="4"/>
              </p:cNvCxnSpPr>
              <p:nvPr/>
            </p:nvCxnSpPr>
            <p:spPr>
              <a:xfrm flipV="1">
                <a:off x="2628937" y="3485517"/>
                <a:ext cx="172070" cy="1391283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Oval 178"/>
                  <p:cNvSpPr/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solidFill>
                    <a:srgbClr val="7030A0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i="1" dirty="0">
                              <a:latin typeface="Cambria Math"/>
                            </a:rPr>
                            <m:t>𝑠</m:t>
                          </m:r>
                        </m:oMath>
                      </m:oMathPara>
                    </a14:m>
                    <a:endParaRPr lang="en-US" sz="900" dirty="0"/>
                  </a:p>
                </p:txBody>
              </p:sp>
            </mc:Choice>
            <mc:Fallback xmlns="">
              <p:sp>
                <p:nvSpPr>
                  <p:cNvPr id="63" name="Oval 6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600" y="3724408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26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0" name="Oval 179"/>
              <p:cNvSpPr/>
              <p:nvPr/>
            </p:nvSpPr>
            <p:spPr>
              <a:xfrm>
                <a:off x="2628937" y="3150425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2456867" y="4876800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4080464" y="3288148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Oval 182"/>
                  <p:cNvSpPr/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solidFill>
                    <a:srgbClr val="00CC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900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oMath>
                      </m:oMathPara>
                    </a14:m>
                    <a:endParaRPr lang="en-US" sz="9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Oval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32165" y="4020441"/>
                    <a:ext cx="344140" cy="335092"/>
                  </a:xfrm>
                  <a:prstGeom prst="ellipse">
                    <a:avLst/>
                  </a:prstGeom>
                  <a:blipFill rotWithShape="1"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4" name="Oval 183"/>
              <p:cNvSpPr/>
              <p:nvPr/>
            </p:nvSpPr>
            <p:spPr>
              <a:xfrm>
                <a:off x="4130645" y="4925206"/>
                <a:ext cx="344140" cy="33509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cxnSp>
            <p:nvCxnSpPr>
              <p:cNvPr id="185" name="Straight Connector 184"/>
              <p:cNvCxnSpPr>
                <a:stCxn id="184" idx="0"/>
                <a:endCxn id="182" idx="4"/>
              </p:cNvCxnSpPr>
              <p:nvPr/>
            </p:nvCxnSpPr>
            <p:spPr>
              <a:xfrm flipH="1" flipV="1">
                <a:off x="4252534" y="3623240"/>
                <a:ext cx="50181" cy="1301966"/>
              </a:xfrm>
              <a:prstGeom prst="line">
                <a:avLst/>
              </a:prstGeom>
              <a:ln w="5715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6" name="Freeform 185"/>
              <p:cNvSpPr/>
              <p:nvPr/>
            </p:nvSpPr>
            <p:spPr>
              <a:xfrm>
                <a:off x="4370266" y="3581400"/>
                <a:ext cx="201734" cy="1364776"/>
              </a:xfrm>
              <a:custGeom>
                <a:avLst/>
                <a:gdLst>
                  <a:gd name="connsiteX0" fmla="*/ 77638 w 201734"/>
                  <a:gd name="connsiteY0" fmla="*/ 1364776 h 1364776"/>
                  <a:gd name="connsiteX1" fmla="*/ 200467 w 201734"/>
                  <a:gd name="connsiteY1" fmla="*/ 655093 h 1364776"/>
                  <a:gd name="connsiteX2" fmla="*/ 9399 w 201734"/>
                  <a:gd name="connsiteY2" fmla="*/ 0 h 1364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1734" h="1364776">
                    <a:moveTo>
                      <a:pt x="77638" y="1364776"/>
                    </a:moveTo>
                    <a:cubicBezTo>
                      <a:pt x="144739" y="1123666"/>
                      <a:pt x="211840" y="882556"/>
                      <a:pt x="200467" y="655093"/>
                    </a:cubicBezTo>
                    <a:cubicBezTo>
                      <a:pt x="189094" y="427630"/>
                      <a:pt x="-49741" y="9098"/>
                      <a:pt x="9399" y="0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1190445" y="4093962"/>
                <a:ext cx="1293963" cy="1064634"/>
              </a:xfrm>
              <a:custGeom>
                <a:avLst/>
                <a:gdLst>
                  <a:gd name="connsiteX0" fmla="*/ 1293963 w 1293963"/>
                  <a:gd name="connsiteY0" fmla="*/ 1064634 h 1064634"/>
                  <a:gd name="connsiteX1" fmla="*/ 362310 w 1293963"/>
                  <a:gd name="connsiteY1" fmla="*/ 710951 h 1064634"/>
                  <a:gd name="connsiteX2" fmla="*/ 0 w 1293963"/>
                  <a:gd name="connsiteY2" fmla="*/ 3585 h 1064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93963" h="1064634">
                    <a:moveTo>
                      <a:pt x="1293963" y="1064634"/>
                    </a:moveTo>
                    <a:cubicBezTo>
                      <a:pt x="935966" y="976213"/>
                      <a:pt x="577970" y="887792"/>
                      <a:pt x="362310" y="710951"/>
                    </a:cubicBezTo>
                    <a:cubicBezTo>
                      <a:pt x="146650" y="534110"/>
                      <a:pt x="24441" y="-51049"/>
                      <a:pt x="0" y="3585"/>
                    </a:cubicBezTo>
                  </a:path>
                </a:pathLst>
              </a:custGeom>
              <a:noFill/>
              <a:ln w="38100">
                <a:solidFill>
                  <a:schemeClr val="accent6">
                    <a:lumMod val="75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/>
              </a:p>
            </p:txBody>
          </p:sp>
          <p:sp>
            <p:nvSpPr>
              <p:cNvPr id="188" name="TextBox 187"/>
              <p:cNvSpPr txBox="1"/>
              <p:nvPr/>
            </p:nvSpPr>
            <p:spPr>
              <a:xfrm>
                <a:off x="2577600" y="403022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89" name="TextBox 188"/>
              <p:cNvSpPr txBox="1"/>
              <p:nvPr/>
            </p:nvSpPr>
            <p:spPr>
              <a:xfrm>
                <a:off x="1672078" y="3373392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90" name="TextBox 189"/>
              <p:cNvSpPr txBox="1"/>
              <p:nvPr/>
            </p:nvSpPr>
            <p:spPr>
              <a:xfrm>
                <a:off x="3289893" y="483869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1428144" y="4603399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192" name="TextBox 191"/>
              <p:cNvSpPr txBox="1"/>
              <p:nvPr/>
            </p:nvSpPr>
            <p:spPr>
              <a:xfrm>
                <a:off x="1702402" y="427653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3314982" y="3127078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4" name="TextBox 193"/>
              <p:cNvSpPr txBox="1"/>
              <p:nvPr/>
            </p:nvSpPr>
            <p:spPr>
              <a:xfrm>
                <a:off x="3186498" y="409975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0</a:t>
                </a:r>
              </a:p>
            </p:txBody>
          </p:sp>
          <p:sp>
            <p:nvSpPr>
              <p:cNvPr id="195" name="TextBox 194"/>
              <p:cNvSpPr txBox="1"/>
              <p:nvPr/>
            </p:nvSpPr>
            <p:spPr>
              <a:xfrm>
                <a:off x="4137578" y="4203386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2</a:t>
                </a:r>
              </a:p>
            </p:txBody>
          </p:sp>
          <p:sp>
            <p:nvSpPr>
              <p:cNvPr id="196" name="TextBox 195"/>
              <p:cNvSpPr txBox="1"/>
              <p:nvPr/>
            </p:nvSpPr>
            <p:spPr>
              <a:xfrm>
                <a:off x="4380535" y="4069515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3</a:t>
                </a:r>
              </a:p>
            </p:txBody>
          </p:sp>
          <p:sp>
            <p:nvSpPr>
              <p:cNvPr id="197" name="TextBox 196"/>
              <p:cNvSpPr txBox="1"/>
              <p:nvPr/>
            </p:nvSpPr>
            <p:spPr>
              <a:xfrm>
                <a:off x="4827832" y="4510274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4777541" y="3619703"/>
                <a:ext cx="514900" cy="4903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/>
                  <a:t>1</a:t>
                </a:r>
              </a:p>
            </p:txBody>
          </p:sp>
        </p:grpSp>
        <p:sp>
          <p:nvSpPr>
            <p:cNvPr id="199" name="Freeform 198"/>
            <p:cNvSpPr/>
            <p:nvPr/>
          </p:nvSpPr>
          <p:spPr>
            <a:xfrm rot="7272219">
              <a:off x="4962943" y="4283723"/>
              <a:ext cx="1200914" cy="988077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5448163" y="4240101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01" name="Freeform 200"/>
            <p:cNvSpPr/>
            <p:nvPr/>
          </p:nvSpPr>
          <p:spPr>
            <a:xfrm rot="8454450">
              <a:off x="6627343" y="4147099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6990179" y="41264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3" name="Freeform 202"/>
            <p:cNvSpPr/>
            <p:nvPr/>
          </p:nvSpPr>
          <p:spPr>
            <a:xfrm rot="9991492">
              <a:off x="7993905" y="4613720"/>
              <a:ext cx="895776" cy="79486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8441792" y="4624809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5" name="Freeform 204"/>
            <p:cNvSpPr/>
            <p:nvPr/>
          </p:nvSpPr>
          <p:spPr>
            <a:xfrm rot="17279004">
              <a:off x="7982057" y="5661396"/>
              <a:ext cx="998108" cy="7616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8559033" y="5898771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07" name="Freeform 206"/>
            <p:cNvSpPr/>
            <p:nvPr/>
          </p:nvSpPr>
          <p:spPr>
            <a:xfrm rot="19173573">
              <a:off x="6373991" y="6008656"/>
              <a:ext cx="1100794" cy="1018034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6818349" y="65648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2</a:t>
              </a:r>
            </a:p>
          </p:txBody>
        </p:sp>
        <p:sp>
          <p:nvSpPr>
            <p:cNvPr id="209" name="Freeform 208"/>
            <p:cNvSpPr/>
            <p:nvPr/>
          </p:nvSpPr>
          <p:spPr>
            <a:xfrm rot="5400000">
              <a:off x="6368388" y="4903002"/>
              <a:ext cx="1183985" cy="1219452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687738" y="4999475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  <p:sp>
          <p:nvSpPr>
            <p:cNvPr id="211" name="Freeform 210"/>
            <p:cNvSpPr/>
            <p:nvPr/>
          </p:nvSpPr>
          <p:spPr>
            <a:xfrm rot="4139862">
              <a:off x="5581543" y="5154649"/>
              <a:ext cx="1182599" cy="720109"/>
            </a:xfrm>
            <a:custGeom>
              <a:avLst/>
              <a:gdLst>
                <a:gd name="connsiteX0" fmla="*/ 1293963 w 1293963"/>
                <a:gd name="connsiteY0" fmla="*/ 1064634 h 1064634"/>
                <a:gd name="connsiteX1" fmla="*/ 362310 w 1293963"/>
                <a:gd name="connsiteY1" fmla="*/ 710951 h 1064634"/>
                <a:gd name="connsiteX2" fmla="*/ 0 w 1293963"/>
                <a:gd name="connsiteY2" fmla="*/ 3585 h 1064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3963" h="1064634">
                  <a:moveTo>
                    <a:pt x="1293963" y="1064634"/>
                  </a:moveTo>
                  <a:cubicBezTo>
                    <a:pt x="935966" y="976213"/>
                    <a:pt x="577970" y="887792"/>
                    <a:pt x="362310" y="710951"/>
                  </a:cubicBezTo>
                  <a:cubicBezTo>
                    <a:pt x="146650" y="534110"/>
                    <a:pt x="24441" y="-51049"/>
                    <a:pt x="0" y="3585"/>
                  </a:cubicBezTo>
                </a:path>
              </a:pathLst>
            </a:custGeom>
            <a:noFill/>
            <a:ln w="38100">
              <a:solidFill>
                <a:srgbClr val="FF33CC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5783650" y="5197468"/>
              <a:ext cx="477873" cy="4551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1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555158" y="3429000"/>
            <a:ext cx="218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Ford Fulkerson</a:t>
            </a: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598A69E-4F91-404D-A928-4667237665A2}"/>
              </a:ext>
            </a:extLst>
          </p:cNvPr>
          <p:cNvGrpSpPr/>
          <p:nvPr/>
        </p:nvGrpSpPr>
        <p:grpSpPr>
          <a:xfrm>
            <a:off x="4495910" y="2482078"/>
            <a:ext cx="2481373" cy="1223567"/>
            <a:chOff x="4724401" y="3589717"/>
            <a:chExt cx="5905817" cy="2912164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0F94EE5-D9EA-F440-A6D0-9FB5562A50C6}"/>
                </a:ext>
              </a:extLst>
            </p:cNvPr>
            <p:cNvCxnSpPr/>
            <p:nvPr/>
          </p:nvCxnSpPr>
          <p:spPr>
            <a:xfrm flipV="1">
              <a:off x="6990515" y="3748743"/>
              <a:ext cx="1334478" cy="1558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1F90A47-2108-1540-AAC8-3F08697DA9E1}"/>
                </a:ext>
              </a:extLst>
            </p:cNvPr>
            <p:cNvCxnSpPr/>
            <p:nvPr/>
          </p:nvCxnSpPr>
          <p:spPr>
            <a:xfrm>
              <a:off x="6990515" y="3764330"/>
              <a:ext cx="1438514" cy="2721085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0B2F89B1-8A50-D24C-8913-C6BDCA67A7E5}"/>
                </a:ext>
              </a:extLst>
            </p:cNvPr>
            <p:cNvCxnSpPr/>
            <p:nvPr/>
          </p:nvCxnSpPr>
          <p:spPr>
            <a:xfrm flipV="1">
              <a:off x="6937252" y="3748742"/>
              <a:ext cx="1387741" cy="90863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96DD5892-4AF7-F448-92CE-2A5774508BCE}"/>
                </a:ext>
              </a:extLst>
            </p:cNvPr>
            <p:cNvCxnSpPr/>
            <p:nvPr/>
          </p:nvCxnSpPr>
          <p:spPr>
            <a:xfrm>
              <a:off x="6937251" y="4657373"/>
              <a:ext cx="1315640" cy="4067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8123C19A-F95E-9349-A23A-B5CA8964E77C}"/>
                </a:ext>
              </a:extLst>
            </p:cNvPr>
            <p:cNvCxnSpPr/>
            <p:nvPr/>
          </p:nvCxnSpPr>
          <p:spPr>
            <a:xfrm>
              <a:off x="6937251" y="4657373"/>
              <a:ext cx="1491778" cy="92203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48FAC6F-B288-3842-9A9C-8D2D604B44FC}"/>
                </a:ext>
              </a:extLst>
            </p:cNvPr>
            <p:cNvCxnSpPr/>
            <p:nvPr/>
          </p:nvCxnSpPr>
          <p:spPr>
            <a:xfrm>
              <a:off x="6884871" y="5534714"/>
              <a:ext cx="1487108" cy="446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E807F263-DA43-DF47-BBF3-A2554B86F7B1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178597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5A4B8A66-83B4-5D45-A456-34DEDC10148D}"/>
                </a:ext>
              </a:extLst>
            </p:cNvPr>
            <p:cNvCxnSpPr/>
            <p:nvPr/>
          </p:nvCxnSpPr>
          <p:spPr>
            <a:xfrm flipV="1">
              <a:off x="6884872" y="4698051"/>
              <a:ext cx="1368021" cy="180382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FD83571D-B97D-224F-8795-25F98DE5D18F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273667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53DB153D-4275-8E4B-A02B-BFD0DB9BE78C}"/>
                    </a:ext>
                  </a:extLst>
                </p:cNvPr>
                <p:cNvSpPr/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53DB153D-4275-8E4B-A02B-BFD0DB9BE78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DF716741-874C-7C49-B464-6202187E2313}"/>
                    </a:ext>
                  </a:extLst>
                </p:cNvPr>
                <p:cNvSpPr/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DF716741-874C-7C49-B464-6202187E23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30A07182-AE6F-954B-A240-D23E4A9E0772}"/>
                </a:ext>
              </a:extLst>
            </p:cNvPr>
            <p:cNvSpPr txBox="1"/>
            <p:nvPr/>
          </p:nvSpPr>
          <p:spPr>
            <a:xfrm>
              <a:off x="7501222" y="358971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87F73CC2-A221-EA49-B6F1-6BE5F7B1F984}"/>
                </a:ext>
              </a:extLst>
            </p:cNvPr>
            <p:cNvSpPr txBox="1"/>
            <p:nvPr/>
          </p:nvSpPr>
          <p:spPr>
            <a:xfrm>
              <a:off x="7480449" y="4016200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B59532C-F16A-CD4A-9C4F-8F5E330B57B3}"/>
                </a:ext>
              </a:extLst>
            </p:cNvPr>
            <p:cNvSpPr txBox="1"/>
            <p:nvPr/>
          </p:nvSpPr>
          <p:spPr>
            <a:xfrm>
              <a:off x="7021107" y="3940531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DC2800C0-9B56-444C-9DE7-9BF5111F7D6D}"/>
                </a:ext>
              </a:extLst>
            </p:cNvPr>
            <p:cNvSpPr txBox="1"/>
            <p:nvPr/>
          </p:nvSpPr>
          <p:spPr>
            <a:xfrm>
              <a:off x="7152348" y="446549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19E1B9C5-ED9C-164A-8DFB-2EF4B7B7A2EC}"/>
                </a:ext>
              </a:extLst>
            </p:cNvPr>
            <p:cNvSpPr txBox="1"/>
            <p:nvPr/>
          </p:nvSpPr>
          <p:spPr>
            <a:xfrm>
              <a:off x="7086727" y="466235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0C3B42B9-3558-D446-9CCF-C062519139C5}"/>
                </a:ext>
              </a:extLst>
            </p:cNvPr>
            <p:cNvSpPr txBox="1"/>
            <p:nvPr/>
          </p:nvSpPr>
          <p:spPr>
            <a:xfrm>
              <a:off x="7021107" y="500050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5261443-2B52-D341-9EB7-FF777295D7AC}"/>
                </a:ext>
              </a:extLst>
            </p:cNvPr>
            <p:cNvSpPr txBox="1"/>
            <p:nvPr/>
          </p:nvSpPr>
          <p:spPr>
            <a:xfrm>
              <a:off x="7021107" y="539422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463A0928-1F31-1549-A0A2-9BD1EC873498}"/>
                </a:ext>
              </a:extLst>
            </p:cNvPr>
            <p:cNvSpPr txBox="1"/>
            <p:nvPr/>
          </p:nvSpPr>
          <p:spPr>
            <a:xfrm>
              <a:off x="7152348" y="5591084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AC810A20-C94D-2F4B-A400-5EF006025D5D}"/>
                </a:ext>
              </a:extLst>
            </p:cNvPr>
            <p:cNvSpPr txBox="1"/>
            <p:nvPr/>
          </p:nvSpPr>
          <p:spPr>
            <a:xfrm>
              <a:off x="7283587" y="572232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D9442A20-01EB-BD4E-ABCF-3F1E8031E2B9}"/>
                </a:ext>
              </a:extLst>
            </p:cNvPr>
            <p:cNvCxnSpPr>
              <a:stCxn id="147" idx="7"/>
            </p:cNvCxnSpPr>
            <p:nvPr/>
          </p:nvCxnSpPr>
          <p:spPr>
            <a:xfrm flipV="1">
              <a:off x="5116473" y="3764331"/>
              <a:ext cx="1205647" cy="10009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D48857A-2422-B84E-A9ED-8ABEC7929B2D}"/>
                </a:ext>
              </a:extLst>
            </p:cNvPr>
            <p:cNvCxnSpPr>
              <a:stCxn id="147" idx="6"/>
            </p:cNvCxnSpPr>
            <p:nvPr/>
          </p:nvCxnSpPr>
          <p:spPr>
            <a:xfrm flipV="1">
              <a:off x="5183741" y="4657372"/>
              <a:ext cx="1196056" cy="27034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43C201B6-D0D2-D14A-AACC-5CA37A033E49}"/>
                </a:ext>
              </a:extLst>
            </p:cNvPr>
            <p:cNvCxnSpPr>
              <a:stCxn id="147" idx="5"/>
            </p:cNvCxnSpPr>
            <p:nvPr/>
          </p:nvCxnSpPr>
          <p:spPr>
            <a:xfrm>
              <a:off x="5116472" y="5090122"/>
              <a:ext cx="1256338" cy="4445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DE7D3772-EA5D-1C4D-89D2-308612D97857}"/>
                </a:ext>
              </a:extLst>
            </p:cNvPr>
            <p:cNvCxnSpPr>
              <a:stCxn id="147" idx="4"/>
            </p:cNvCxnSpPr>
            <p:nvPr/>
          </p:nvCxnSpPr>
          <p:spPr>
            <a:xfrm>
              <a:off x="4954072" y="5157392"/>
              <a:ext cx="1349265" cy="13444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4EC3D07-98D6-404A-A103-6FCE9A407DB8}"/>
                </a:ext>
              </a:extLst>
            </p:cNvPr>
            <p:cNvSpPr txBox="1"/>
            <p:nvPr/>
          </p:nvSpPr>
          <p:spPr>
            <a:xfrm>
              <a:off x="5528340" y="409955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A62A704A-EE5D-D445-84DD-DA3C5C51FA0C}"/>
                </a:ext>
              </a:extLst>
            </p:cNvPr>
            <p:cNvSpPr txBox="1"/>
            <p:nvPr/>
          </p:nvSpPr>
          <p:spPr>
            <a:xfrm>
              <a:off x="5719295" y="4604777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B46802E-5858-B04C-BAF9-AAFCEE687B23}"/>
                </a:ext>
              </a:extLst>
            </p:cNvPr>
            <p:cNvSpPr txBox="1"/>
            <p:nvPr/>
          </p:nvSpPr>
          <p:spPr>
            <a:xfrm>
              <a:off x="5752551" y="526526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B921844D-BF99-8248-B63E-AEF86636396E}"/>
                </a:ext>
              </a:extLst>
            </p:cNvPr>
            <p:cNvSpPr txBox="1"/>
            <p:nvPr/>
          </p:nvSpPr>
          <p:spPr>
            <a:xfrm>
              <a:off x="5521971" y="5737819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979C4AD3-D899-B642-97F9-66EF1C00C43E}"/>
                </a:ext>
              </a:extLst>
            </p:cNvPr>
            <p:cNvCxnSpPr>
              <a:endCxn id="148" idx="0"/>
            </p:cNvCxnSpPr>
            <p:nvPr/>
          </p:nvCxnSpPr>
          <p:spPr>
            <a:xfrm>
              <a:off x="8960131" y="3748742"/>
              <a:ext cx="1440417" cy="12417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4A65C946-0C29-FD4B-B00E-1D71389B8F28}"/>
                </a:ext>
              </a:extLst>
            </p:cNvPr>
            <p:cNvCxnSpPr>
              <a:endCxn id="148" idx="1"/>
            </p:cNvCxnSpPr>
            <p:nvPr/>
          </p:nvCxnSpPr>
          <p:spPr>
            <a:xfrm>
              <a:off x="9032231" y="4698050"/>
              <a:ext cx="1205915" cy="35967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4EF0A047-318A-7C43-A08A-E6740CC75DB5}"/>
                </a:ext>
              </a:extLst>
            </p:cNvPr>
            <p:cNvCxnSpPr>
              <a:endCxn id="148" idx="2"/>
            </p:cNvCxnSpPr>
            <p:nvPr/>
          </p:nvCxnSpPr>
          <p:spPr>
            <a:xfrm flipV="1">
              <a:off x="8913142" y="5220126"/>
              <a:ext cx="1257734" cy="3592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B0AFACA3-9113-8641-B331-6995340A1EE6}"/>
                </a:ext>
              </a:extLst>
            </p:cNvPr>
            <p:cNvCxnSpPr>
              <a:endCxn id="148" idx="3"/>
            </p:cNvCxnSpPr>
            <p:nvPr/>
          </p:nvCxnSpPr>
          <p:spPr>
            <a:xfrm flipV="1">
              <a:off x="8960131" y="5382527"/>
              <a:ext cx="1278015" cy="11028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3" name="TextBox 212">
              <a:extLst>
                <a:ext uri="{FF2B5EF4-FFF2-40B4-BE49-F238E27FC236}">
                  <a16:creationId xmlns:a16="http://schemas.microsoft.com/office/drawing/2014/main" id="{BB45EC73-247F-6948-827E-621718F46245}"/>
                </a:ext>
              </a:extLst>
            </p:cNvPr>
            <p:cNvSpPr txBox="1"/>
            <p:nvPr/>
          </p:nvSpPr>
          <p:spPr>
            <a:xfrm>
              <a:off x="9550439" y="4099102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4" name="TextBox 213">
              <a:extLst>
                <a:ext uri="{FF2B5EF4-FFF2-40B4-BE49-F238E27FC236}">
                  <a16:creationId xmlns:a16="http://schemas.microsoft.com/office/drawing/2014/main" id="{48186FD0-DE49-2C42-B962-E6ECC09C4A4C}"/>
                </a:ext>
              </a:extLst>
            </p:cNvPr>
            <p:cNvSpPr txBox="1"/>
            <p:nvPr/>
          </p:nvSpPr>
          <p:spPr>
            <a:xfrm>
              <a:off x="9517354" y="4662353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62461AB9-C4CC-F14C-9A15-CBEE2EF91826}"/>
                </a:ext>
              </a:extLst>
            </p:cNvPr>
            <p:cNvSpPr txBox="1"/>
            <p:nvPr/>
          </p:nvSpPr>
          <p:spPr>
            <a:xfrm>
              <a:off x="9514674" y="5187316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1B1133BA-5962-1A4D-B34D-F7B18039F285}"/>
                </a:ext>
              </a:extLst>
            </p:cNvPr>
            <p:cNvSpPr txBox="1"/>
            <p:nvPr/>
          </p:nvSpPr>
          <p:spPr>
            <a:xfrm>
              <a:off x="9514674" y="5722325"/>
              <a:ext cx="62646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965C86A0-F980-364D-9951-BFBCD3737141}"/>
              </a:ext>
            </a:extLst>
          </p:cNvPr>
          <p:cNvGrpSpPr/>
          <p:nvPr/>
        </p:nvGrpSpPr>
        <p:grpSpPr>
          <a:xfrm>
            <a:off x="4871515" y="4494581"/>
            <a:ext cx="2481373" cy="1223567"/>
            <a:chOff x="4724401" y="3589717"/>
            <a:chExt cx="5905817" cy="2912164"/>
          </a:xfrm>
        </p:grpSpPr>
        <p:cxnSp>
          <p:nvCxnSpPr>
            <p:cNvPr id="227" name="Straight Connector 226">
              <a:extLst>
                <a:ext uri="{FF2B5EF4-FFF2-40B4-BE49-F238E27FC236}">
                  <a16:creationId xmlns:a16="http://schemas.microsoft.com/office/drawing/2014/main" id="{83490E7B-9BB2-504D-9FDA-FB960C445DF7}"/>
                </a:ext>
              </a:extLst>
            </p:cNvPr>
            <p:cNvCxnSpPr/>
            <p:nvPr/>
          </p:nvCxnSpPr>
          <p:spPr>
            <a:xfrm flipV="1">
              <a:off x="6990515" y="3748743"/>
              <a:ext cx="1334478" cy="15587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C142445B-8F39-2F4C-AF94-879149350CF8}"/>
                </a:ext>
              </a:extLst>
            </p:cNvPr>
            <p:cNvCxnSpPr/>
            <p:nvPr/>
          </p:nvCxnSpPr>
          <p:spPr>
            <a:xfrm>
              <a:off x="6990515" y="3764330"/>
              <a:ext cx="1438514" cy="2721085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912B3E87-6775-2C4D-8DDB-ECBFE5BB835E}"/>
                </a:ext>
              </a:extLst>
            </p:cNvPr>
            <p:cNvCxnSpPr/>
            <p:nvPr/>
          </p:nvCxnSpPr>
          <p:spPr>
            <a:xfrm flipV="1">
              <a:off x="6937252" y="3748742"/>
              <a:ext cx="1387741" cy="90863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D9CF1E2B-90B4-0643-B4D4-6AD3C498C05B}"/>
                </a:ext>
              </a:extLst>
            </p:cNvPr>
            <p:cNvCxnSpPr/>
            <p:nvPr/>
          </p:nvCxnSpPr>
          <p:spPr>
            <a:xfrm>
              <a:off x="6937251" y="4657373"/>
              <a:ext cx="1315640" cy="4067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1EF8138A-8D86-AC41-B8F2-05171B43C1DE}"/>
                </a:ext>
              </a:extLst>
            </p:cNvPr>
            <p:cNvCxnSpPr/>
            <p:nvPr/>
          </p:nvCxnSpPr>
          <p:spPr>
            <a:xfrm>
              <a:off x="6937251" y="4657373"/>
              <a:ext cx="1491778" cy="92203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708D3EB0-74CD-D749-9510-0415E526BF91}"/>
                </a:ext>
              </a:extLst>
            </p:cNvPr>
            <p:cNvCxnSpPr/>
            <p:nvPr/>
          </p:nvCxnSpPr>
          <p:spPr>
            <a:xfrm>
              <a:off x="6884871" y="5534714"/>
              <a:ext cx="1487108" cy="44691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4AD366AC-E15D-454D-87DB-EFF8ADB703C1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1785970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DFC0FA8B-C87B-3D4A-ADC5-B1E170E00374}"/>
                </a:ext>
              </a:extLst>
            </p:cNvPr>
            <p:cNvCxnSpPr/>
            <p:nvPr/>
          </p:nvCxnSpPr>
          <p:spPr>
            <a:xfrm flipV="1">
              <a:off x="6884872" y="4698051"/>
              <a:ext cx="1368021" cy="180382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F18B411-980F-0A48-B8EA-B19AD79385A7}"/>
                </a:ext>
              </a:extLst>
            </p:cNvPr>
            <p:cNvCxnSpPr/>
            <p:nvPr/>
          </p:nvCxnSpPr>
          <p:spPr>
            <a:xfrm flipV="1">
              <a:off x="6884871" y="3748742"/>
              <a:ext cx="1440122" cy="273667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6F00CC78-B8EE-2140-94DD-E721DCEBF243}"/>
                    </a:ext>
                  </a:extLst>
                </p:cNvPr>
                <p:cNvSpPr/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solidFill>
                  <a:srgbClr val="7030A0"/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latin typeface="Cambria Math"/>
                          </a:rPr>
                          <m:t>𝑠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6" name="Oval 235">
                  <a:extLst>
                    <a:ext uri="{FF2B5EF4-FFF2-40B4-BE49-F238E27FC236}">
                      <a16:creationId xmlns:a16="http://schemas.microsoft.com/office/drawing/2014/main" id="{6F00CC78-B8EE-2140-94DD-E721DCEBF24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24401" y="4698051"/>
                  <a:ext cx="459341" cy="459341"/>
                </a:xfrm>
                <a:prstGeom prst="ellipse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11778A70-D0FC-4243-AD44-5422762C6941}"/>
                    </a:ext>
                  </a:extLst>
                </p:cNvPr>
                <p:cNvSpPr/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solidFill>
                  <a:srgbClr val="00CCFF"/>
                </a:solidFill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7" name="Oval 236">
                  <a:extLst>
                    <a:ext uri="{FF2B5EF4-FFF2-40B4-BE49-F238E27FC236}">
                      <a16:creationId xmlns:a16="http://schemas.microsoft.com/office/drawing/2014/main" id="{11778A70-D0FC-4243-AD44-5422762C694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70877" y="4990456"/>
                  <a:ext cx="459341" cy="459341"/>
                </a:xfrm>
                <a:prstGeom prst="ellipse">
                  <a:avLst/>
                </a:prstGeom>
                <a:blipFill>
                  <a:blip r:embed="rId39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8" name="TextBox 237">
              <a:extLst>
                <a:ext uri="{FF2B5EF4-FFF2-40B4-BE49-F238E27FC236}">
                  <a16:creationId xmlns:a16="http://schemas.microsoft.com/office/drawing/2014/main" id="{49A77529-9D16-8047-9DE0-677547F5D46A}"/>
                </a:ext>
              </a:extLst>
            </p:cNvPr>
            <p:cNvSpPr txBox="1"/>
            <p:nvPr/>
          </p:nvSpPr>
          <p:spPr>
            <a:xfrm>
              <a:off x="7501222" y="358971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737255DB-40BB-8F40-8F68-C28C2FD45A6F}"/>
                </a:ext>
              </a:extLst>
            </p:cNvPr>
            <p:cNvSpPr txBox="1"/>
            <p:nvPr/>
          </p:nvSpPr>
          <p:spPr>
            <a:xfrm>
              <a:off x="7161461" y="4021201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C1D37870-233C-AF45-8A57-B01C427AB897}"/>
                </a:ext>
              </a:extLst>
            </p:cNvPr>
            <p:cNvSpPr txBox="1"/>
            <p:nvPr/>
          </p:nvSpPr>
          <p:spPr>
            <a:xfrm>
              <a:off x="6817076" y="3736500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C7E7D197-BCDF-4B45-AAEA-8345972A2111}"/>
                </a:ext>
              </a:extLst>
            </p:cNvPr>
            <p:cNvSpPr txBox="1"/>
            <p:nvPr/>
          </p:nvSpPr>
          <p:spPr>
            <a:xfrm>
              <a:off x="7152348" y="446549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388101DF-605B-2642-BE1E-683315FE0565}"/>
                </a:ext>
              </a:extLst>
            </p:cNvPr>
            <p:cNvSpPr txBox="1"/>
            <p:nvPr/>
          </p:nvSpPr>
          <p:spPr>
            <a:xfrm>
              <a:off x="6795015" y="469450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FD8C9C6F-59E2-DE41-BD20-A711B904DE8C}"/>
                </a:ext>
              </a:extLst>
            </p:cNvPr>
            <p:cNvSpPr txBox="1"/>
            <p:nvPr/>
          </p:nvSpPr>
          <p:spPr>
            <a:xfrm>
              <a:off x="7021107" y="500050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F145EC01-EA35-FB44-BA39-2951958E1B6D}"/>
                </a:ext>
              </a:extLst>
            </p:cNvPr>
            <p:cNvSpPr txBox="1"/>
            <p:nvPr/>
          </p:nvSpPr>
          <p:spPr>
            <a:xfrm>
              <a:off x="6875630" y="540622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81B48313-0E3D-C640-B9AC-643D9A18118C}"/>
                </a:ext>
              </a:extLst>
            </p:cNvPr>
            <p:cNvSpPr txBox="1"/>
            <p:nvPr/>
          </p:nvSpPr>
          <p:spPr>
            <a:xfrm>
              <a:off x="7152348" y="5591084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id="{EE7B21AC-47CC-7941-9019-46DD1E583899}"/>
                </a:ext>
              </a:extLst>
            </p:cNvPr>
            <p:cNvSpPr txBox="1"/>
            <p:nvPr/>
          </p:nvSpPr>
          <p:spPr>
            <a:xfrm>
              <a:off x="7283587" y="5722325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0/1</a:t>
              </a:r>
            </a:p>
          </p:txBody>
        </p:sp>
        <p:cxnSp>
          <p:nvCxnSpPr>
            <p:cNvPr id="247" name="Straight Connector 246">
              <a:extLst>
                <a:ext uri="{FF2B5EF4-FFF2-40B4-BE49-F238E27FC236}">
                  <a16:creationId xmlns:a16="http://schemas.microsoft.com/office/drawing/2014/main" id="{A9643259-9E1D-624B-89F7-2101FF5B41B8}"/>
                </a:ext>
              </a:extLst>
            </p:cNvPr>
            <p:cNvCxnSpPr>
              <a:stCxn id="236" idx="7"/>
            </p:cNvCxnSpPr>
            <p:nvPr/>
          </p:nvCxnSpPr>
          <p:spPr>
            <a:xfrm flipV="1">
              <a:off x="5116473" y="3764331"/>
              <a:ext cx="1205647" cy="10009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49C912C8-3AF0-0A48-A5C1-F96F5EF875B8}"/>
                </a:ext>
              </a:extLst>
            </p:cNvPr>
            <p:cNvCxnSpPr>
              <a:stCxn id="236" idx="6"/>
            </p:cNvCxnSpPr>
            <p:nvPr/>
          </p:nvCxnSpPr>
          <p:spPr>
            <a:xfrm flipV="1">
              <a:off x="5183741" y="4657372"/>
              <a:ext cx="1196056" cy="27034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D284B80-37EA-DA4E-8C60-73E638C03C40}"/>
                </a:ext>
              </a:extLst>
            </p:cNvPr>
            <p:cNvCxnSpPr>
              <a:stCxn id="236" idx="5"/>
            </p:cNvCxnSpPr>
            <p:nvPr/>
          </p:nvCxnSpPr>
          <p:spPr>
            <a:xfrm>
              <a:off x="5116472" y="5090122"/>
              <a:ext cx="1256338" cy="444591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724DB2B8-6B6B-154F-BDBA-51351DE91BDC}"/>
                </a:ext>
              </a:extLst>
            </p:cNvPr>
            <p:cNvCxnSpPr>
              <a:stCxn id="236" idx="4"/>
            </p:cNvCxnSpPr>
            <p:nvPr/>
          </p:nvCxnSpPr>
          <p:spPr>
            <a:xfrm>
              <a:off x="4954072" y="5157392"/>
              <a:ext cx="1349265" cy="134448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C21015A8-DBB5-5940-B507-042AFE28A573}"/>
                </a:ext>
              </a:extLst>
            </p:cNvPr>
            <p:cNvSpPr txBox="1"/>
            <p:nvPr/>
          </p:nvSpPr>
          <p:spPr>
            <a:xfrm>
              <a:off x="5528340" y="409955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31E79FFF-C2AC-0641-9AEE-0CC09F337A4C}"/>
                </a:ext>
              </a:extLst>
            </p:cNvPr>
            <p:cNvSpPr txBox="1"/>
            <p:nvPr/>
          </p:nvSpPr>
          <p:spPr>
            <a:xfrm>
              <a:off x="5540619" y="4603987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4E04F967-05BC-AC4D-B41B-33DD248DAB4F}"/>
                </a:ext>
              </a:extLst>
            </p:cNvPr>
            <p:cNvSpPr txBox="1"/>
            <p:nvPr/>
          </p:nvSpPr>
          <p:spPr>
            <a:xfrm>
              <a:off x="5462422" y="5197093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1BA434C4-BAE3-214E-9F37-689A71D82078}"/>
                </a:ext>
              </a:extLst>
            </p:cNvPr>
            <p:cNvSpPr txBox="1"/>
            <p:nvPr/>
          </p:nvSpPr>
          <p:spPr>
            <a:xfrm>
              <a:off x="5521971" y="5737819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D5BE919E-E3A8-544A-8FB3-544D8906C1D5}"/>
                </a:ext>
              </a:extLst>
            </p:cNvPr>
            <p:cNvCxnSpPr>
              <a:endCxn id="237" idx="0"/>
            </p:cNvCxnSpPr>
            <p:nvPr/>
          </p:nvCxnSpPr>
          <p:spPr>
            <a:xfrm>
              <a:off x="8960131" y="3748742"/>
              <a:ext cx="1440417" cy="1241712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343712FF-6A35-2048-AE0F-6F72C9EB88DA}"/>
                </a:ext>
              </a:extLst>
            </p:cNvPr>
            <p:cNvCxnSpPr>
              <a:endCxn id="237" idx="1"/>
            </p:cNvCxnSpPr>
            <p:nvPr/>
          </p:nvCxnSpPr>
          <p:spPr>
            <a:xfrm>
              <a:off x="9032231" y="4698050"/>
              <a:ext cx="1205915" cy="359674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3533A073-2D02-DF43-8458-1449A0DC4FC3}"/>
                </a:ext>
              </a:extLst>
            </p:cNvPr>
            <p:cNvCxnSpPr>
              <a:endCxn id="237" idx="2"/>
            </p:cNvCxnSpPr>
            <p:nvPr/>
          </p:nvCxnSpPr>
          <p:spPr>
            <a:xfrm flipV="1">
              <a:off x="8913142" y="5220126"/>
              <a:ext cx="1257734" cy="359279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764E6C96-B4BF-8341-BED5-B27E4C3CAAD2}"/>
                </a:ext>
              </a:extLst>
            </p:cNvPr>
            <p:cNvCxnSpPr>
              <a:endCxn id="237" idx="3"/>
            </p:cNvCxnSpPr>
            <p:nvPr/>
          </p:nvCxnSpPr>
          <p:spPr>
            <a:xfrm flipV="1">
              <a:off x="8960131" y="5382527"/>
              <a:ext cx="1278015" cy="1102888"/>
            </a:xfrm>
            <a:prstGeom prst="line">
              <a:avLst/>
            </a:prstGeom>
            <a:ln w="31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id="{87D2D78A-AB72-0143-BE77-F777BEB22206}"/>
                </a:ext>
              </a:extLst>
            </p:cNvPr>
            <p:cNvSpPr txBox="1"/>
            <p:nvPr/>
          </p:nvSpPr>
          <p:spPr>
            <a:xfrm>
              <a:off x="9550439" y="4099102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32F23F7A-2A1D-6A43-B823-2CB0B50F5346}"/>
                </a:ext>
              </a:extLst>
            </p:cNvPr>
            <p:cNvSpPr txBox="1"/>
            <p:nvPr/>
          </p:nvSpPr>
          <p:spPr>
            <a:xfrm>
              <a:off x="9177053" y="4614852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E98D2599-BBE8-5048-815D-9BDB54975FBC}"/>
                </a:ext>
              </a:extLst>
            </p:cNvPr>
            <p:cNvSpPr txBox="1"/>
            <p:nvPr/>
          </p:nvSpPr>
          <p:spPr>
            <a:xfrm>
              <a:off x="9089634" y="5135519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  <p:sp>
          <p:nvSpPr>
            <p:cNvPr id="262" name="TextBox 261">
              <a:extLst>
                <a:ext uri="{FF2B5EF4-FFF2-40B4-BE49-F238E27FC236}">
                  <a16:creationId xmlns:a16="http://schemas.microsoft.com/office/drawing/2014/main" id="{4B5C5748-BE2E-FE4E-9548-80CCB8D5CBC6}"/>
                </a:ext>
              </a:extLst>
            </p:cNvPr>
            <p:cNvSpPr txBox="1"/>
            <p:nvPr/>
          </p:nvSpPr>
          <p:spPr>
            <a:xfrm>
              <a:off x="9139270" y="5768946"/>
              <a:ext cx="954575" cy="659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1/1</a:t>
              </a:r>
            </a:p>
          </p:txBody>
        </p:sp>
      </p:grpSp>
      <p:sp>
        <p:nvSpPr>
          <p:cNvPr id="290" name="AutoShape 5">
            <a:extLst>
              <a:ext uri="{FF2B5EF4-FFF2-40B4-BE49-F238E27FC236}">
                <a16:creationId xmlns:a16="http://schemas.microsoft.com/office/drawing/2014/main" id="{2AD5D1F6-3A80-9349-AFD7-3374FC84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2065718"/>
            <a:ext cx="2895600" cy="100231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91" name="AutoShape 5">
            <a:extLst>
              <a:ext uri="{FF2B5EF4-FFF2-40B4-BE49-F238E27FC236}">
                <a16:creationId xmlns:a16="http://schemas.microsoft.com/office/drawing/2014/main" id="{36D02793-46BF-6745-9F3B-BDE504B5664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4419601" y="5257800"/>
            <a:ext cx="2895600" cy="100231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F49DAEDD-CE28-E74B-A50A-74236234AF7C}"/>
              </a:ext>
            </a:extLst>
          </p:cNvPr>
          <p:cNvSpPr txBox="1"/>
          <p:nvPr/>
        </p:nvSpPr>
        <p:spPr>
          <a:xfrm>
            <a:off x="5606313" y="6260114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  <a:endParaRPr lang="en-US" b="1" dirty="0"/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D30E111A-B56A-C74D-B9F7-4D7EBE9F419C}"/>
              </a:ext>
            </a:extLst>
          </p:cNvPr>
          <p:cNvGrpSpPr/>
          <p:nvPr/>
        </p:nvGrpSpPr>
        <p:grpSpPr>
          <a:xfrm>
            <a:off x="2993589" y="2150884"/>
            <a:ext cx="805156" cy="1429534"/>
            <a:chOff x="4632124" y="1614210"/>
            <a:chExt cx="2703648" cy="4800253"/>
          </a:xfrm>
        </p:grpSpPr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8914D9EB-532E-A148-A40B-89CF585EF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06C6444D-2352-F247-AA3A-A0D668D38C9C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24090897-2703-4D48-90C6-FD739EB2A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8033E327-A80B-9340-B8B8-264DC3D1210C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1A87406D-4CA4-6043-ACC8-53ED6A5EEF08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879C76CF-4582-0F45-BE7D-B8183EA3AD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9871F560-01F5-9A44-B1E3-D55259BFC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F95C0BEC-9494-CA44-8B80-D8B8F464A1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B789780A-9E64-5447-9AB8-B2A8544416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0A1FC51F-5D68-704A-BB83-3C33B0B55F1D}"/>
              </a:ext>
            </a:extLst>
          </p:cNvPr>
          <p:cNvGrpSpPr/>
          <p:nvPr/>
        </p:nvGrpSpPr>
        <p:grpSpPr>
          <a:xfrm>
            <a:off x="2738664" y="5264106"/>
            <a:ext cx="805156" cy="1429534"/>
            <a:chOff x="4632124" y="1614210"/>
            <a:chExt cx="2703648" cy="4800253"/>
          </a:xfrm>
        </p:grpSpPr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id="{E8DD1914-1268-CD46-840A-F7F1E0365A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04094132-42A7-0E4C-B1B0-99231CB1FBAA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id="{BB6B4C1B-2DD9-3641-B3D8-D3BDA3D3DA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id="{E0944C32-60D8-A848-BDFE-C717FACD3E67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id="{0B47E5E4-0796-274D-A8BB-EF29EDCBCDFE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id="{ECFCF348-16DE-EA4B-AFBE-29CA9E40D2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0B541D11-6873-D249-BCA9-EDB9289652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9272C6CD-8F7B-844E-9207-071F59BA8F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90D0556-B51F-E844-A6AB-B5DC4D5997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28575">
              <a:solidFill>
                <a:srgbClr val="00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A4955C0C-DFB1-B341-8945-FA8EDE2947B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6393" y="5127718"/>
            <a:ext cx="359965" cy="355837"/>
          </a:xfrm>
          <a:prstGeom prst="rect">
            <a:avLst/>
          </a:prstGeom>
        </p:spPr>
      </p:pic>
      <p:pic>
        <p:nvPicPr>
          <p:cNvPr id="219" name="Picture 218">
            <a:extLst>
              <a:ext uri="{FF2B5EF4-FFF2-40B4-BE49-F238E27FC236}">
                <a16:creationId xmlns:a16="http://schemas.microsoft.com/office/drawing/2014/main" id="{E574AF12-4094-AF4F-9D9C-EBA2C7C529D8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181" y="5609746"/>
            <a:ext cx="348388" cy="317454"/>
          </a:xfrm>
          <a:prstGeom prst="rect">
            <a:avLst/>
          </a:prstGeom>
        </p:spPr>
      </p:pic>
      <p:pic>
        <p:nvPicPr>
          <p:cNvPr id="220" name="Picture 219">
            <a:extLst>
              <a:ext uri="{FF2B5EF4-FFF2-40B4-BE49-F238E27FC236}">
                <a16:creationId xmlns:a16="http://schemas.microsoft.com/office/drawing/2014/main" id="{271DB8C2-611B-654E-9EBB-5E9BF567DD23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3006" y="6055633"/>
            <a:ext cx="357563" cy="313646"/>
          </a:xfrm>
          <a:prstGeom prst="rect">
            <a:avLst/>
          </a:prstGeom>
        </p:spPr>
      </p:pic>
      <p:pic>
        <p:nvPicPr>
          <p:cNvPr id="221" name="Picture 220">
            <a:extLst>
              <a:ext uri="{FF2B5EF4-FFF2-40B4-BE49-F238E27FC236}">
                <a16:creationId xmlns:a16="http://schemas.microsoft.com/office/drawing/2014/main" id="{C9528DC2-E232-7F4A-9058-2F67FE9ED63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830" y="6021524"/>
            <a:ext cx="334827" cy="334827"/>
          </a:xfrm>
          <a:prstGeom prst="rect">
            <a:avLst/>
          </a:prstGeom>
        </p:spPr>
      </p:pic>
      <p:pic>
        <p:nvPicPr>
          <p:cNvPr id="222" name="Picture 221">
            <a:extLst>
              <a:ext uri="{FF2B5EF4-FFF2-40B4-BE49-F238E27FC236}">
                <a16:creationId xmlns:a16="http://schemas.microsoft.com/office/drawing/2014/main" id="{50BE09A1-8C08-D348-B750-BD980BB392F9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31125" y="6482387"/>
            <a:ext cx="321323" cy="344983"/>
          </a:xfrm>
          <a:prstGeom prst="rect">
            <a:avLst/>
          </a:prstGeom>
        </p:spPr>
      </p:pic>
      <p:pic>
        <p:nvPicPr>
          <p:cNvPr id="223" name="Picture 222">
            <a:extLst>
              <a:ext uri="{FF2B5EF4-FFF2-40B4-BE49-F238E27FC236}">
                <a16:creationId xmlns:a16="http://schemas.microsoft.com/office/drawing/2014/main" id="{23A830DE-0920-0240-B88A-0CDBD5C24DDE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8108" y="5601595"/>
            <a:ext cx="334990" cy="334990"/>
          </a:xfrm>
          <a:prstGeom prst="rect">
            <a:avLst/>
          </a:prstGeom>
        </p:spPr>
      </p:pic>
      <p:pic>
        <p:nvPicPr>
          <p:cNvPr id="224" name="Picture 223">
            <a:extLst>
              <a:ext uri="{FF2B5EF4-FFF2-40B4-BE49-F238E27FC236}">
                <a16:creationId xmlns:a16="http://schemas.microsoft.com/office/drawing/2014/main" id="{188A35D6-3D3A-C746-B725-67E2F4A90A01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5685" y="5127718"/>
            <a:ext cx="334990" cy="334990"/>
          </a:xfrm>
          <a:prstGeom prst="rect">
            <a:avLst/>
          </a:prstGeom>
        </p:spPr>
      </p:pic>
      <p:pic>
        <p:nvPicPr>
          <p:cNvPr id="225" name="Picture 224">
            <a:extLst>
              <a:ext uri="{FF2B5EF4-FFF2-40B4-BE49-F238E27FC236}">
                <a16:creationId xmlns:a16="http://schemas.microsoft.com/office/drawing/2014/main" id="{3979A6AC-D2FD-4549-ADDF-FB644EA243DC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6831" y="6482387"/>
            <a:ext cx="334826" cy="334826"/>
          </a:xfrm>
          <a:prstGeom prst="rect">
            <a:avLst/>
          </a:prstGeom>
        </p:spPr>
      </p:pic>
      <p:pic>
        <p:nvPicPr>
          <p:cNvPr id="263" name="Picture 262">
            <a:extLst>
              <a:ext uri="{FF2B5EF4-FFF2-40B4-BE49-F238E27FC236}">
                <a16:creationId xmlns:a16="http://schemas.microsoft.com/office/drawing/2014/main" id="{BE1108DC-3E1F-7D4A-8277-03AADF05168A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8613" y="1997024"/>
            <a:ext cx="359965" cy="355837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33476545-5E8C-D34E-B8A3-A23D4525D94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4401" y="2479052"/>
            <a:ext cx="348388" cy="317454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66E8A816-7D17-4443-A7F1-E0CCB90E4396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5226" y="2924939"/>
            <a:ext cx="357563" cy="313646"/>
          </a:xfrm>
          <a:prstGeom prst="rect">
            <a:avLst/>
          </a:prstGeom>
        </p:spPr>
      </p:pic>
      <p:pic>
        <p:nvPicPr>
          <p:cNvPr id="266" name="Picture 265">
            <a:extLst>
              <a:ext uri="{FF2B5EF4-FFF2-40B4-BE49-F238E27FC236}">
                <a16:creationId xmlns:a16="http://schemas.microsoft.com/office/drawing/2014/main" id="{CD24EAE9-628F-6D46-B89E-A9CF11E40F38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050" y="2890830"/>
            <a:ext cx="334827" cy="334827"/>
          </a:xfrm>
          <a:prstGeom prst="rect">
            <a:avLst/>
          </a:prstGeom>
        </p:spPr>
      </p:pic>
      <p:pic>
        <p:nvPicPr>
          <p:cNvPr id="267" name="Picture 266">
            <a:extLst>
              <a:ext uri="{FF2B5EF4-FFF2-40B4-BE49-F238E27FC236}">
                <a16:creationId xmlns:a16="http://schemas.microsoft.com/office/drawing/2014/main" id="{EB394C8D-B8B9-624A-AE51-83C31F66D5E8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3345" y="3351693"/>
            <a:ext cx="321323" cy="344983"/>
          </a:xfrm>
          <a:prstGeom prst="rect">
            <a:avLst/>
          </a:prstGeom>
        </p:spPr>
      </p:pic>
      <p:pic>
        <p:nvPicPr>
          <p:cNvPr id="268" name="Picture 267">
            <a:extLst>
              <a:ext uri="{FF2B5EF4-FFF2-40B4-BE49-F238E27FC236}">
                <a16:creationId xmlns:a16="http://schemas.microsoft.com/office/drawing/2014/main" id="{0C871CA8-2CDC-A34D-9E7A-80AA3AA5578F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30328" y="2470901"/>
            <a:ext cx="334990" cy="334990"/>
          </a:xfrm>
          <a:prstGeom prst="rect">
            <a:avLst/>
          </a:prstGeom>
        </p:spPr>
      </p:pic>
      <p:pic>
        <p:nvPicPr>
          <p:cNvPr id="269" name="Picture 268">
            <a:extLst>
              <a:ext uri="{FF2B5EF4-FFF2-40B4-BE49-F238E27FC236}">
                <a16:creationId xmlns:a16="http://schemas.microsoft.com/office/drawing/2014/main" id="{D23DD5E6-3A79-624C-B10B-A7906902ACEF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7905" y="1997024"/>
            <a:ext cx="334990" cy="334990"/>
          </a:xfrm>
          <a:prstGeom prst="rect">
            <a:avLst/>
          </a:prstGeom>
        </p:spPr>
      </p:pic>
      <p:pic>
        <p:nvPicPr>
          <p:cNvPr id="270" name="Picture 269">
            <a:extLst>
              <a:ext uri="{FF2B5EF4-FFF2-40B4-BE49-F238E27FC236}">
                <a16:creationId xmlns:a16="http://schemas.microsoft.com/office/drawing/2014/main" id="{C70940FC-9BC3-4746-B74A-785A24652DC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9051" y="3351693"/>
            <a:ext cx="334826" cy="334826"/>
          </a:xfrm>
          <a:prstGeom prst="rect">
            <a:avLst/>
          </a:prstGeom>
        </p:spPr>
      </p:pic>
      <p:pic>
        <p:nvPicPr>
          <p:cNvPr id="271" name="Picture 270">
            <a:extLst>
              <a:ext uri="{FF2B5EF4-FFF2-40B4-BE49-F238E27FC236}">
                <a16:creationId xmlns:a16="http://schemas.microsoft.com/office/drawing/2014/main" id="{2A0BD230-7602-8043-9602-A819BA94A778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7654" y="2385872"/>
            <a:ext cx="359965" cy="355837"/>
          </a:xfrm>
          <a:prstGeom prst="rect">
            <a:avLst/>
          </a:prstGeom>
        </p:spPr>
      </p:pic>
      <p:pic>
        <p:nvPicPr>
          <p:cNvPr id="272" name="Picture 271">
            <a:extLst>
              <a:ext uri="{FF2B5EF4-FFF2-40B4-BE49-F238E27FC236}">
                <a16:creationId xmlns:a16="http://schemas.microsoft.com/office/drawing/2014/main" id="{3C187933-6451-E241-869C-F51F7392E01F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5837" y="2758836"/>
            <a:ext cx="348388" cy="317454"/>
          </a:xfrm>
          <a:prstGeom prst="rect">
            <a:avLst/>
          </a:prstGeom>
        </p:spPr>
      </p:pic>
      <p:pic>
        <p:nvPicPr>
          <p:cNvPr id="273" name="Picture 272">
            <a:extLst>
              <a:ext uri="{FF2B5EF4-FFF2-40B4-BE49-F238E27FC236}">
                <a16:creationId xmlns:a16="http://schemas.microsoft.com/office/drawing/2014/main" id="{095AE4AF-3DB3-204F-AD7A-ADF4C5496AC7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9480" y="3122356"/>
            <a:ext cx="357563" cy="313646"/>
          </a:xfrm>
          <a:prstGeom prst="rect">
            <a:avLst/>
          </a:prstGeom>
        </p:spPr>
      </p:pic>
      <p:pic>
        <p:nvPicPr>
          <p:cNvPr id="274" name="Picture 273">
            <a:extLst>
              <a:ext uri="{FF2B5EF4-FFF2-40B4-BE49-F238E27FC236}">
                <a16:creationId xmlns:a16="http://schemas.microsoft.com/office/drawing/2014/main" id="{2421B944-3B49-E442-9209-EDEDFA37CA42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2832" y="3125224"/>
            <a:ext cx="334827" cy="334827"/>
          </a:xfrm>
          <a:prstGeom prst="rect">
            <a:avLst/>
          </a:prstGeom>
        </p:spPr>
      </p:pic>
      <p:pic>
        <p:nvPicPr>
          <p:cNvPr id="275" name="Picture 274">
            <a:extLst>
              <a:ext uri="{FF2B5EF4-FFF2-40B4-BE49-F238E27FC236}">
                <a16:creationId xmlns:a16="http://schemas.microsoft.com/office/drawing/2014/main" id="{6178D6A6-8F19-B34B-A9B8-60A56BF8688F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304" y="3496863"/>
            <a:ext cx="321323" cy="344983"/>
          </a:xfrm>
          <a:prstGeom prst="rect">
            <a:avLst/>
          </a:prstGeom>
        </p:spPr>
      </p:pic>
      <p:pic>
        <p:nvPicPr>
          <p:cNvPr id="276" name="Picture 275">
            <a:extLst>
              <a:ext uri="{FF2B5EF4-FFF2-40B4-BE49-F238E27FC236}">
                <a16:creationId xmlns:a16="http://schemas.microsoft.com/office/drawing/2014/main" id="{89149635-5062-9D48-8331-FF77D574D190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570" y="2750068"/>
            <a:ext cx="334990" cy="334990"/>
          </a:xfrm>
          <a:prstGeom prst="rect">
            <a:avLst/>
          </a:prstGeom>
        </p:spPr>
      </p:pic>
      <p:pic>
        <p:nvPicPr>
          <p:cNvPr id="277" name="Picture 276">
            <a:extLst>
              <a:ext uri="{FF2B5EF4-FFF2-40B4-BE49-F238E27FC236}">
                <a16:creationId xmlns:a16="http://schemas.microsoft.com/office/drawing/2014/main" id="{CB1BC7E7-4790-2B49-9D10-FEB216345208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570" y="2385872"/>
            <a:ext cx="334990" cy="334990"/>
          </a:xfrm>
          <a:prstGeom prst="rect">
            <a:avLst/>
          </a:prstGeom>
        </p:spPr>
      </p:pic>
      <p:pic>
        <p:nvPicPr>
          <p:cNvPr id="278" name="Picture 277">
            <a:extLst>
              <a:ext uri="{FF2B5EF4-FFF2-40B4-BE49-F238E27FC236}">
                <a16:creationId xmlns:a16="http://schemas.microsoft.com/office/drawing/2014/main" id="{3DBF1BBB-8516-1D42-A7EF-BB7CB63561AB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2734" y="3491592"/>
            <a:ext cx="334826" cy="334826"/>
          </a:xfrm>
          <a:prstGeom prst="rect">
            <a:avLst/>
          </a:prstGeom>
        </p:spPr>
      </p:pic>
      <p:pic>
        <p:nvPicPr>
          <p:cNvPr id="279" name="Picture 278">
            <a:extLst>
              <a:ext uri="{FF2B5EF4-FFF2-40B4-BE49-F238E27FC236}">
                <a16:creationId xmlns:a16="http://schemas.microsoft.com/office/drawing/2014/main" id="{FD667031-41D6-6A41-820E-4DFA8A32B47E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7719" y="4407274"/>
            <a:ext cx="359965" cy="355837"/>
          </a:xfrm>
          <a:prstGeom prst="rect">
            <a:avLst/>
          </a:prstGeom>
        </p:spPr>
      </p:pic>
      <p:pic>
        <p:nvPicPr>
          <p:cNvPr id="280" name="Picture 279">
            <a:extLst>
              <a:ext uri="{FF2B5EF4-FFF2-40B4-BE49-F238E27FC236}">
                <a16:creationId xmlns:a16="http://schemas.microsoft.com/office/drawing/2014/main" id="{36DF5699-F5CD-9046-BBF5-F545B0D00974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5902" y="4780238"/>
            <a:ext cx="348388" cy="317454"/>
          </a:xfrm>
          <a:prstGeom prst="rect">
            <a:avLst/>
          </a:prstGeom>
        </p:spPr>
      </p:pic>
      <p:pic>
        <p:nvPicPr>
          <p:cNvPr id="281" name="Picture 280">
            <a:extLst>
              <a:ext uri="{FF2B5EF4-FFF2-40B4-BE49-F238E27FC236}">
                <a16:creationId xmlns:a16="http://schemas.microsoft.com/office/drawing/2014/main" id="{C8D486E0-970F-3C41-87D7-787F5152FE4D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9545" y="5143758"/>
            <a:ext cx="357563" cy="313646"/>
          </a:xfrm>
          <a:prstGeom prst="rect">
            <a:avLst/>
          </a:prstGeom>
        </p:spPr>
      </p:pic>
      <p:pic>
        <p:nvPicPr>
          <p:cNvPr id="282" name="Picture 281">
            <a:extLst>
              <a:ext uri="{FF2B5EF4-FFF2-40B4-BE49-F238E27FC236}">
                <a16:creationId xmlns:a16="http://schemas.microsoft.com/office/drawing/2014/main" id="{E8A277D6-68AD-1F4E-AD21-550D6D9AF7EC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72897" y="5146626"/>
            <a:ext cx="334827" cy="334827"/>
          </a:xfrm>
          <a:prstGeom prst="rect">
            <a:avLst/>
          </a:prstGeom>
        </p:spPr>
      </p:pic>
      <p:pic>
        <p:nvPicPr>
          <p:cNvPr id="283" name="Picture 282">
            <a:extLst>
              <a:ext uri="{FF2B5EF4-FFF2-40B4-BE49-F238E27FC236}">
                <a16:creationId xmlns:a16="http://schemas.microsoft.com/office/drawing/2014/main" id="{83ED332E-143B-AC41-85C8-F99D9C4E611A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32369" y="5518265"/>
            <a:ext cx="321323" cy="344983"/>
          </a:xfrm>
          <a:prstGeom prst="rect">
            <a:avLst/>
          </a:prstGeom>
        </p:spPr>
      </p:pic>
      <p:pic>
        <p:nvPicPr>
          <p:cNvPr id="284" name="Picture 283">
            <a:extLst>
              <a:ext uri="{FF2B5EF4-FFF2-40B4-BE49-F238E27FC236}">
                <a16:creationId xmlns:a16="http://schemas.microsoft.com/office/drawing/2014/main" id="{E2345870-9EDC-904E-A84D-D436B5508989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635" y="4771470"/>
            <a:ext cx="334990" cy="334990"/>
          </a:xfrm>
          <a:prstGeom prst="rect">
            <a:avLst/>
          </a:prstGeom>
        </p:spPr>
      </p:pic>
      <p:pic>
        <p:nvPicPr>
          <p:cNvPr id="285" name="Picture 284">
            <a:extLst>
              <a:ext uri="{FF2B5EF4-FFF2-40B4-BE49-F238E27FC236}">
                <a16:creationId xmlns:a16="http://schemas.microsoft.com/office/drawing/2014/main" id="{875C677B-7CA4-B74D-85A7-F5572E90C8AB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635" y="4407274"/>
            <a:ext cx="334990" cy="334990"/>
          </a:xfrm>
          <a:prstGeom prst="rect">
            <a:avLst/>
          </a:prstGeom>
        </p:spPr>
      </p:pic>
      <p:pic>
        <p:nvPicPr>
          <p:cNvPr id="286" name="Picture 285">
            <a:extLst>
              <a:ext uri="{FF2B5EF4-FFF2-40B4-BE49-F238E27FC236}">
                <a16:creationId xmlns:a16="http://schemas.microsoft.com/office/drawing/2014/main" id="{76B50A5D-A768-8C42-8382-8B96C658312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2799" y="5512994"/>
            <a:ext cx="334826" cy="334826"/>
          </a:xfrm>
          <a:prstGeom prst="rect">
            <a:avLst/>
          </a:prstGeom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88E42791-BA94-3A44-AC92-2AA58D89B68E}"/>
              </a:ext>
            </a:extLst>
          </p:cNvPr>
          <p:cNvSpPr txBox="1"/>
          <p:nvPr/>
        </p:nvSpPr>
        <p:spPr>
          <a:xfrm>
            <a:off x="2258337" y="3996410"/>
            <a:ext cx="2270514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this is slow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D006C4EA-FB3E-8844-BDDC-B0E68D97036E}"/>
              </a:ext>
            </a:extLst>
          </p:cNvPr>
          <p:cNvSpPr txBox="1"/>
          <p:nvPr/>
        </p:nvSpPr>
        <p:spPr>
          <a:xfrm>
            <a:off x="7467600" y="3996410"/>
            <a:ext cx="2409529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this is slow</a:t>
            </a:r>
          </a:p>
        </p:txBody>
      </p:sp>
    </p:spTree>
    <p:extLst>
      <p:ext uri="{BB962C8B-B14F-4D97-AF65-F5344CB8AC3E}">
        <p14:creationId xmlns:p14="http://schemas.microsoft.com/office/powerpoint/2010/main" val="296617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" grpId="0" animBg="1"/>
      <p:bldP spid="3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Runtime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111252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total runtime to solve A is:</a:t>
            </a:r>
          </a:p>
          <a:p>
            <a:pPr lvl="1"/>
            <a:r>
              <a:rPr lang="en-US" b="1" i="1" dirty="0"/>
              <a:t>Convert(A-&gt;B)</a:t>
            </a:r>
            <a:r>
              <a:rPr lang="en-US" dirty="0"/>
              <a:t>: Time it takes to convert problem A into problem B</a:t>
            </a:r>
          </a:p>
          <a:p>
            <a:pPr lvl="1"/>
            <a:r>
              <a:rPr lang="en-US" b="1" i="1" dirty="0"/>
              <a:t>Execute(B):</a:t>
            </a:r>
            <a:r>
              <a:rPr lang="en-US" dirty="0"/>
              <a:t> Time it takes to execute algorithm to solve B</a:t>
            </a:r>
          </a:p>
          <a:p>
            <a:pPr lvl="1"/>
            <a:r>
              <a:rPr lang="en-US" b="1" i="1" dirty="0"/>
              <a:t>Solve(B-&gt;A)</a:t>
            </a:r>
            <a:r>
              <a:rPr lang="en-US" dirty="0"/>
              <a:t>: Time to convert solution of B back to solution of A</a:t>
            </a:r>
          </a:p>
          <a:p>
            <a:pPr lvl="1"/>
            <a:endParaRPr lang="en-US" b="1" i="1" dirty="0"/>
          </a:p>
          <a:p>
            <a:r>
              <a:rPr lang="en-US" b="1" i="1" dirty="0"/>
              <a:t>Total Runtime: Convert(A-&gt;B) + Execute(B) + Solve(B-&gt;A)</a:t>
            </a:r>
          </a:p>
          <a:p>
            <a:endParaRPr lang="en-US" b="1" i="1" dirty="0"/>
          </a:p>
          <a:p>
            <a:r>
              <a:rPr lang="en-US" dirty="0"/>
              <a:t>Do you see why we want convert() and solve() to be FAST. We want the slowest part to be the actual algorithm that solves B if possible.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824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Hardness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295400"/>
                <a:ext cx="11125200" cy="5257800"/>
              </a:xfrm>
            </p:spPr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i="1" dirty="0"/>
                  <a:t>Total Runtime: Convert(A-&gt;B) + Execute(B) + Solve(B-&gt;A)</a:t>
                </a:r>
              </a:p>
              <a:p>
                <a:endParaRPr lang="en-US" b="1" i="1" dirty="0"/>
              </a:p>
              <a:p>
                <a:r>
                  <a:rPr lang="en-US" dirty="0"/>
                  <a:t>Generally, we want execute() to be the slowest term, we then can say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where alpha is the runtime of convert() and solve()</a:t>
                </a:r>
              </a:p>
              <a:p>
                <a:endParaRPr lang="en-US" dirty="0"/>
              </a:p>
              <a:p>
                <a:r>
                  <a:rPr lang="en-US" dirty="0"/>
                  <a:t>If Execute() IS the slowest part, then what does that mean about the relative difficulty of solving A versus B??</a:t>
                </a:r>
              </a:p>
              <a:p>
                <a:pPr lvl="1"/>
                <a:r>
                  <a:rPr lang="en-US" dirty="0"/>
                  <a:t>It means that B is as hard or harder than A. Why?</a:t>
                </a:r>
              </a:p>
              <a:p>
                <a:pPr lvl="1"/>
                <a:r>
                  <a:rPr lang="en-US" dirty="0"/>
                  <a:t>Because B provides an algorithm that solves A, so if algorithm to solve B gets faster, so does the algorithm that solves A.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295400"/>
                <a:ext cx="11125200" cy="5257800"/>
              </a:xfrm>
              <a:blipFill>
                <a:blip r:embed="rId2"/>
                <a:stretch>
                  <a:fillRect l="-1370" t="-1205" r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9009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for Bipartite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EE116-056E-4288-B7F7-411CB7E437A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We have transformed (in polynomial time) a </a:t>
            </a:r>
            <a:r>
              <a:rPr lang="en-US" b="1" dirty="0"/>
              <a:t>bipartite matching </a:t>
            </a:r>
            <a:r>
              <a:rPr lang="en-US" dirty="0"/>
              <a:t>problem into a </a:t>
            </a:r>
            <a:r>
              <a:rPr lang="en-US" b="1" dirty="0"/>
              <a:t>max flow </a:t>
            </a:r>
            <a:r>
              <a:rPr lang="en-US" dirty="0"/>
              <a:t>problem</a:t>
            </a:r>
          </a:p>
          <a:p>
            <a:r>
              <a:rPr lang="en-US" dirty="0"/>
              <a:t>Specifically, bipartite-matching ≤</a:t>
            </a:r>
            <a:r>
              <a:rPr lang="en-US" baseline="-25000" dirty="0"/>
              <a:t>p</a:t>
            </a:r>
            <a:r>
              <a:rPr lang="en-US" dirty="0"/>
              <a:t> max-flow</a:t>
            </a:r>
          </a:p>
          <a:p>
            <a:pPr lvl="1"/>
            <a:r>
              <a:rPr lang="en-US" dirty="0"/>
              <a:t>Because we can transform bipartite matching to max-flow in polynomial time</a:t>
            </a:r>
          </a:p>
          <a:p>
            <a:r>
              <a:rPr lang="en-US" dirty="0"/>
              <a:t>But is it the case that max-flow ≤</a:t>
            </a:r>
            <a:r>
              <a:rPr lang="en-US" baseline="-25000" dirty="0"/>
              <a:t>p</a:t>
            </a:r>
            <a:r>
              <a:rPr lang="en-US" dirty="0"/>
              <a:t> bipartite-matching?</a:t>
            </a:r>
          </a:p>
          <a:p>
            <a:pPr lvl="1"/>
            <a:r>
              <a:rPr lang="en-US" dirty="0"/>
              <a:t>Not so much: a solution to bipartite matching does not help us with a non-bipartite graph</a:t>
            </a:r>
          </a:p>
        </p:txBody>
      </p:sp>
    </p:spTree>
    <p:extLst>
      <p:ext uri="{BB962C8B-B14F-4D97-AF65-F5344CB8AC3E}">
        <p14:creationId xmlns:p14="http://schemas.microsoft.com/office/powerpoint/2010/main" val="23112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Proof of Lower Bound by Reduction</a:t>
            </a:r>
          </a:p>
        </p:txBody>
      </p:sp>
      <p:sp>
        <p:nvSpPr>
          <p:cNvPr id="1435653" name="Text Box 5"/>
          <p:cNvSpPr txBox="1">
            <a:spLocks noChangeArrowheads="1"/>
          </p:cNvSpPr>
          <p:nvPr/>
        </p:nvSpPr>
        <p:spPr bwMode="auto">
          <a:xfrm>
            <a:off x="4114801" y="1757148"/>
            <a:ext cx="48870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1. We know </a:t>
            </a:r>
            <a:r>
              <a:rPr lang="en-US" altLang="en-US" sz="2400" i="1" dirty="0">
                <a:latin typeface="Times New Roman" pitchFamily="18" charset="0"/>
              </a:rPr>
              <a:t>X</a:t>
            </a:r>
            <a:r>
              <a:rPr lang="en-US" altLang="en-US" sz="2400" dirty="0"/>
              <a:t>  is slow (by a proof)</a:t>
            </a:r>
          </a:p>
          <a:p>
            <a:r>
              <a:rPr lang="en-US" altLang="en-US" sz="2400" dirty="0"/>
              <a:t>(e.g., </a:t>
            </a:r>
            <a:r>
              <a:rPr lang="en-US" altLang="en-US" sz="2400" i="1" dirty="0">
                <a:latin typeface="Times New Roman" pitchFamily="18" charset="0"/>
              </a:rPr>
              <a:t>X</a:t>
            </a:r>
            <a:r>
              <a:rPr lang="en-US" altLang="en-US" sz="2400" dirty="0"/>
              <a:t> = some way to open the door)</a:t>
            </a:r>
          </a:p>
        </p:txBody>
      </p:sp>
      <p:sp>
        <p:nvSpPr>
          <p:cNvPr id="1435655" name="Text Box 7"/>
          <p:cNvSpPr txBox="1">
            <a:spLocks noChangeArrowheads="1"/>
          </p:cNvSpPr>
          <p:nvPr/>
        </p:nvSpPr>
        <p:spPr bwMode="auto">
          <a:xfrm>
            <a:off x="4114800" y="3179861"/>
            <a:ext cx="5572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2. Assume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is quick [toward contradiction]</a:t>
            </a:r>
          </a:p>
          <a:p>
            <a:r>
              <a:rPr lang="en-US" altLang="en-US" sz="2400" dirty="0"/>
              <a:t>(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= some way to light a fire)</a:t>
            </a:r>
          </a:p>
        </p:txBody>
      </p:sp>
      <p:sp>
        <p:nvSpPr>
          <p:cNvPr id="1435657" name="Text Box 9"/>
          <p:cNvSpPr txBox="1">
            <a:spLocks noChangeArrowheads="1"/>
          </p:cNvSpPr>
          <p:nvPr/>
        </p:nvSpPr>
        <p:spPr bwMode="auto">
          <a:xfrm>
            <a:off x="4114800" y="4852967"/>
            <a:ext cx="5501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3. Show how to use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to perform </a:t>
            </a:r>
            <a:r>
              <a:rPr lang="en-US" altLang="en-US" sz="2400" i="1" dirty="0">
                <a:latin typeface="Times New Roman" pitchFamily="18" charset="0"/>
              </a:rPr>
              <a:t>X </a:t>
            </a:r>
            <a:r>
              <a:rPr lang="en-US" altLang="en-US" sz="2400" dirty="0">
                <a:latin typeface="Times New Roman" pitchFamily="18" charset="0"/>
              </a:rPr>
              <a:t>quickly</a:t>
            </a:r>
            <a:endParaRPr lang="en-US" altLang="en-US" sz="2400" dirty="0"/>
          </a:p>
        </p:txBody>
      </p:sp>
      <p:sp>
        <p:nvSpPr>
          <p:cNvPr id="1435661" name="Rectangle 13"/>
          <p:cNvSpPr>
            <a:spLocks noChangeArrowheads="1"/>
          </p:cNvSpPr>
          <p:nvPr/>
        </p:nvSpPr>
        <p:spPr bwMode="auto">
          <a:xfrm>
            <a:off x="7717397" y="5874601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663" name="Text Box 15"/>
          <p:cNvSpPr txBox="1">
            <a:spLocks noChangeArrowheads="1"/>
          </p:cNvSpPr>
          <p:nvPr/>
        </p:nvSpPr>
        <p:spPr bwMode="auto">
          <a:xfrm>
            <a:off x="4038600" y="5874603"/>
            <a:ext cx="78172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4. </a:t>
            </a:r>
            <a:r>
              <a:rPr lang="en-US" altLang="en-US" sz="2400" i="1" dirty="0">
                <a:latin typeface="Times New Roman" pitchFamily="18" charset="0"/>
              </a:rPr>
              <a:t>X</a:t>
            </a:r>
            <a:r>
              <a:rPr lang="en-US" altLang="en-US" sz="2400" dirty="0"/>
              <a:t> is slow, but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could be used to perform </a:t>
            </a:r>
            <a:r>
              <a:rPr lang="en-US" altLang="en-US" sz="2400" i="1" dirty="0">
                <a:latin typeface="Times New Roman" pitchFamily="18" charset="0"/>
              </a:rPr>
              <a:t>X </a:t>
            </a:r>
            <a:r>
              <a:rPr lang="en-US" altLang="en-US" sz="2400" dirty="0">
                <a:latin typeface="Times New Roman" pitchFamily="18" charset="0"/>
              </a:rPr>
              <a:t>quickly</a:t>
            </a:r>
            <a:endParaRPr lang="en-US" altLang="en-US" sz="2400" dirty="0"/>
          </a:p>
          <a:p>
            <a:r>
              <a:rPr lang="en-US" altLang="en-US" sz="2400" dirty="0"/>
              <a:t>	conclusion: 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must not actually be quick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Flowchart: Magnetic Disk 1"/>
              <p:cNvSpPr/>
              <p:nvPr/>
            </p:nvSpPr>
            <p:spPr>
              <a:xfrm>
                <a:off x="3401642" y="1642105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Flowchart: Magnetic Dis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42" y="1642105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55712" y="4628519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12" y="4628519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7547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Magnetic Disk 14"/>
              <p:cNvSpPr/>
              <p:nvPr/>
            </p:nvSpPr>
            <p:spPr>
              <a:xfrm>
                <a:off x="3355712" y="4538865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Flowchart: Magnetic Dis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12" y="4538865"/>
                <a:ext cx="625924" cy="1184190"/>
              </a:xfrm>
              <a:prstGeom prst="flowChartMagneticDisk">
                <a:avLst/>
              </a:prstGeom>
              <a:blipFill>
                <a:blip r:embed="rId4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828801" y="2955703"/>
            <a:ext cx="1214765" cy="1415107"/>
            <a:chOff x="5064344" y="2824799"/>
            <a:chExt cx="1236492" cy="1565933"/>
          </a:xfrm>
        </p:grpSpPr>
        <p:pic>
          <p:nvPicPr>
            <p:cNvPr id="11" name="Picture 6" descr="Image result for whiske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02" r="31074"/>
            <a:stretch/>
          </p:blipFill>
          <p:spPr bwMode="auto">
            <a:xfrm rot="1117477">
              <a:off x="5064344" y="2824799"/>
              <a:ext cx="525004" cy="1298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Image result for wood plank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40" r="39638"/>
            <a:stretch/>
          </p:blipFill>
          <p:spPr bwMode="auto">
            <a:xfrm rot="19068828">
              <a:off x="6081329" y="2998750"/>
              <a:ext cx="219507" cy="1113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 descr="Image result for match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810" y="3567772"/>
              <a:ext cx="838931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Image result for do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2214543" y="1647605"/>
            <a:ext cx="685007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086690" y="4689258"/>
            <a:ext cx="861956" cy="1229823"/>
            <a:chOff x="10089716" y="3533059"/>
            <a:chExt cx="1539459" cy="1722597"/>
          </a:xfrm>
        </p:grpSpPr>
        <p:pic>
          <p:nvPicPr>
            <p:cNvPr id="17" name="Picture 24" descr="Image result for ke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437694" y="353305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6" descr="Image result for flam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089716" y="4344810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01642" y="3154472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42" y="3154472"/>
                <a:ext cx="625924" cy="1004887"/>
              </a:xfrm>
              <a:prstGeom prst="rect">
                <a:avLst/>
              </a:prstGeom>
              <a:blipFill>
                <a:blip r:embed="rId11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4092453" y="1180441"/>
                <a:ext cx="246586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175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u="sng" dirty="0"/>
                  <a:t>To Show: </a:t>
                </a:r>
                <a14:m>
                  <m:oMath xmlns:m="http://schemas.openxmlformats.org/officeDocument/2006/math">
                    <m:r>
                      <a:rPr lang="en-US" altLang="en-US" sz="2400" i="1" u="sng" dirty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en-US" sz="2400" u="sng" dirty="0"/>
                  <a:t> is slow</a:t>
                </a:r>
              </a:p>
            </p:txBody>
          </p:sp>
        </mc:Choice>
        <mc:Fallback xmlns="">
          <p:sp>
            <p:nvSpPr>
              <p:cNvPr id="2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2453" y="1180441"/>
                <a:ext cx="2465868" cy="461665"/>
              </a:xfrm>
              <a:prstGeom prst="rect">
                <a:avLst/>
              </a:prstGeom>
              <a:blipFill>
                <a:blip r:embed="rId12"/>
                <a:stretch>
                  <a:fillRect l="-3590" t="-5405" r="-3077" b="-297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61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4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53" grpId="0"/>
      <p:bldP spid="1435655" grpId="0"/>
      <p:bldP spid="1435657" grpId="0"/>
      <p:bldP spid="2" grpId="0" animBg="1"/>
      <p:bldP spid="3" grpId="0" animBg="1"/>
      <p:bldP spid="3" grpId="1" animBg="1"/>
      <p:bldP spid="3" grpId="2" animBg="1"/>
      <p:bldP spid="15" grpId="0" animBg="1"/>
      <p:bldP spid="19" grpId="0" animBg="1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Proof Notation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4398962" y="1630130"/>
                <a:ext cx="3319462" cy="759976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𝑓</m:t>
                    </m:r>
                    <m:r>
                      <a:rPr lang="en-US" altLang="en-US" sz="2000" i="1">
                        <a:latin typeface="Cambria Math"/>
                      </a:rPr>
                      <m:t>(</m:t>
                    </m:r>
                    <m:r>
                      <a:rPr lang="en-US" altLang="en-US" sz="2000" i="1">
                        <a:latin typeface="Cambria Math"/>
                      </a:rPr>
                      <m:t>𝑛</m:t>
                    </m:r>
                    <m:r>
                      <a:rPr lang="en-US" alt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-reduces to   </a:t>
                </a:r>
              </a:p>
            </p:txBody>
          </p:sp>
        </mc:Choice>
        <mc:Fallback xmlns="">
          <p:sp>
            <p:nvSpPr>
              <p:cNvPr id="8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8962" y="1630130"/>
                <a:ext cx="3319462" cy="759976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2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67162" y="4065087"/>
            <a:ext cx="14597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Algorithm for </a:t>
            </a:r>
            <a:r>
              <a:rPr lang="en-US" altLang="en-US" sz="1600" b="1" dirty="0"/>
              <a:t>B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398963" y="3068759"/>
            <a:ext cx="3319463" cy="759976"/>
          </a:xfrm>
          <a:prstGeom prst="rightArrow">
            <a:avLst>
              <a:gd name="adj1" fmla="val 52315"/>
              <a:gd name="adj2" fmla="val 7677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can be used to make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391401" y="4145074"/>
            <a:ext cx="14693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Algorithm for </a:t>
            </a:r>
            <a:r>
              <a:rPr lang="en-US" altLang="en-US" sz="16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14"/>
              <p:cNvSpPr txBox="1">
                <a:spLocks noChangeArrowheads="1"/>
              </p:cNvSpPr>
              <p:nvPr/>
            </p:nvSpPr>
            <p:spPr bwMode="auto">
              <a:xfrm>
                <a:off x="3505201" y="4511303"/>
                <a:ext cx="4405821" cy="830997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400" b="1" dirty="0"/>
                  <a:t> is not a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harder</a:t>
                </a:r>
                <a:r>
                  <a:rPr lang="en-US" altLang="en-US" sz="2400" b="1" dirty="0"/>
                  <a:t> problem than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𝑩</m:t>
                    </m:r>
                  </m:oMath>
                </a14:m>
                <a:endParaRPr lang="en-US" altLang="en-US" sz="2400" b="1" dirty="0"/>
              </a:p>
              <a:p>
                <a:r>
                  <a:rPr lang="en-US" altLang="en-US" sz="2400" b="1" dirty="0"/>
                  <a:t>		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/>
                      </a:rPr>
                      <m:t>𝑨</m:t>
                    </m:r>
                    <m:r>
                      <a:rPr lang="en-US" altLang="en-US" sz="2400" b="1" i="1">
                        <a:latin typeface="Cambria Math"/>
                      </a:rPr>
                      <m:t>≤</m:t>
                    </m:r>
                    <m:r>
                      <a:rPr lang="en-US" altLang="en-US" sz="24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12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201" y="4511303"/>
                <a:ext cx="4405821" cy="830997"/>
              </a:xfrm>
              <a:prstGeom prst="rect">
                <a:avLst/>
              </a:prstGeom>
              <a:blipFill>
                <a:blip r:embed="rId3"/>
                <a:stretch>
                  <a:fillRect l="-288" t="-2985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65923" y="143402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1434027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Magnetic Disk 17"/>
              <p:cNvSpPr/>
              <p:nvPr/>
            </p:nvSpPr>
            <p:spPr>
              <a:xfrm>
                <a:off x="7865923" y="2916359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Flowchart: Magnetic Dis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2916359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50882" y="301185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301185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Magnetic Disk 19"/>
              <p:cNvSpPr/>
              <p:nvPr/>
            </p:nvSpPr>
            <p:spPr>
              <a:xfrm>
                <a:off x="3450882" y="1392359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Flowchart: Magnetic Dis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1392359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181416" y="2525537"/>
            <a:ext cx="10597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Problem </a:t>
            </a:r>
            <a:r>
              <a:rPr lang="en-US" altLang="en-US" sz="1600" b="1" dirty="0"/>
              <a:t>A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7597893" y="2360671"/>
            <a:ext cx="10501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Problem </a:t>
            </a:r>
            <a:r>
              <a:rPr lang="en-US" altLang="en-US" sz="1600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1465970" y="5839016"/>
                <a:ext cx="8744830" cy="866584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requires time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FF33CC"/>
                    </a:solidFill>
                  </a:rPr>
                  <a:t> </a:t>
                </a:r>
                <a:r>
                  <a:rPr lang="en-US" altLang="en-US" sz="2400" b="1" dirty="0"/>
                  <a:t>time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also requires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FF33CC"/>
                    </a:solidFill>
                  </a:rPr>
                  <a:t> time</a:t>
                </a:r>
              </a:p>
              <a:p>
                <a:r>
                  <a:rPr lang="en-US" altLang="en-US" sz="2400" b="1" dirty="0"/>
                  <a:t>				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latin typeface="Cambria Math"/>
                          </a:rPr>
                          <m:t>𝒇</m:t>
                        </m:r>
                        <m:r>
                          <a:rPr lang="en-US" altLang="en-US" sz="2400" b="1" i="1">
                            <a:latin typeface="Cambria Math"/>
                          </a:rPr>
                          <m:t>(</m:t>
                        </m:r>
                        <m:r>
                          <a:rPr lang="en-US" altLang="en-US" sz="2400" b="1" i="1">
                            <a:latin typeface="Cambria Math"/>
                          </a:rPr>
                          <m:t>𝒏</m:t>
                        </m:r>
                        <m:r>
                          <a:rPr lang="en-US" altLang="en-US" sz="2400" b="1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en-US" altLang="en-US" sz="24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2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5970" y="5839016"/>
                <a:ext cx="8744830" cy="866584"/>
              </a:xfrm>
              <a:prstGeom prst="rect">
                <a:avLst/>
              </a:prstGeom>
              <a:blipFill>
                <a:blip r:embed="rId8"/>
                <a:stretch>
                  <a:fillRect l="-870" t="-4348" b="-5797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8201" y="3714873"/>
                <a:ext cx="2450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overhead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1" y="3714873"/>
                <a:ext cx="2450799" cy="369332"/>
              </a:xfrm>
              <a:prstGeom prst="rect">
                <a:avLst/>
              </a:prstGeom>
              <a:blipFill>
                <a:blip r:embed="rId9"/>
                <a:stretch>
                  <a:fillRect l="-2062" t="-6667" r="-1031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F3F1A6C6-A2D0-7B4E-A700-2C6A3166ED7C}"/>
              </a:ext>
            </a:extLst>
          </p:cNvPr>
          <p:cNvSpPr/>
          <p:nvPr/>
        </p:nvSpPr>
        <p:spPr>
          <a:xfrm>
            <a:off x="10591800" y="4860841"/>
            <a:ext cx="1371600" cy="1844759"/>
          </a:xfrm>
          <a:prstGeom prst="wedgeRoundRectCallout">
            <a:avLst>
              <a:gd name="adj1" fmla="val -70295"/>
              <a:gd name="adj2" fmla="val 18529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Or we could have solved A faster using B’s solver!</a:t>
            </a:r>
          </a:p>
        </p:txBody>
      </p:sp>
    </p:spTree>
    <p:extLst>
      <p:ext uri="{BB962C8B-B14F-4D97-AF65-F5344CB8AC3E}">
        <p14:creationId xmlns:p14="http://schemas.microsoft.com/office/powerpoint/2010/main" val="248578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Party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27</a:t>
            </a:fld>
            <a:endParaRPr lang="en-US"/>
          </a:p>
        </p:txBody>
      </p:sp>
      <p:pic>
        <p:nvPicPr>
          <p:cNvPr id="1026" name="Picture 2" descr="Image result for Prince Har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06" y="2690352"/>
            <a:ext cx="585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ghan markl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3885433" y="336169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rince Charl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11" y="3891454"/>
            <a:ext cx="645104" cy="7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queen elizabet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r="20267"/>
          <a:stretch/>
        </p:blipFill>
        <p:spPr bwMode="auto">
          <a:xfrm>
            <a:off x="3104977" y="4213004"/>
            <a:ext cx="674544" cy="6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onald Trump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26592" b="37144"/>
          <a:stretch/>
        </p:blipFill>
        <p:spPr bwMode="auto">
          <a:xfrm>
            <a:off x="3190137" y="1345681"/>
            <a:ext cx="695296" cy="9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prince georg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3" r="33853" b="32798"/>
          <a:stretch/>
        </p:blipFill>
        <p:spPr bwMode="auto">
          <a:xfrm>
            <a:off x="1831975" y="1455090"/>
            <a:ext cx="614470" cy="6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3171" y="5668626"/>
            <a:ext cx="548808" cy="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Elton Joh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2" t="4042" r="23983" b="31143"/>
          <a:stretch/>
        </p:blipFill>
        <p:spPr bwMode="auto">
          <a:xfrm>
            <a:off x="7170034" y="4639834"/>
            <a:ext cx="582207" cy="9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2512" y="5317387"/>
            <a:ext cx="553327" cy="7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58" name="Picture 34" descr="Image result for angela merkel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 r="30251" b="40439"/>
          <a:stretch/>
        </p:blipFill>
        <p:spPr bwMode="auto">
          <a:xfrm>
            <a:off x="4802831" y="4752366"/>
            <a:ext cx="695829" cy="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paul mccartney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14441" b="27809"/>
          <a:stretch/>
        </p:blipFill>
        <p:spPr bwMode="auto">
          <a:xfrm>
            <a:off x="7688421" y="2589729"/>
            <a:ext cx="778308" cy="8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>
            <a:stCxn id="1036" idx="3"/>
            <a:endCxn id="1034" idx="1"/>
          </p:cNvCxnSpPr>
          <p:nvPr/>
        </p:nvCxnSpPr>
        <p:spPr>
          <a:xfrm>
            <a:off x="2446445" y="1797566"/>
            <a:ext cx="743692" cy="46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cxnSpLocks/>
            <a:stCxn id="1028" idx="3"/>
            <a:endCxn id="35" idx="1"/>
          </p:cNvCxnSpPr>
          <p:nvPr/>
        </p:nvCxnSpPr>
        <p:spPr>
          <a:xfrm>
            <a:off x="4616953" y="3727451"/>
            <a:ext cx="1404517" cy="3530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026" idx="3"/>
            <a:endCxn id="1060" idx="1"/>
          </p:cNvCxnSpPr>
          <p:nvPr/>
        </p:nvCxnSpPr>
        <p:spPr>
          <a:xfrm flipV="1">
            <a:off x="2989647" y="3034948"/>
            <a:ext cx="4698775" cy="211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030" idx="1"/>
            <a:endCxn id="1060" idx="2"/>
          </p:cNvCxnSpPr>
          <p:nvPr/>
        </p:nvCxnSpPr>
        <p:spPr>
          <a:xfrm flipH="1" flipV="1">
            <a:off x="8077575" y="3480168"/>
            <a:ext cx="896336" cy="7854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  <a:stCxn id="1030" idx="1"/>
            <a:endCxn id="35" idx="3"/>
          </p:cNvCxnSpPr>
          <p:nvPr/>
        </p:nvCxnSpPr>
        <p:spPr>
          <a:xfrm flipH="1" flipV="1">
            <a:off x="6570278" y="4080461"/>
            <a:ext cx="2403633" cy="1851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030" idx="1"/>
            <a:endCxn id="1044" idx="3"/>
          </p:cNvCxnSpPr>
          <p:nvPr/>
        </p:nvCxnSpPr>
        <p:spPr>
          <a:xfrm flipH="1">
            <a:off x="7752241" y="4265645"/>
            <a:ext cx="1221671" cy="8253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030" idx="1"/>
            <a:endCxn id="1042" idx="0"/>
          </p:cNvCxnSpPr>
          <p:nvPr/>
        </p:nvCxnSpPr>
        <p:spPr>
          <a:xfrm flipH="1">
            <a:off x="8077575" y="4265645"/>
            <a:ext cx="896336" cy="13898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042" idx="1"/>
            <a:endCxn id="1052" idx="3"/>
          </p:cNvCxnSpPr>
          <p:nvPr/>
        </p:nvCxnSpPr>
        <p:spPr>
          <a:xfrm flipH="1" flipV="1">
            <a:off x="2565839" y="5714723"/>
            <a:ext cx="5237332" cy="3655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044" idx="1"/>
            <a:endCxn id="1058" idx="3"/>
          </p:cNvCxnSpPr>
          <p:nvPr/>
        </p:nvCxnSpPr>
        <p:spPr>
          <a:xfrm flipH="1">
            <a:off x="5498659" y="5091000"/>
            <a:ext cx="1671374" cy="1425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32" idx="1"/>
            <a:endCxn id="1052" idx="0"/>
          </p:cNvCxnSpPr>
          <p:nvPr/>
        </p:nvCxnSpPr>
        <p:spPr>
          <a:xfrm flipH="1">
            <a:off x="2289175" y="4525894"/>
            <a:ext cx="815802" cy="774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926051" y="1413405"/>
            <a:ext cx="66745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Draw Edges between people who don’t get along</a:t>
            </a:r>
          </a:p>
          <a:p>
            <a:r>
              <a:rPr lang="en-US" sz="2400" dirty="0"/>
              <a:t>Find the maximum number of people who get along</a:t>
            </a:r>
          </a:p>
        </p:txBody>
      </p:sp>
      <p:pic>
        <p:nvPicPr>
          <p:cNvPr id="35" name="Picture 18" descr="Image result for justin trudeau">
            <a:extLst>
              <a:ext uri="{FF2B5EF4-FFF2-40B4-BE49-F238E27FC236}">
                <a16:creationId xmlns:a16="http://schemas.microsoft.com/office/drawing/2014/main" id="{B83A72F3-672D-454C-979D-DE4A27C85F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18091" b="33959"/>
          <a:stretch/>
        </p:blipFill>
        <p:spPr bwMode="auto">
          <a:xfrm>
            <a:off x="6021470" y="3655732"/>
            <a:ext cx="548808" cy="8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393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:r>
                  <a:rPr lang="en-US" dirty="0"/>
                  <a:t>Maximum Independent Set Problem: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find the maximum independent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56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29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9034" y="1476112"/>
            <a:ext cx="3316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Independent set of size 6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899A64-0EE9-7B40-803A-6FD24EF8ABE9}"/>
              </a:ext>
            </a:extLst>
          </p:cNvPr>
          <p:cNvGrpSpPr/>
          <p:nvPr/>
        </p:nvGrpSpPr>
        <p:grpSpPr>
          <a:xfrm>
            <a:off x="1630276" y="1299638"/>
            <a:ext cx="8301690" cy="5192200"/>
            <a:chOff x="1630276" y="1299638"/>
            <a:chExt cx="8301690" cy="5192200"/>
          </a:xfrm>
        </p:grpSpPr>
        <p:grpSp>
          <p:nvGrpSpPr>
            <p:cNvPr id="13" name="Group 12"/>
            <p:cNvGrpSpPr/>
            <p:nvPr/>
          </p:nvGrpSpPr>
          <p:grpSpPr>
            <a:xfrm>
              <a:off x="1630276" y="1299638"/>
              <a:ext cx="8301690" cy="4780594"/>
              <a:chOff x="106276" y="1299638"/>
              <a:chExt cx="8301690" cy="4780594"/>
            </a:xfrm>
          </p:grpSpPr>
          <p:pic>
            <p:nvPicPr>
              <p:cNvPr id="1026" name="Picture 2" descr="Image result for Prince Harry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Image result for meghan markle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Image result for Prince Charle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2" name="Picture 8" descr="Image result for queen elizabeth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4" name="Picture 10" descr="Image result for Donald Trump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6" name="Picture 12" descr="Image result for prince george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4" name="Picture 20" descr="Image result for Elton John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8" name="Picture 34" descr="Image result for angela merkel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60" name="Picture 36" descr="Image result for paul mccartney"/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2" name="Straight Connector 11"/>
              <p:cNvCxnSpPr>
                <a:stCxn id="1036" idx="3"/>
                <a:endCxn id="1034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cxnSpLocks/>
                <a:stCxn id="1028" idx="3"/>
                <a:endCxn id="49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1026" idx="3"/>
                <a:endCxn id="1060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1030" idx="1"/>
                <a:endCxn id="1060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cxnSpLocks/>
                <a:stCxn id="1030" idx="1"/>
                <a:endCxn id="49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1030" idx="1"/>
                <a:endCxn id="1044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cxnSpLocks/>
                <a:stCxn id="1030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cxnSpLocks/>
                <a:stCxn id="46" idx="1"/>
                <a:endCxn id="48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1044" idx="1"/>
                <a:endCxn id="1058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>
                <a:cxnSpLocks/>
                <a:stCxn id="1032" idx="1"/>
                <a:endCxn id="48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Oval 2"/>
              <p:cNvSpPr/>
              <p:nvPr/>
            </p:nvSpPr>
            <p:spPr>
              <a:xfrm>
                <a:off x="106276" y="1299638"/>
                <a:ext cx="1066800" cy="9958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406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255521" y="3056112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971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136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282745" y="393675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6" name="Picture 18">
              <a:extLst>
                <a:ext uri="{FF2B5EF4-FFF2-40B4-BE49-F238E27FC236}">
                  <a16:creationId xmlns:a16="http://schemas.microsoft.com/office/drawing/2014/main" id="{7F33E390-ED2C-A544-BD2E-03B882E86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8">
              <a:extLst>
                <a:ext uri="{FF2B5EF4-FFF2-40B4-BE49-F238E27FC236}">
                  <a16:creationId xmlns:a16="http://schemas.microsoft.com/office/drawing/2014/main" id="{C37658FC-A61B-F343-9707-75FCAE9653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8" descr="Image result for justin trudeau">
              <a:extLst>
                <a:ext uri="{FF2B5EF4-FFF2-40B4-BE49-F238E27FC236}">
                  <a16:creationId xmlns:a16="http://schemas.microsoft.com/office/drawing/2014/main" id="{4C4D4887-7DE5-D849-8DB3-D68155BBD2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61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Algorithm technique of supreme ultimate power</a:t>
            </a:r>
          </a:p>
          <a:p>
            <a:r>
              <a:rPr lang="en-US" dirty="0"/>
              <a:t>Convert instance of problem A to an instance of Problem B</a:t>
            </a:r>
          </a:p>
          <a:p>
            <a:r>
              <a:rPr lang="en-US" dirty="0"/>
              <a:t>Convert solution of problem B back to a solution of problem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77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30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 rot="10800000">
            <a:off x="5179497" y="4800601"/>
            <a:ext cx="1060704" cy="914400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4290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010400" y="3048000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252648" y="1345324"/>
            <a:ext cx="9144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8" idx="1"/>
            <a:endCxn id="11" idx="2"/>
          </p:cNvCxnSpPr>
          <p:nvPr/>
        </p:nvCxnSpPr>
        <p:spPr>
          <a:xfrm flipV="1">
            <a:off x="6240202" y="3962401"/>
            <a:ext cx="1227399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886201" y="3962401"/>
            <a:ext cx="1293297" cy="106680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1"/>
            <a:endCxn id="10" idx="0"/>
          </p:cNvCxnSpPr>
          <p:nvPr/>
        </p:nvCxnSpPr>
        <p:spPr>
          <a:xfrm flipH="1">
            <a:off x="3886200" y="1802524"/>
            <a:ext cx="1366448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0"/>
            <a:endCxn id="12" idx="3"/>
          </p:cNvCxnSpPr>
          <p:nvPr/>
        </p:nvCxnSpPr>
        <p:spPr>
          <a:xfrm flipH="1" flipV="1">
            <a:off x="6167048" y="1802524"/>
            <a:ext cx="1300552" cy="124547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21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Generalized Baseball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31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486492" y="1172417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Need to place defenders on bases such that every edge is defended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530454" y="3704484"/>
            <a:ext cx="4204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What’s the fewest number of defenders needed?</a:t>
            </a:r>
          </a:p>
        </p:txBody>
      </p:sp>
    </p:spTree>
    <p:extLst>
      <p:ext uri="{BB962C8B-B14F-4D97-AF65-F5344CB8AC3E}">
        <p14:creationId xmlns:p14="http://schemas.microsoft.com/office/powerpoint/2010/main" val="2577060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Minimum Vertex Cover: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find the minimum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567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33</a:t>
            </a:fld>
            <a:endParaRPr lang="en-US"/>
          </a:p>
        </p:txBody>
      </p:sp>
      <p:cxnSp>
        <p:nvCxnSpPr>
          <p:cNvPr id="14" name="Straight Connector 13"/>
          <p:cNvCxnSpPr>
            <a:stCxn id="8" idx="1"/>
            <a:endCxn id="23" idx="2"/>
          </p:cNvCxnSpPr>
          <p:nvPr/>
        </p:nvCxnSpPr>
        <p:spPr>
          <a:xfrm flipV="1">
            <a:off x="4711377" y="5562601"/>
            <a:ext cx="1570890" cy="490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8" idx="3"/>
          </p:cNvCxnSpPr>
          <p:nvPr/>
        </p:nvCxnSpPr>
        <p:spPr>
          <a:xfrm>
            <a:off x="3578088" y="5181601"/>
            <a:ext cx="602937" cy="87104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3" idx="1"/>
            <a:endCxn id="10" idx="3"/>
          </p:cNvCxnSpPr>
          <p:nvPr/>
        </p:nvCxnSpPr>
        <p:spPr>
          <a:xfrm flipH="1" flipV="1">
            <a:off x="3806687" y="4953000"/>
            <a:ext cx="2246980" cy="3810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8" idx="2"/>
            <a:endCxn id="10" idx="0"/>
          </p:cNvCxnSpPr>
          <p:nvPr/>
        </p:nvCxnSpPr>
        <p:spPr>
          <a:xfrm>
            <a:off x="2409825" y="3032236"/>
            <a:ext cx="1168262" cy="169216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28" idx="3"/>
            <a:endCxn id="29" idx="1"/>
          </p:cNvCxnSpPr>
          <p:nvPr/>
        </p:nvCxnSpPr>
        <p:spPr>
          <a:xfrm flipV="1">
            <a:off x="2638425" y="2447105"/>
            <a:ext cx="1734926" cy="3565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9" idx="3"/>
            <a:endCxn id="26" idx="1"/>
          </p:cNvCxnSpPr>
          <p:nvPr/>
        </p:nvCxnSpPr>
        <p:spPr>
          <a:xfrm>
            <a:off x="4830552" y="2447105"/>
            <a:ext cx="2408449" cy="58677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29" idx="2"/>
            <a:endCxn id="27" idx="0"/>
          </p:cNvCxnSpPr>
          <p:nvPr/>
        </p:nvCxnSpPr>
        <p:spPr>
          <a:xfrm flipH="1">
            <a:off x="4137081" y="2675705"/>
            <a:ext cx="464871" cy="7867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3"/>
            <a:endCxn id="30" idx="1"/>
          </p:cNvCxnSpPr>
          <p:nvPr/>
        </p:nvCxnSpPr>
        <p:spPr>
          <a:xfrm>
            <a:off x="4365681" y="3691099"/>
            <a:ext cx="959855" cy="4197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6" idx="2"/>
            <a:endCxn id="30" idx="0"/>
          </p:cNvCxnSpPr>
          <p:nvPr/>
        </p:nvCxnSpPr>
        <p:spPr>
          <a:xfrm flipH="1">
            <a:off x="5554136" y="3262477"/>
            <a:ext cx="1913465" cy="61978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9" idx="3"/>
            <a:endCxn id="63" idx="1"/>
          </p:cNvCxnSpPr>
          <p:nvPr/>
        </p:nvCxnSpPr>
        <p:spPr>
          <a:xfrm flipV="1">
            <a:off x="4830552" y="1709900"/>
            <a:ext cx="909851" cy="73720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6" idx="0"/>
            <a:endCxn id="63" idx="3"/>
          </p:cNvCxnSpPr>
          <p:nvPr/>
        </p:nvCxnSpPr>
        <p:spPr>
          <a:xfrm flipH="1" flipV="1">
            <a:off x="6197602" y="1709901"/>
            <a:ext cx="1269998" cy="10953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23" idx="0"/>
            <a:endCxn id="30" idx="2"/>
          </p:cNvCxnSpPr>
          <p:nvPr/>
        </p:nvCxnSpPr>
        <p:spPr>
          <a:xfrm flipH="1" flipV="1">
            <a:off x="5554135" y="4339458"/>
            <a:ext cx="728132" cy="7659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3" idx="0"/>
            <a:endCxn id="26" idx="2"/>
          </p:cNvCxnSpPr>
          <p:nvPr/>
        </p:nvCxnSpPr>
        <p:spPr>
          <a:xfrm flipV="1">
            <a:off x="6282268" y="3262478"/>
            <a:ext cx="1185333" cy="184292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 rot="10800000">
            <a:off x="4181025" y="5938348"/>
            <a:ext cx="530353" cy="457201"/>
            <a:chOff x="2133600" y="4191000"/>
            <a:chExt cx="1060704" cy="914400"/>
          </a:xfrm>
        </p:grpSpPr>
        <p:sp>
          <p:nvSpPr>
            <p:cNvPr id="7" name="Isosceles Triangle 6"/>
            <p:cNvSpPr/>
            <p:nvPr/>
          </p:nvSpPr>
          <p:spPr>
            <a:xfrm>
              <a:off x="2133600" y="4191000"/>
              <a:ext cx="1060704" cy="457200"/>
            </a:xfrm>
            <a:prstGeom prst="triangl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133600" y="4648200"/>
              <a:ext cx="1060704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349487" y="4724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667" y="51054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239000" y="2805277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08480" y="3462499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181225" y="2575035"/>
            <a:ext cx="457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373351" y="2218504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325535" y="3882257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40402" y="1481300"/>
            <a:ext cx="457200" cy="457200"/>
          </a:xfrm>
          <a:prstGeom prst="rect">
            <a:avLst/>
          </a:prstGeom>
          <a:solidFill>
            <a:srgbClr val="FF0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239000" y="129217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Vertex cover of size 5</a:t>
            </a:r>
          </a:p>
        </p:txBody>
      </p:sp>
    </p:spTree>
    <p:extLst>
      <p:ext uri="{BB962C8B-B14F-4D97-AF65-F5344CB8AC3E}">
        <p14:creationId xmlns:p14="http://schemas.microsoft.com/office/powerpoint/2010/main" val="31477211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MaxIndSet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dirty="0"/>
                  <a:t>MinVertCov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76200"/>
                <a:ext cx="8229600" cy="1143000"/>
              </a:xfrm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AutoShape 5"/>
              <p:cNvSpPr>
                <a:spLocks noChangeArrowheads="1"/>
              </p:cNvSpPr>
              <p:nvPr/>
            </p:nvSpPr>
            <p:spPr bwMode="auto">
              <a:xfrm>
                <a:off x="4452938" y="1630130"/>
                <a:ext cx="3319462" cy="759976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noFill/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altLang="en-US" sz="2000" dirty="0"/>
                  <a:t>  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/>
                      </a:rPr>
                      <m:t>𝑂</m:t>
                    </m:r>
                    <m:r>
                      <a:rPr lang="en-US" altLang="en-US" sz="2000" i="1">
                        <a:latin typeface="Cambria Math"/>
                      </a:rPr>
                      <m:t>(</m:t>
                    </m:r>
                    <m:r>
                      <a:rPr lang="en-US" altLang="en-US" sz="2000" i="1">
                        <a:latin typeface="Cambria Math"/>
                      </a:rPr>
                      <m:t>𝑉</m:t>
                    </m:r>
                    <m:r>
                      <a:rPr lang="en-US" altLang="en-US" sz="2000" i="1"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000" dirty="0"/>
                  <a:t>-reduces to   </a:t>
                </a:r>
              </a:p>
            </p:txBody>
          </p:sp>
        </mc:Choice>
        <mc:Fallback xmlns="">
          <p:sp>
            <p:nvSpPr>
              <p:cNvPr id="8" name="AutoShap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2938" y="1630130"/>
                <a:ext cx="3319462" cy="759976"/>
              </a:xfrm>
              <a:prstGeom prst="rightArrow">
                <a:avLst>
                  <a:gd name="adj1" fmla="val 52315"/>
                  <a:gd name="adj2" fmla="val 59192"/>
                </a:avLst>
              </a:prstGeom>
              <a:blipFill>
                <a:blip r:embed="rId3"/>
                <a:stretch>
                  <a:fillRect/>
                </a:stretch>
              </a:blipFill>
              <a:ln w="3175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267162" y="4065087"/>
            <a:ext cx="14597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Algorithm for </a:t>
            </a:r>
            <a:r>
              <a:rPr lang="en-US" altLang="en-US" sz="1600" b="1" dirty="0"/>
              <a:t>B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4398963" y="3068759"/>
            <a:ext cx="3319463" cy="759976"/>
          </a:xfrm>
          <a:prstGeom prst="rightArrow">
            <a:avLst>
              <a:gd name="adj1" fmla="val 52315"/>
              <a:gd name="adj2" fmla="val 7677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can be used to make  </a:t>
            </a: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391401" y="4145074"/>
            <a:ext cx="14693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Algorithm for </a:t>
            </a:r>
            <a:r>
              <a:rPr lang="en-US" altLang="en-US" sz="1600" b="1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865923" y="143402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1434027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Flowchart: Magnetic Disk 17"/>
              <p:cNvSpPr/>
              <p:nvPr/>
            </p:nvSpPr>
            <p:spPr>
              <a:xfrm>
                <a:off x="7865923" y="2916359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Flowchart: Magnetic Dis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2916359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50882" y="301185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301185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Magnetic Disk 19"/>
              <p:cNvSpPr/>
              <p:nvPr/>
            </p:nvSpPr>
            <p:spPr>
              <a:xfrm>
                <a:off x="3717476" y="1392359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32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Flowchart: Magnetic Dis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476" y="1392359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3664624" y="2525537"/>
            <a:ext cx="105977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Problem </a:t>
            </a:r>
            <a:r>
              <a:rPr lang="en-US" altLang="en-US" sz="1600" b="1" dirty="0"/>
              <a:t>A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7597893" y="2360671"/>
            <a:ext cx="10501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dirty="0"/>
              <a:t>Problem </a:t>
            </a:r>
            <a:r>
              <a:rPr lang="en-US" altLang="en-US" sz="1600" b="1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auto">
              <a:xfrm>
                <a:off x="1694570" y="4807804"/>
                <a:ext cx="8744830" cy="830997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/>
                  <a:t>If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requires time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FF33CC"/>
                    </a:solidFill>
                  </a:rPr>
                  <a:t> </a:t>
                </a:r>
                <a:r>
                  <a:rPr lang="en-US" altLang="en-US" sz="2400" b="1" dirty="0"/>
                  <a:t>time then </a:t>
                </a:r>
                <a14:m>
                  <m:oMath xmlns:m="http://schemas.openxmlformats.org/officeDocument/2006/math">
                    <m:r>
                      <a:rPr lang="en-US" altLang="en-US" sz="2400" b="1" i="1" dirty="0">
                        <a:latin typeface="Cambria Math"/>
                      </a:rPr>
                      <m:t>𝑩</m:t>
                    </m:r>
                  </m:oMath>
                </a14:m>
                <a:r>
                  <a:rPr lang="en-US" altLang="en-US" sz="2400" b="1" dirty="0"/>
                  <a:t> </a:t>
                </a:r>
                <a:r>
                  <a:rPr lang="en-US" altLang="en-US" sz="2400" b="1" dirty="0">
                    <a:solidFill>
                      <a:srgbClr val="FF33CC"/>
                    </a:solidFill>
                  </a:rPr>
                  <a:t>also requires </a:t>
                </a:r>
                <a14:m>
                  <m:oMath xmlns:m="http://schemas.openxmlformats.org/officeDocument/2006/math">
                    <m:r>
                      <a:rPr lang="en-US" altLang="en-US" sz="2400" b="1" dirty="0">
                        <a:solidFill>
                          <a:srgbClr val="FF33CC"/>
                        </a:solidFill>
                        <a:latin typeface="Cambria Math"/>
                      </a:rPr>
                      <m:t>𝛀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(</m:t>
                    </m:r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1" i="1" dirty="0">
                            <a:solidFill>
                              <a:srgbClr val="FF33CC"/>
                            </a:solidFill>
                            <a:latin typeface="Cambria Math"/>
                          </a:rPr>
                          <m:t>𝒏</m:t>
                        </m:r>
                      </m:e>
                    </m:d>
                    <m:r>
                      <a:rPr lang="en-US" altLang="en-US" sz="2400" b="1" i="1" dirty="0">
                        <a:solidFill>
                          <a:srgbClr val="FF33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en-US" sz="2400" b="1" dirty="0">
                    <a:solidFill>
                      <a:srgbClr val="FF33CC"/>
                    </a:solidFill>
                  </a:rPr>
                  <a:t> time</a:t>
                </a:r>
              </a:p>
              <a:p>
                <a:r>
                  <a:rPr lang="en-US" altLang="en-US" sz="2400" b="1" dirty="0"/>
                  <a:t>				</a:t>
                </a:r>
                <a14:m>
                  <m:oMath xmlns:m="http://schemas.openxmlformats.org/officeDocument/2006/math">
                    <m:r>
                      <a:rPr lang="en-US" altLang="en-US" sz="2400" b="1" i="1">
                        <a:latin typeface="Cambria Math"/>
                      </a:rPr>
                      <m:t>𝑨</m:t>
                    </m:r>
                    <m:sSub>
                      <m:sSubPr>
                        <m:ctrlPr>
                          <a:rPr lang="en-US" alt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1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altLang="en-US" sz="2400" b="1" i="1">
                            <a:latin typeface="Cambria Math"/>
                          </a:rPr>
                          <m:t>𝑽</m:t>
                        </m:r>
                      </m:sub>
                    </m:sSub>
                    <m:r>
                      <a:rPr lang="en-US" altLang="en-US" sz="24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400" b="1" dirty="0"/>
              </a:p>
            </p:txBody>
          </p:sp>
        </mc:Choice>
        <mc:Fallback xmlns="">
          <p:sp>
            <p:nvSpPr>
              <p:cNvPr id="28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4570" y="4807804"/>
                <a:ext cx="8744830" cy="830997"/>
              </a:xfrm>
              <a:prstGeom prst="rect">
                <a:avLst/>
              </a:prstGeom>
              <a:blipFill>
                <a:blip r:embed="rId8"/>
                <a:stretch>
                  <a:fillRect l="-1014" t="-4545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48200" y="3714873"/>
                <a:ext cx="21403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𝑉</m:t>
                    </m:r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overhead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714873"/>
                <a:ext cx="2140394" cy="369332"/>
              </a:xfrm>
              <a:prstGeom prst="rect">
                <a:avLst/>
              </a:prstGeom>
              <a:blipFill>
                <a:blip r:embed="rId9"/>
                <a:stretch>
                  <a:fillRect l="-2353" t="-6667" r="-1176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46"/>
          <p:cNvGrpSpPr/>
          <p:nvPr/>
        </p:nvGrpSpPr>
        <p:grpSpPr>
          <a:xfrm>
            <a:off x="8991542" y="1291395"/>
            <a:ext cx="1447858" cy="1290148"/>
            <a:chOff x="657225" y="1481300"/>
            <a:chExt cx="5514975" cy="4914248"/>
          </a:xfrm>
        </p:grpSpPr>
        <p:cxnSp>
          <p:nvCxnSpPr>
            <p:cNvPr id="48" name="Straight Connector 47"/>
            <p:cNvCxnSpPr>
              <a:stCxn id="71" idx="1"/>
              <a:endCxn id="6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62" idx="2"/>
              <a:endCxn id="7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63" idx="1"/>
              <a:endCxn id="6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6" idx="2"/>
              <a:endCxn id="6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66" idx="3"/>
              <a:endCxn id="6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67" idx="3"/>
              <a:endCxn id="6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6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5" idx="3"/>
              <a:endCxn id="6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64" idx="2"/>
              <a:endCxn id="6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67" idx="3"/>
              <a:endCxn id="6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64" idx="0"/>
              <a:endCxn id="6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63" idx="0"/>
              <a:endCxn id="6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63" idx="0"/>
              <a:endCxn id="6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0" name="Isosceles Triangle 6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4CC2BD9-1118-244E-890E-217150830F3B}"/>
              </a:ext>
            </a:extLst>
          </p:cNvPr>
          <p:cNvGrpSpPr/>
          <p:nvPr/>
        </p:nvGrpSpPr>
        <p:grpSpPr>
          <a:xfrm>
            <a:off x="1588414" y="1351410"/>
            <a:ext cx="1891206" cy="1249826"/>
            <a:chOff x="1831975" y="1345680"/>
            <a:chExt cx="7787040" cy="514615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AA6308C0-AD8F-9C46-804B-1633EE5DA6FA}"/>
                </a:ext>
              </a:extLst>
            </p:cNvPr>
            <p:cNvGrpSpPr/>
            <p:nvPr/>
          </p:nvGrpSpPr>
          <p:grpSpPr>
            <a:xfrm>
              <a:off x="1831975" y="1345680"/>
              <a:ext cx="7787040" cy="4734552"/>
              <a:chOff x="307975" y="1345680"/>
              <a:chExt cx="7787040" cy="4734552"/>
            </a:xfrm>
          </p:grpSpPr>
          <p:pic>
            <p:nvPicPr>
              <p:cNvPr id="77" name="Picture 2" descr="Image result for Prince Harry">
                <a:extLst>
                  <a:ext uri="{FF2B5EF4-FFF2-40B4-BE49-F238E27FC236}">
                    <a16:creationId xmlns:a16="http://schemas.microsoft.com/office/drawing/2014/main" id="{04F3133B-8F05-564C-A42F-599812C5E0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8" name="Picture 4" descr="Image result for meghan markle">
                <a:extLst>
                  <a:ext uri="{FF2B5EF4-FFF2-40B4-BE49-F238E27FC236}">
                    <a16:creationId xmlns:a16="http://schemas.microsoft.com/office/drawing/2014/main" id="{B9D39568-4589-534C-8ABC-15FF20CE07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9" name="Picture 6" descr="Image result for Prince Charles">
                <a:extLst>
                  <a:ext uri="{FF2B5EF4-FFF2-40B4-BE49-F238E27FC236}">
                    <a16:creationId xmlns:a16="http://schemas.microsoft.com/office/drawing/2014/main" id="{BE45332C-A990-C745-9422-90B1E7ED78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0" name="Picture 8" descr="Image result for queen elizabeth">
                <a:extLst>
                  <a:ext uri="{FF2B5EF4-FFF2-40B4-BE49-F238E27FC236}">
                    <a16:creationId xmlns:a16="http://schemas.microsoft.com/office/drawing/2014/main" id="{5E5B6C07-56AE-304C-9697-02E2105AD1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1" name="Picture 10" descr="Image result for Donald Trump">
                <a:extLst>
                  <a:ext uri="{FF2B5EF4-FFF2-40B4-BE49-F238E27FC236}">
                    <a16:creationId xmlns:a16="http://schemas.microsoft.com/office/drawing/2014/main" id="{0D1785D6-D391-D64A-BCF6-D7292164DB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2" name="Picture 12" descr="Image result for prince george">
                <a:extLst>
                  <a:ext uri="{FF2B5EF4-FFF2-40B4-BE49-F238E27FC236}">
                    <a16:creationId xmlns:a16="http://schemas.microsoft.com/office/drawing/2014/main" id="{F1ABF5D7-56E5-1F46-8BF3-755B5C01661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3" name="Picture 20" descr="Image result for Elton John">
                <a:extLst>
                  <a:ext uri="{FF2B5EF4-FFF2-40B4-BE49-F238E27FC236}">
                    <a16:creationId xmlns:a16="http://schemas.microsoft.com/office/drawing/2014/main" id="{24C03E32-CE8A-3B4C-922B-E082B8E792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4" name="Picture 34" descr="Image result for angela merkel">
                <a:extLst>
                  <a:ext uri="{FF2B5EF4-FFF2-40B4-BE49-F238E27FC236}">
                    <a16:creationId xmlns:a16="http://schemas.microsoft.com/office/drawing/2014/main" id="{17FE0AF8-8648-B741-9E69-8590F2AC33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5" name="Picture 36" descr="Image result for paul mccartney">
                <a:extLst>
                  <a:ext uri="{FF2B5EF4-FFF2-40B4-BE49-F238E27FC236}">
                    <a16:creationId xmlns:a16="http://schemas.microsoft.com/office/drawing/2014/main" id="{53F681D3-3F85-F546-A2DB-0C64B29565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19892794-8AA4-C145-BBA2-69584CB73C00}"/>
                  </a:ext>
                </a:extLst>
              </p:cNvPr>
              <p:cNvCxnSpPr>
                <a:stCxn id="82" idx="3"/>
                <a:endCxn id="81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6B979C9F-F4D9-CA45-8055-043EC9D4EBDE}"/>
                  </a:ext>
                </a:extLst>
              </p:cNvPr>
              <p:cNvCxnSpPr>
                <a:cxnSpLocks/>
                <a:stCxn id="78" idx="3"/>
                <a:endCxn id="76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EE2EDBF8-4A62-F548-9ED3-ADAA1F094D16}"/>
                  </a:ext>
                </a:extLst>
              </p:cNvPr>
              <p:cNvCxnSpPr>
                <a:stCxn id="77" idx="3"/>
                <a:endCxn id="85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9761AB1-6B3E-5A46-B6F7-6CC8A170A1CD}"/>
                  </a:ext>
                </a:extLst>
              </p:cNvPr>
              <p:cNvCxnSpPr>
                <a:stCxn id="79" idx="1"/>
                <a:endCxn id="85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CD80A006-F089-D243-A4DC-7D174883D378}"/>
                  </a:ext>
                </a:extLst>
              </p:cNvPr>
              <p:cNvCxnSpPr>
                <a:cxnSpLocks/>
                <a:stCxn id="79" idx="1"/>
                <a:endCxn id="76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2997BEE0-AC86-9142-ABCE-59778C5AC2EE}"/>
                  </a:ext>
                </a:extLst>
              </p:cNvPr>
              <p:cNvCxnSpPr>
                <a:stCxn id="79" idx="1"/>
                <a:endCxn id="83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7B8D7C3-433B-574C-94BB-B27276D6F2E5}"/>
                  </a:ext>
                </a:extLst>
              </p:cNvPr>
              <p:cNvCxnSpPr>
                <a:cxnSpLocks/>
                <a:stCxn id="79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EAC20F99-DC1A-5548-94A0-4C96E28CFCF0}"/>
                  </a:ext>
                </a:extLst>
              </p:cNvPr>
              <p:cNvCxnSpPr>
                <a:cxnSpLocks/>
                <a:stCxn id="74" idx="1"/>
                <a:endCxn id="75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DB10974C-8976-1E47-83D5-909908CD6536}"/>
                  </a:ext>
                </a:extLst>
              </p:cNvPr>
              <p:cNvCxnSpPr>
                <a:stCxn id="83" idx="1"/>
                <a:endCxn id="84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53C9874E-DF02-9E40-B50A-1B14050EFF34}"/>
                  </a:ext>
                </a:extLst>
              </p:cNvPr>
              <p:cNvCxnSpPr>
                <a:cxnSpLocks/>
                <a:stCxn id="80" idx="1"/>
                <a:endCxn id="75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74" name="Picture 18">
              <a:extLst>
                <a:ext uri="{FF2B5EF4-FFF2-40B4-BE49-F238E27FC236}">
                  <a16:creationId xmlns:a16="http://schemas.microsoft.com/office/drawing/2014/main" id="{1779F59A-4696-B248-9BB6-7EB3AE1A4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28">
              <a:extLst>
                <a:ext uri="{FF2B5EF4-FFF2-40B4-BE49-F238E27FC236}">
                  <a16:creationId xmlns:a16="http://schemas.microsoft.com/office/drawing/2014/main" id="{42202718-F897-6048-AD9D-F38535D7FE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18" descr="Image result for justin trudeau">
              <a:extLst>
                <a:ext uri="{FF2B5EF4-FFF2-40B4-BE49-F238E27FC236}">
                  <a16:creationId xmlns:a16="http://schemas.microsoft.com/office/drawing/2014/main" id="{E4723EFF-2982-DF42-9C1E-22F270B770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932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377238" y="1773199"/>
            <a:ext cx="3326990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to build this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77238" y="1752601"/>
            <a:ext cx="347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Relate Instances of MaxIndSet</a:t>
            </a:r>
            <a:endParaRPr lang="en-US" b="1" dirty="0"/>
          </a:p>
          <a:p>
            <a:r>
              <a:rPr lang="en-US" dirty="0"/>
              <a:t>to Instances of </a:t>
            </a:r>
            <a:r>
              <a:rPr lang="en-US" dirty="0" err="1"/>
              <a:t>MinVertCov</a:t>
            </a:r>
            <a:endParaRPr lang="en-US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9473812" y="3280991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MinVertCov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Relate Solutions of MinVertCov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Solutions of </a:t>
                </a:r>
                <a:r>
                  <a:rPr lang="en-US" dirty="0" err="1"/>
                  <a:t>MaxIndSet</a:t>
                </a:r>
                <a:endParaRPr lang="en-US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blipFill>
                <a:blip r:embed="rId4"/>
                <a:stretch>
                  <a:fillRect l="-1521" t="-1923" r="-2662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615700" y="1403866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8382001" y="12954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8001000" y="449580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652487" y="4509843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235A521-1AFE-0141-AF3F-CB9FAADD917C}"/>
              </a:ext>
            </a:extLst>
          </p:cNvPr>
          <p:cNvGrpSpPr/>
          <p:nvPr/>
        </p:nvGrpSpPr>
        <p:grpSpPr>
          <a:xfrm>
            <a:off x="1412803" y="5063592"/>
            <a:ext cx="2016197" cy="1261008"/>
            <a:chOff x="1630276" y="1299638"/>
            <a:chExt cx="8301690" cy="519220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BA4B915C-1E4F-E047-AFA6-C2566C77A005}"/>
                </a:ext>
              </a:extLst>
            </p:cNvPr>
            <p:cNvGrpSpPr/>
            <p:nvPr/>
          </p:nvGrpSpPr>
          <p:grpSpPr>
            <a:xfrm>
              <a:off x="1630276" y="1299638"/>
              <a:ext cx="8301690" cy="4780594"/>
              <a:chOff x="106276" y="1299638"/>
              <a:chExt cx="8301690" cy="4780594"/>
            </a:xfrm>
          </p:grpSpPr>
          <p:pic>
            <p:nvPicPr>
              <p:cNvPr id="141" name="Picture 2" descr="Image result for Prince Harry">
                <a:extLst>
                  <a:ext uri="{FF2B5EF4-FFF2-40B4-BE49-F238E27FC236}">
                    <a16:creationId xmlns:a16="http://schemas.microsoft.com/office/drawing/2014/main" id="{B6495416-BA12-D349-8D83-E93D83E90A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4" descr="Image result for meghan markle">
                <a:extLst>
                  <a:ext uri="{FF2B5EF4-FFF2-40B4-BE49-F238E27FC236}">
                    <a16:creationId xmlns:a16="http://schemas.microsoft.com/office/drawing/2014/main" id="{F2FAD7F9-5B60-D245-B749-87D9E13F61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6" descr="Image result for Prince Charles">
                <a:extLst>
                  <a:ext uri="{FF2B5EF4-FFF2-40B4-BE49-F238E27FC236}">
                    <a16:creationId xmlns:a16="http://schemas.microsoft.com/office/drawing/2014/main" id="{58C98ECF-E02E-E64C-8B79-4FA89BF6A6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8" descr="Image result for queen elizabeth">
                <a:extLst>
                  <a:ext uri="{FF2B5EF4-FFF2-40B4-BE49-F238E27FC236}">
                    <a16:creationId xmlns:a16="http://schemas.microsoft.com/office/drawing/2014/main" id="{94CD806A-63B7-3D43-9465-54A74C4A1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10" descr="Image result for Donald Trump">
                <a:extLst>
                  <a:ext uri="{FF2B5EF4-FFF2-40B4-BE49-F238E27FC236}">
                    <a16:creationId xmlns:a16="http://schemas.microsoft.com/office/drawing/2014/main" id="{E1436FEA-2F0A-F147-881B-E49D6CE484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12" descr="Image result for prince george">
                <a:extLst>
                  <a:ext uri="{FF2B5EF4-FFF2-40B4-BE49-F238E27FC236}">
                    <a16:creationId xmlns:a16="http://schemas.microsoft.com/office/drawing/2014/main" id="{A7E5C921-D680-DF4B-9134-4D33993182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0" descr="Image result for Elton John">
                <a:extLst>
                  <a:ext uri="{FF2B5EF4-FFF2-40B4-BE49-F238E27FC236}">
                    <a16:creationId xmlns:a16="http://schemas.microsoft.com/office/drawing/2014/main" id="{57666593-F482-3C47-A032-6823BA392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34" descr="Image result for angela merkel">
                <a:extLst>
                  <a:ext uri="{FF2B5EF4-FFF2-40B4-BE49-F238E27FC236}">
                    <a16:creationId xmlns:a16="http://schemas.microsoft.com/office/drawing/2014/main" id="{0A93643A-D9FA-D941-8543-B7FC342D83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36" descr="Image result for paul mccartney">
                <a:extLst>
                  <a:ext uri="{FF2B5EF4-FFF2-40B4-BE49-F238E27FC236}">
                    <a16:creationId xmlns:a16="http://schemas.microsoft.com/office/drawing/2014/main" id="{1A0AE082-3C07-C940-9C4A-DE84AD415A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9C4104F7-E3EC-C44A-A9AB-29E8B36E764A}"/>
                  </a:ext>
                </a:extLst>
              </p:cNvPr>
              <p:cNvCxnSpPr>
                <a:stCxn id="146" idx="3"/>
                <a:endCxn id="145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9D68EC80-2472-6E40-A6AF-C82CFD5B4041}"/>
                  </a:ext>
                </a:extLst>
              </p:cNvPr>
              <p:cNvCxnSpPr>
                <a:cxnSpLocks/>
                <a:stCxn id="142" idx="3"/>
                <a:endCxn id="140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AA0ACA7A-BF09-2F4D-AC50-B525951661A4}"/>
                  </a:ext>
                </a:extLst>
              </p:cNvPr>
              <p:cNvCxnSpPr>
                <a:stCxn id="141" idx="3"/>
                <a:endCxn id="149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602C6E60-A374-3948-BB81-68E0090D79E4}"/>
                  </a:ext>
                </a:extLst>
              </p:cNvPr>
              <p:cNvCxnSpPr>
                <a:stCxn id="143" idx="1"/>
                <a:endCxn id="149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7FB0142-5D1C-ED4B-85BA-18DD0D46428F}"/>
                  </a:ext>
                </a:extLst>
              </p:cNvPr>
              <p:cNvCxnSpPr>
                <a:cxnSpLocks/>
                <a:stCxn id="143" idx="1"/>
                <a:endCxn id="140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C4F878CF-125A-C046-B79F-A4AE8887B583}"/>
                  </a:ext>
                </a:extLst>
              </p:cNvPr>
              <p:cNvCxnSpPr>
                <a:stCxn id="143" idx="1"/>
                <a:endCxn id="147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16AD8558-C83A-E048-954D-7FFA92B68EEE}"/>
                  </a:ext>
                </a:extLst>
              </p:cNvPr>
              <p:cNvCxnSpPr>
                <a:cxnSpLocks/>
                <a:stCxn id="143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AFA2EB2-3A66-2645-AB02-FD13BF53F6F6}"/>
                  </a:ext>
                </a:extLst>
              </p:cNvPr>
              <p:cNvCxnSpPr>
                <a:cxnSpLocks/>
                <a:stCxn id="138" idx="1"/>
                <a:endCxn id="139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DE60F94D-2391-7647-BA53-4D756EEBA1CF}"/>
                  </a:ext>
                </a:extLst>
              </p:cNvPr>
              <p:cNvCxnSpPr>
                <a:stCxn id="147" idx="1"/>
                <a:endCxn id="148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639B4B08-98E0-484E-8710-422642E050EE}"/>
                  </a:ext>
                </a:extLst>
              </p:cNvPr>
              <p:cNvCxnSpPr>
                <a:cxnSpLocks/>
                <a:stCxn id="144" idx="1"/>
                <a:endCxn id="139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94BCE98-90E1-3B4F-8BD6-A24F299F4584}"/>
                  </a:ext>
                </a:extLst>
              </p:cNvPr>
              <p:cNvSpPr/>
              <p:nvPr/>
            </p:nvSpPr>
            <p:spPr>
              <a:xfrm>
                <a:off x="106276" y="1299638"/>
                <a:ext cx="1066800" cy="9958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59F05ED3-AB3F-F248-B884-38D496E69A3A}"/>
                  </a:ext>
                </a:extLst>
              </p:cNvPr>
              <p:cNvSpPr/>
              <p:nvPr/>
            </p:nvSpPr>
            <p:spPr>
              <a:xfrm>
                <a:off x="406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3362BAA8-C426-D042-89EA-1B4A7FDA25FD}"/>
                  </a:ext>
                </a:extLst>
              </p:cNvPr>
              <p:cNvSpPr/>
              <p:nvPr/>
            </p:nvSpPr>
            <p:spPr>
              <a:xfrm>
                <a:off x="2255521" y="3056112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1B5E832-CEFA-6B4E-8B97-66B060B7D91E}"/>
                  </a:ext>
                </a:extLst>
              </p:cNvPr>
              <p:cNvSpPr/>
              <p:nvPr/>
            </p:nvSpPr>
            <p:spPr>
              <a:xfrm>
                <a:off x="2971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35452772-6454-0B4D-A07B-F775BBC8518A}"/>
                  </a:ext>
                </a:extLst>
              </p:cNvPr>
              <p:cNvSpPr/>
              <p:nvPr/>
            </p:nvSpPr>
            <p:spPr>
              <a:xfrm>
                <a:off x="7136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463EEA23-33FF-C34B-AA9D-36F843B13AFE}"/>
                  </a:ext>
                </a:extLst>
              </p:cNvPr>
              <p:cNvSpPr/>
              <p:nvPr/>
            </p:nvSpPr>
            <p:spPr>
              <a:xfrm>
                <a:off x="1282745" y="393675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8" name="Picture 18">
              <a:extLst>
                <a:ext uri="{FF2B5EF4-FFF2-40B4-BE49-F238E27FC236}">
                  <a16:creationId xmlns:a16="http://schemas.microsoft.com/office/drawing/2014/main" id="{12879062-5F74-754B-A0F5-EB3BFD69E7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8">
              <a:extLst>
                <a:ext uri="{FF2B5EF4-FFF2-40B4-BE49-F238E27FC236}">
                  <a16:creationId xmlns:a16="http://schemas.microsoft.com/office/drawing/2014/main" id="{A86FDEFC-C24B-A747-8BCF-73B42B023C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18" descr="Image result for justin trudeau">
              <a:extLst>
                <a:ext uri="{FF2B5EF4-FFF2-40B4-BE49-F238E27FC236}">
                  <a16:creationId xmlns:a16="http://schemas.microsoft.com/office/drawing/2014/main" id="{0D2D3578-DFD3-B543-9B46-08F95AC932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3D73FEBA-2EC8-2E4E-9713-8371613CF5BC}"/>
              </a:ext>
            </a:extLst>
          </p:cNvPr>
          <p:cNvGrpSpPr/>
          <p:nvPr/>
        </p:nvGrpSpPr>
        <p:grpSpPr>
          <a:xfrm>
            <a:off x="1483403" y="1829355"/>
            <a:ext cx="1891206" cy="1249826"/>
            <a:chOff x="1831975" y="1345680"/>
            <a:chExt cx="7787040" cy="5146158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CB28BE24-FF95-3B4E-89F6-93CFA75494CE}"/>
                </a:ext>
              </a:extLst>
            </p:cNvPr>
            <p:cNvGrpSpPr/>
            <p:nvPr/>
          </p:nvGrpSpPr>
          <p:grpSpPr>
            <a:xfrm>
              <a:off x="1831975" y="1345680"/>
              <a:ext cx="7787040" cy="4734552"/>
              <a:chOff x="307975" y="1345680"/>
              <a:chExt cx="7787040" cy="4734552"/>
            </a:xfrm>
          </p:grpSpPr>
          <p:pic>
            <p:nvPicPr>
              <p:cNvPr id="171" name="Picture 2" descr="Image result for Prince Harry">
                <a:extLst>
                  <a:ext uri="{FF2B5EF4-FFF2-40B4-BE49-F238E27FC236}">
                    <a16:creationId xmlns:a16="http://schemas.microsoft.com/office/drawing/2014/main" id="{D5733E20-8C51-0B40-9168-74B676DD3C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 descr="Image result for meghan markle">
                <a:extLst>
                  <a:ext uri="{FF2B5EF4-FFF2-40B4-BE49-F238E27FC236}">
                    <a16:creationId xmlns:a16="http://schemas.microsoft.com/office/drawing/2014/main" id="{390EA786-FCCA-7244-A33E-3EC9E22FA2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 descr="Image result for Prince Charles">
                <a:extLst>
                  <a:ext uri="{FF2B5EF4-FFF2-40B4-BE49-F238E27FC236}">
                    <a16:creationId xmlns:a16="http://schemas.microsoft.com/office/drawing/2014/main" id="{B0B859F5-43AF-974D-A547-FF18574292F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 descr="Image result for queen elizabeth">
                <a:extLst>
                  <a:ext uri="{FF2B5EF4-FFF2-40B4-BE49-F238E27FC236}">
                    <a16:creationId xmlns:a16="http://schemas.microsoft.com/office/drawing/2014/main" id="{7109626A-A7E5-4F4D-9612-E983236FA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10" descr="Image result for Donald Trump">
                <a:extLst>
                  <a:ext uri="{FF2B5EF4-FFF2-40B4-BE49-F238E27FC236}">
                    <a16:creationId xmlns:a16="http://schemas.microsoft.com/office/drawing/2014/main" id="{318292CE-F38E-0E47-B48E-8BF98E3EB9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12" descr="Image result for prince george">
                <a:extLst>
                  <a:ext uri="{FF2B5EF4-FFF2-40B4-BE49-F238E27FC236}">
                    <a16:creationId xmlns:a16="http://schemas.microsoft.com/office/drawing/2014/main" id="{A081825F-F6C8-724C-B0D8-8B77312FA2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0" descr="Image result for Elton John">
                <a:extLst>
                  <a:ext uri="{FF2B5EF4-FFF2-40B4-BE49-F238E27FC236}">
                    <a16:creationId xmlns:a16="http://schemas.microsoft.com/office/drawing/2014/main" id="{9ABAB195-B731-DB42-A919-556B49639B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34" descr="Image result for angela merkel">
                <a:extLst>
                  <a:ext uri="{FF2B5EF4-FFF2-40B4-BE49-F238E27FC236}">
                    <a16:creationId xmlns:a16="http://schemas.microsoft.com/office/drawing/2014/main" id="{5B15893F-E466-7642-AB80-80388F48CC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36" descr="Image result for paul mccartney">
                <a:extLst>
                  <a:ext uri="{FF2B5EF4-FFF2-40B4-BE49-F238E27FC236}">
                    <a16:creationId xmlns:a16="http://schemas.microsoft.com/office/drawing/2014/main" id="{3584BD5C-D365-8444-96BF-17A0B4E61D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CC45D017-0829-3C42-95C1-4863366475CE}"/>
                  </a:ext>
                </a:extLst>
              </p:cNvPr>
              <p:cNvCxnSpPr>
                <a:stCxn id="176" idx="3"/>
                <a:endCxn id="175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DBF4E73A-E182-6C4C-93E4-DD6B17F56AC0}"/>
                  </a:ext>
                </a:extLst>
              </p:cNvPr>
              <p:cNvCxnSpPr>
                <a:cxnSpLocks/>
                <a:stCxn id="172" idx="3"/>
                <a:endCxn id="170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A572494F-E505-2B47-AB31-0ECFEDB75E7E}"/>
                  </a:ext>
                </a:extLst>
              </p:cNvPr>
              <p:cNvCxnSpPr>
                <a:stCxn id="171" idx="3"/>
                <a:endCxn id="179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C2EDAD38-6863-0B40-BDCA-C6B806107CCF}"/>
                  </a:ext>
                </a:extLst>
              </p:cNvPr>
              <p:cNvCxnSpPr>
                <a:stCxn id="173" idx="1"/>
                <a:endCxn id="179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A44C1C8-0915-D04A-B8A0-66EB18F69C1F}"/>
                  </a:ext>
                </a:extLst>
              </p:cNvPr>
              <p:cNvCxnSpPr>
                <a:cxnSpLocks/>
                <a:stCxn id="173" idx="1"/>
                <a:endCxn id="170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30385C28-9538-C04F-93DE-016A13A4F6F7}"/>
                  </a:ext>
                </a:extLst>
              </p:cNvPr>
              <p:cNvCxnSpPr>
                <a:stCxn id="173" idx="1"/>
                <a:endCxn id="177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C3F1BA2D-1B6B-1D41-9176-F4932FAF95A1}"/>
                  </a:ext>
                </a:extLst>
              </p:cNvPr>
              <p:cNvCxnSpPr>
                <a:cxnSpLocks/>
                <a:stCxn id="173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F4A09C59-42F6-134A-A924-F5FBB7CD22D2}"/>
                  </a:ext>
                </a:extLst>
              </p:cNvPr>
              <p:cNvCxnSpPr>
                <a:cxnSpLocks/>
                <a:stCxn id="168" idx="1"/>
                <a:endCxn id="169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16BA0BF2-0A49-6C4C-8F0D-B53054854815}"/>
                  </a:ext>
                </a:extLst>
              </p:cNvPr>
              <p:cNvCxnSpPr>
                <a:stCxn id="177" idx="1"/>
                <a:endCxn id="178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D62B5071-E935-3C4F-932F-A7F72E1D725C}"/>
                  </a:ext>
                </a:extLst>
              </p:cNvPr>
              <p:cNvCxnSpPr>
                <a:cxnSpLocks/>
                <a:stCxn id="174" idx="1"/>
                <a:endCxn id="169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8" name="Picture 18">
              <a:extLst>
                <a:ext uri="{FF2B5EF4-FFF2-40B4-BE49-F238E27FC236}">
                  <a16:creationId xmlns:a16="http://schemas.microsoft.com/office/drawing/2014/main" id="{AC5D0B6C-1986-1744-AAED-B67CE3C64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8">
              <a:extLst>
                <a:ext uri="{FF2B5EF4-FFF2-40B4-BE49-F238E27FC236}">
                  <a16:creationId xmlns:a16="http://schemas.microsoft.com/office/drawing/2014/main" id="{E0E6D687-6C40-0248-A6C4-864E988708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18" descr="Image result for justin trudeau">
              <a:extLst>
                <a:ext uri="{FF2B5EF4-FFF2-40B4-BE49-F238E27FC236}">
                  <a16:creationId xmlns:a16="http://schemas.microsoft.com/office/drawing/2014/main" id="{D7880EFB-5C28-BE47-8F00-792A2D7FD4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1283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702874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702874"/>
                <a:ext cx="9144000" cy="609600"/>
              </a:xfrm>
              <a:blipFill>
                <a:blip r:embed="rId2"/>
                <a:stretch>
                  <a:fillRect l="-417" t="-4082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36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2384180" y="2916667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839566" y="2922093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B02E061-7792-DB41-8A92-45DD3FEFA09B}"/>
              </a:ext>
            </a:extLst>
          </p:cNvPr>
          <p:cNvGrpSpPr/>
          <p:nvPr/>
        </p:nvGrpSpPr>
        <p:grpSpPr>
          <a:xfrm>
            <a:off x="1639981" y="3494818"/>
            <a:ext cx="4347651" cy="2719190"/>
            <a:chOff x="1630276" y="1299638"/>
            <a:chExt cx="8301690" cy="5192200"/>
          </a:xfrm>
        </p:grpSpPr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54657C5E-31D4-8D4F-97B2-12CB1BB80216}"/>
                </a:ext>
              </a:extLst>
            </p:cNvPr>
            <p:cNvGrpSpPr/>
            <p:nvPr/>
          </p:nvGrpSpPr>
          <p:grpSpPr>
            <a:xfrm>
              <a:off x="1630276" y="1299638"/>
              <a:ext cx="8301690" cy="4780594"/>
              <a:chOff x="106276" y="1299638"/>
              <a:chExt cx="8301690" cy="4780594"/>
            </a:xfrm>
          </p:grpSpPr>
          <p:pic>
            <p:nvPicPr>
              <p:cNvPr id="106" name="Picture 2" descr="Image result for Prince Harry">
                <a:extLst>
                  <a:ext uri="{FF2B5EF4-FFF2-40B4-BE49-F238E27FC236}">
                    <a16:creationId xmlns:a16="http://schemas.microsoft.com/office/drawing/2014/main" id="{ECAC9350-54F7-9A40-B6EA-04CDC0AB5E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7" name="Picture 4" descr="Image result for meghan markle">
                <a:extLst>
                  <a:ext uri="{FF2B5EF4-FFF2-40B4-BE49-F238E27FC236}">
                    <a16:creationId xmlns:a16="http://schemas.microsoft.com/office/drawing/2014/main" id="{43B7B708-A80A-DF4C-8B11-06101440E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8" name="Picture 6" descr="Image result for Prince Charles">
                <a:extLst>
                  <a:ext uri="{FF2B5EF4-FFF2-40B4-BE49-F238E27FC236}">
                    <a16:creationId xmlns:a16="http://schemas.microsoft.com/office/drawing/2014/main" id="{EAB90590-934D-7441-99C2-3A0A3A021F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9" name="Picture 8" descr="Image result for queen elizabeth">
                <a:extLst>
                  <a:ext uri="{FF2B5EF4-FFF2-40B4-BE49-F238E27FC236}">
                    <a16:creationId xmlns:a16="http://schemas.microsoft.com/office/drawing/2014/main" id="{EC26E05A-1B3D-1848-9F8F-CF6B328998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0" name="Picture 10" descr="Image result for Donald Trump">
                <a:extLst>
                  <a:ext uri="{FF2B5EF4-FFF2-40B4-BE49-F238E27FC236}">
                    <a16:creationId xmlns:a16="http://schemas.microsoft.com/office/drawing/2014/main" id="{38B9B838-1AC3-4442-AA2B-350E5410B4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1" name="Picture 12" descr="Image result for prince george">
                <a:extLst>
                  <a:ext uri="{FF2B5EF4-FFF2-40B4-BE49-F238E27FC236}">
                    <a16:creationId xmlns:a16="http://schemas.microsoft.com/office/drawing/2014/main" id="{E4F94944-36FC-0947-9CFD-0474E3BF12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2" name="Picture 20" descr="Image result for Elton John">
                <a:extLst>
                  <a:ext uri="{FF2B5EF4-FFF2-40B4-BE49-F238E27FC236}">
                    <a16:creationId xmlns:a16="http://schemas.microsoft.com/office/drawing/2014/main" id="{CC9DF2EE-9A3E-2041-BA9B-CF3FC028D3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3" name="Picture 34" descr="Image result for angela merkel">
                <a:extLst>
                  <a:ext uri="{FF2B5EF4-FFF2-40B4-BE49-F238E27FC236}">
                    <a16:creationId xmlns:a16="http://schemas.microsoft.com/office/drawing/2014/main" id="{A5225247-7F34-C94B-802C-99D94B5A1A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4" name="Picture 36" descr="Image result for paul mccartney">
                <a:extLst>
                  <a:ext uri="{FF2B5EF4-FFF2-40B4-BE49-F238E27FC236}">
                    <a16:creationId xmlns:a16="http://schemas.microsoft.com/office/drawing/2014/main" id="{046AAA8F-836D-0D42-BF0E-9581F66FBDD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A6866570-1F7C-EE49-BC32-93B5C8B5EA9D}"/>
                  </a:ext>
                </a:extLst>
              </p:cNvPr>
              <p:cNvCxnSpPr>
                <a:stCxn id="111" idx="3"/>
                <a:endCxn id="110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3B539AEA-4AE5-124D-B119-4880C863E4E2}"/>
                  </a:ext>
                </a:extLst>
              </p:cNvPr>
              <p:cNvCxnSpPr>
                <a:cxnSpLocks/>
                <a:stCxn id="107" idx="3"/>
                <a:endCxn id="105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6F80C03E-F712-BC4C-8BEE-F08468773B11}"/>
                  </a:ext>
                </a:extLst>
              </p:cNvPr>
              <p:cNvCxnSpPr>
                <a:stCxn id="106" idx="3"/>
                <a:endCxn id="114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911C332-B9B5-0941-9B2C-44BDCB6932B5}"/>
                  </a:ext>
                </a:extLst>
              </p:cNvPr>
              <p:cNvCxnSpPr>
                <a:stCxn id="108" idx="1"/>
                <a:endCxn id="114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0C340F85-FA40-B742-9D72-AA1C0C897383}"/>
                  </a:ext>
                </a:extLst>
              </p:cNvPr>
              <p:cNvCxnSpPr>
                <a:cxnSpLocks/>
                <a:stCxn id="108" idx="1"/>
                <a:endCxn id="105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75449E4D-D066-C347-8D47-8A2016E97BA7}"/>
                  </a:ext>
                </a:extLst>
              </p:cNvPr>
              <p:cNvCxnSpPr>
                <a:stCxn id="108" idx="1"/>
                <a:endCxn id="112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54515C9E-D9C1-A74F-84E8-434A93CE63F9}"/>
                  </a:ext>
                </a:extLst>
              </p:cNvPr>
              <p:cNvCxnSpPr>
                <a:cxnSpLocks/>
                <a:stCxn id="108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5CD27DC-350A-3F4C-9412-8BF58D764CEA}"/>
                  </a:ext>
                </a:extLst>
              </p:cNvPr>
              <p:cNvCxnSpPr>
                <a:cxnSpLocks/>
                <a:stCxn id="103" idx="1"/>
                <a:endCxn id="104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D26825D-1483-8349-8A9F-AD03CE931050}"/>
                  </a:ext>
                </a:extLst>
              </p:cNvPr>
              <p:cNvCxnSpPr>
                <a:stCxn id="112" idx="1"/>
                <a:endCxn id="113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C028B60B-460D-3F4B-951E-BBDAB935B70C}"/>
                  </a:ext>
                </a:extLst>
              </p:cNvPr>
              <p:cNvCxnSpPr>
                <a:cxnSpLocks/>
                <a:stCxn id="109" idx="1"/>
                <a:endCxn id="104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45600518-F942-C948-9328-1AAE8E49E1E2}"/>
                  </a:ext>
                </a:extLst>
              </p:cNvPr>
              <p:cNvSpPr/>
              <p:nvPr/>
            </p:nvSpPr>
            <p:spPr>
              <a:xfrm>
                <a:off x="106276" y="1299638"/>
                <a:ext cx="1066800" cy="9958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41C45972-5D7C-3944-9E03-EC96DC28502D}"/>
                  </a:ext>
                </a:extLst>
              </p:cNvPr>
              <p:cNvSpPr/>
              <p:nvPr/>
            </p:nvSpPr>
            <p:spPr>
              <a:xfrm>
                <a:off x="406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392D0936-5F35-6A4F-903B-CDF8DEC60B28}"/>
                  </a:ext>
                </a:extLst>
              </p:cNvPr>
              <p:cNvSpPr/>
              <p:nvPr/>
            </p:nvSpPr>
            <p:spPr>
              <a:xfrm>
                <a:off x="2255521" y="3056112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554244C1-427D-7145-8291-C2124F9DE8E8}"/>
                  </a:ext>
                </a:extLst>
              </p:cNvPr>
              <p:cNvSpPr/>
              <p:nvPr/>
            </p:nvSpPr>
            <p:spPr>
              <a:xfrm>
                <a:off x="2971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84D0CDD8-ACE0-8B43-B3E4-168D50135142}"/>
                  </a:ext>
                </a:extLst>
              </p:cNvPr>
              <p:cNvSpPr/>
              <p:nvPr/>
            </p:nvSpPr>
            <p:spPr>
              <a:xfrm>
                <a:off x="7136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11DE8C61-0866-884D-B17C-3B5C538B8A70}"/>
                  </a:ext>
                </a:extLst>
              </p:cNvPr>
              <p:cNvSpPr/>
              <p:nvPr/>
            </p:nvSpPr>
            <p:spPr>
              <a:xfrm>
                <a:off x="1282745" y="393675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03" name="Picture 18">
              <a:extLst>
                <a:ext uri="{FF2B5EF4-FFF2-40B4-BE49-F238E27FC236}">
                  <a16:creationId xmlns:a16="http://schemas.microsoft.com/office/drawing/2014/main" id="{AE67C199-426D-D148-BF01-F74131255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" name="Picture 28">
              <a:extLst>
                <a:ext uri="{FF2B5EF4-FFF2-40B4-BE49-F238E27FC236}">
                  <a16:creationId xmlns:a16="http://schemas.microsoft.com/office/drawing/2014/main" id="{7BBA7281-B0F6-F24A-8D7E-F8E66231C6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" name="Picture 18" descr="Image result for justin trudeau">
              <a:extLst>
                <a:ext uri="{FF2B5EF4-FFF2-40B4-BE49-F238E27FC236}">
                  <a16:creationId xmlns:a16="http://schemas.microsoft.com/office/drawing/2014/main" id="{E42DD6CB-0F96-8C49-B8A6-9313DD580F6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1754842-6EB5-AB49-BFD4-89FD1193334B}"/>
              </a:ext>
            </a:extLst>
          </p:cNvPr>
          <p:cNvGrpSpPr/>
          <p:nvPr/>
        </p:nvGrpSpPr>
        <p:grpSpPr>
          <a:xfrm>
            <a:off x="7036932" y="3529425"/>
            <a:ext cx="4078125" cy="2695077"/>
            <a:chOff x="1831975" y="1345680"/>
            <a:chExt cx="7787040" cy="5146158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8A70E8D-16C5-FE44-B915-67FEC04FC6C2}"/>
                </a:ext>
              </a:extLst>
            </p:cNvPr>
            <p:cNvGrpSpPr/>
            <p:nvPr/>
          </p:nvGrpSpPr>
          <p:grpSpPr>
            <a:xfrm>
              <a:off x="1831975" y="1345680"/>
              <a:ext cx="7787040" cy="4734552"/>
              <a:chOff x="307975" y="1345680"/>
              <a:chExt cx="7787040" cy="4734552"/>
            </a:xfrm>
          </p:grpSpPr>
          <p:pic>
            <p:nvPicPr>
              <p:cNvPr id="136" name="Picture 2" descr="Image result for Prince Harry">
                <a:extLst>
                  <a:ext uri="{FF2B5EF4-FFF2-40B4-BE49-F238E27FC236}">
                    <a16:creationId xmlns:a16="http://schemas.microsoft.com/office/drawing/2014/main" id="{AFEB311F-9E43-784A-8400-986D08645B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4" descr="Image result for meghan markle">
                <a:extLst>
                  <a:ext uri="{FF2B5EF4-FFF2-40B4-BE49-F238E27FC236}">
                    <a16:creationId xmlns:a16="http://schemas.microsoft.com/office/drawing/2014/main" id="{359B7F3E-E53A-B84B-ABE2-5CF53F62CB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6" descr="Image result for Prince Charles">
                <a:extLst>
                  <a:ext uri="{FF2B5EF4-FFF2-40B4-BE49-F238E27FC236}">
                    <a16:creationId xmlns:a16="http://schemas.microsoft.com/office/drawing/2014/main" id="{B7C6F906-4719-CE47-8331-13BC833BBD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8" descr="Image result for queen elizabeth">
                <a:extLst>
                  <a:ext uri="{FF2B5EF4-FFF2-40B4-BE49-F238E27FC236}">
                    <a16:creationId xmlns:a16="http://schemas.microsoft.com/office/drawing/2014/main" id="{3C728321-5B58-9E45-99C2-98ADDD12AF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10" descr="Image result for Donald Trump">
                <a:extLst>
                  <a:ext uri="{FF2B5EF4-FFF2-40B4-BE49-F238E27FC236}">
                    <a16:creationId xmlns:a16="http://schemas.microsoft.com/office/drawing/2014/main" id="{74FA879E-C815-0F4C-BB00-9AF9F3A57C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12" descr="Image result for prince george">
                <a:extLst>
                  <a:ext uri="{FF2B5EF4-FFF2-40B4-BE49-F238E27FC236}">
                    <a16:creationId xmlns:a16="http://schemas.microsoft.com/office/drawing/2014/main" id="{3B3CB7B7-4AE1-F747-9407-D236FD8AFB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20" descr="Image result for Elton John">
                <a:extLst>
                  <a:ext uri="{FF2B5EF4-FFF2-40B4-BE49-F238E27FC236}">
                    <a16:creationId xmlns:a16="http://schemas.microsoft.com/office/drawing/2014/main" id="{9755F81A-2724-0D4A-9812-690CDD0D34D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34" descr="Image result for angela merkel">
                <a:extLst>
                  <a:ext uri="{FF2B5EF4-FFF2-40B4-BE49-F238E27FC236}">
                    <a16:creationId xmlns:a16="http://schemas.microsoft.com/office/drawing/2014/main" id="{99E9CE8F-AF12-FB4A-B976-D85EF7AE1D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36" descr="Image result for paul mccartney">
                <a:extLst>
                  <a:ext uri="{FF2B5EF4-FFF2-40B4-BE49-F238E27FC236}">
                    <a16:creationId xmlns:a16="http://schemas.microsoft.com/office/drawing/2014/main" id="{8056ACDE-6E40-AA47-A6D3-7D1CF37DD5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8853C7D0-889C-1048-8C6C-E2E633666F9F}"/>
                  </a:ext>
                </a:extLst>
              </p:cNvPr>
              <p:cNvCxnSpPr>
                <a:stCxn id="141" idx="3"/>
                <a:endCxn id="140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AA8A76B-A2B0-0C42-9393-16F2F4FBFC5A}"/>
                  </a:ext>
                </a:extLst>
              </p:cNvPr>
              <p:cNvCxnSpPr>
                <a:cxnSpLocks/>
                <a:stCxn id="137" idx="3"/>
                <a:endCxn id="135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B70C8D63-0CB0-3B43-A98F-1B9003669086}"/>
                  </a:ext>
                </a:extLst>
              </p:cNvPr>
              <p:cNvCxnSpPr>
                <a:stCxn id="136" idx="3"/>
                <a:endCxn id="144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1AF80440-8F5D-904D-9FFB-0B8A06104978}"/>
                  </a:ext>
                </a:extLst>
              </p:cNvPr>
              <p:cNvCxnSpPr>
                <a:stCxn id="138" idx="1"/>
                <a:endCxn id="144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A0FB045-6106-EC40-A1EB-176FDB9C0BC4}"/>
                  </a:ext>
                </a:extLst>
              </p:cNvPr>
              <p:cNvCxnSpPr>
                <a:cxnSpLocks/>
                <a:stCxn id="138" idx="1"/>
                <a:endCxn id="135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FA6D81E1-F102-7144-97AE-B498B12BD5D8}"/>
                  </a:ext>
                </a:extLst>
              </p:cNvPr>
              <p:cNvCxnSpPr>
                <a:stCxn id="138" idx="1"/>
                <a:endCxn id="142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3114022-27AB-D249-8881-BE136576CA74}"/>
                  </a:ext>
                </a:extLst>
              </p:cNvPr>
              <p:cNvCxnSpPr>
                <a:cxnSpLocks/>
                <a:stCxn id="138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619842BD-8C42-0541-AF5C-EC41E947ED7B}"/>
                  </a:ext>
                </a:extLst>
              </p:cNvPr>
              <p:cNvCxnSpPr>
                <a:cxnSpLocks/>
                <a:stCxn id="133" idx="1"/>
                <a:endCxn id="134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7C0A8489-EB22-2F4D-9024-241047143965}"/>
                  </a:ext>
                </a:extLst>
              </p:cNvPr>
              <p:cNvCxnSpPr>
                <a:stCxn id="142" idx="1"/>
                <a:endCxn id="143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E28AEBA-5804-414B-B5C6-97CAED6D64DE}"/>
                  </a:ext>
                </a:extLst>
              </p:cNvPr>
              <p:cNvCxnSpPr>
                <a:cxnSpLocks/>
                <a:stCxn id="139" idx="1"/>
                <a:endCxn id="134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33" name="Picture 18">
              <a:extLst>
                <a:ext uri="{FF2B5EF4-FFF2-40B4-BE49-F238E27FC236}">
                  <a16:creationId xmlns:a16="http://schemas.microsoft.com/office/drawing/2014/main" id="{9286B373-FE7C-3141-9BAD-A18ECD3276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4" name="Picture 28">
              <a:extLst>
                <a:ext uri="{FF2B5EF4-FFF2-40B4-BE49-F238E27FC236}">
                  <a16:creationId xmlns:a16="http://schemas.microsoft.com/office/drawing/2014/main" id="{C50968C8-52F3-444B-A1BF-28E98A23D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18" descr="Image result for justin trudeau">
              <a:extLst>
                <a:ext uri="{FF2B5EF4-FFF2-40B4-BE49-F238E27FC236}">
                  <a16:creationId xmlns:a16="http://schemas.microsoft.com/office/drawing/2014/main" id="{AA6BC28F-4806-884C-AE36-7EDC58C695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61" name="Oval 160">
            <a:extLst>
              <a:ext uri="{FF2B5EF4-FFF2-40B4-BE49-F238E27FC236}">
                <a16:creationId xmlns:a16="http://schemas.microsoft.com/office/drawing/2014/main" id="{3190EA9C-6B8C-714C-9528-B1D576BF6602}"/>
              </a:ext>
            </a:extLst>
          </p:cNvPr>
          <p:cNvSpPr/>
          <p:nvPr/>
        </p:nvSpPr>
        <p:spPr>
          <a:xfrm>
            <a:off x="6922251" y="5467189"/>
            <a:ext cx="665635" cy="7006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>
            <a:extLst>
              <a:ext uri="{FF2B5EF4-FFF2-40B4-BE49-F238E27FC236}">
                <a16:creationId xmlns:a16="http://schemas.microsoft.com/office/drawing/2014/main" id="{A2EA1A80-FB58-1241-8C71-1411D50D49E9}"/>
              </a:ext>
            </a:extLst>
          </p:cNvPr>
          <p:cNvSpPr/>
          <p:nvPr/>
        </p:nvSpPr>
        <p:spPr>
          <a:xfrm>
            <a:off x="9948304" y="5686838"/>
            <a:ext cx="665635" cy="7006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32B5233B-D4AC-5D43-BD9C-E7C88CBABBBA}"/>
              </a:ext>
            </a:extLst>
          </p:cNvPr>
          <p:cNvSpPr/>
          <p:nvPr/>
        </p:nvSpPr>
        <p:spPr>
          <a:xfrm>
            <a:off x="9603882" y="5120497"/>
            <a:ext cx="665635" cy="7006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09D7FC32-E291-0C4A-AD5A-028087ED2881}"/>
              </a:ext>
            </a:extLst>
          </p:cNvPr>
          <p:cNvSpPr/>
          <p:nvPr/>
        </p:nvSpPr>
        <p:spPr>
          <a:xfrm>
            <a:off x="9033686" y="4612468"/>
            <a:ext cx="665635" cy="7006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9AF9883-0A11-6E4D-A4F4-6DBD9DF787C3}"/>
              </a:ext>
            </a:extLst>
          </p:cNvPr>
          <p:cNvSpPr/>
          <p:nvPr/>
        </p:nvSpPr>
        <p:spPr>
          <a:xfrm>
            <a:off x="9973124" y="4074858"/>
            <a:ext cx="665635" cy="7006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24757382-4AAD-EE4B-A1B8-9D0030009765}"/>
              </a:ext>
            </a:extLst>
          </p:cNvPr>
          <p:cNvSpPr/>
          <p:nvPr/>
        </p:nvSpPr>
        <p:spPr>
          <a:xfrm>
            <a:off x="7587886" y="3446635"/>
            <a:ext cx="665635" cy="700664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73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447800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7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447800"/>
                <a:ext cx="9144000" cy="609600"/>
              </a:xfrm>
              <a:blipFill>
                <a:blip r:embed="rId2"/>
                <a:stretch>
                  <a:fillRect l="-417" t="-4082" b="-22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37</a:t>
            </a:fld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7315200" y="2585027"/>
            <a:ext cx="17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Independent Set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2362200" y="2585027"/>
            <a:ext cx="1380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Vertex Cover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08698" y="3109661"/>
            <a:ext cx="3733078" cy="3326447"/>
            <a:chOff x="657225" y="1481300"/>
            <a:chExt cx="5514975" cy="4914248"/>
          </a:xfrm>
        </p:grpSpPr>
        <p:cxnSp>
          <p:nvCxnSpPr>
            <p:cNvPr id="71" name="Straight Connector 70"/>
            <p:cNvCxnSpPr>
              <a:stCxn id="86" idx="1"/>
              <a:endCxn id="8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7" idx="2"/>
              <a:endCxn id="8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8" idx="1"/>
              <a:endCxn id="8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91" idx="2"/>
              <a:endCxn id="8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91" idx="3"/>
              <a:endCxn id="9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2" idx="3"/>
              <a:endCxn id="8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92" idx="2"/>
              <a:endCxn id="9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90" idx="3"/>
              <a:endCxn id="9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89" idx="2"/>
              <a:endCxn id="9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2" idx="3"/>
              <a:endCxn id="94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89" idx="0"/>
              <a:endCxn id="94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8" idx="0"/>
              <a:endCxn id="9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88" idx="0"/>
              <a:endCxn id="8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85" name="Isosceles Triangle 8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87" name="Rectangle 8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6629400" y="3184692"/>
            <a:ext cx="3733078" cy="3326447"/>
            <a:chOff x="657225" y="1481300"/>
            <a:chExt cx="5514975" cy="4914248"/>
          </a:xfrm>
        </p:grpSpPr>
        <p:cxnSp>
          <p:nvCxnSpPr>
            <p:cNvPr id="96" name="Straight Connector 95"/>
            <p:cNvCxnSpPr>
              <a:stCxn id="119" idx="1"/>
              <a:endCxn id="11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110" idx="2"/>
              <a:endCxn id="11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>
              <a:stCxn id="111" idx="1"/>
              <a:endCxn id="1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114" idx="2"/>
              <a:endCxn id="1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>
              <a:stCxn id="114" idx="3"/>
              <a:endCxn id="11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115" idx="3"/>
              <a:endCxn id="11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>
              <a:stCxn id="115" idx="2"/>
              <a:endCxn id="11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13" idx="3"/>
              <a:endCxn id="11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>
              <a:stCxn id="112" idx="2"/>
              <a:endCxn id="11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>
              <a:stCxn id="115" idx="3"/>
              <a:endCxn id="117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12" idx="0"/>
              <a:endCxn id="117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11" idx="0"/>
              <a:endCxn id="11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stCxn id="111" idx="0"/>
              <a:endCxn id="11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" name="Group 10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18" name="Isosceles Triangle 117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19" name="Rectangle 118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10" name="Rectangle 10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4653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MaxVertCov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-Time Reducible to </a:t>
                </a:r>
                <a:r>
                  <a:rPr lang="en-US" dirty="0" err="1"/>
                  <a:t>MinIndSet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38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1" y="12954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001000" y="449580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652487" y="4509843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9420890" y="3312594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D2527A5A-7FD9-ED42-A633-8B4A3C082BAA}"/>
              </a:ext>
            </a:extLst>
          </p:cNvPr>
          <p:cNvGrpSpPr/>
          <p:nvPr/>
        </p:nvGrpSpPr>
        <p:grpSpPr>
          <a:xfrm>
            <a:off x="1412803" y="5063592"/>
            <a:ext cx="2016197" cy="1261008"/>
            <a:chOff x="1630276" y="1299638"/>
            <a:chExt cx="8301690" cy="519220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2D74E9F2-D118-C548-8F0B-BA11C8F3D0DF}"/>
                </a:ext>
              </a:extLst>
            </p:cNvPr>
            <p:cNvGrpSpPr/>
            <p:nvPr/>
          </p:nvGrpSpPr>
          <p:grpSpPr>
            <a:xfrm>
              <a:off x="1630276" y="1299638"/>
              <a:ext cx="8301690" cy="4780594"/>
              <a:chOff x="106276" y="1299638"/>
              <a:chExt cx="8301690" cy="4780594"/>
            </a:xfrm>
          </p:grpSpPr>
          <p:pic>
            <p:nvPicPr>
              <p:cNvPr id="137" name="Picture 2" descr="Image result for Prince Harry">
                <a:extLst>
                  <a:ext uri="{FF2B5EF4-FFF2-40B4-BE49-F238E27FC236}">
                    <a16:creationId xmlns:a16="http://schemas.microsoft.com/office/drawing/2014/main" id="{F55821BF-83DC-A541-AAFF-226B26C5D2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4" descr="Image result for meghan markle">
                <a:extLst>
                  <a:ext uri="{FF2B5EF4-FFF2-40B4-BE49-F238E27FC236}">
                    <a16:creationId xmlns:a16="http://schemas.microsoft.com/office/drawing/2014/main" id="{5F30AF31-1BA6-7347-953F-5F4369F8C3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6" descr="Image result for Prince Charles">
                <a:extLst>
                  <a:ext uri="{FF2B5EF4-FFF2-40B4-BE49-F238E27FC236}">
                    <a16:creationId xmlns:a16="http://schemas.microsoft.com/office/drawing/2014/main" id="{DAA83AED-C415-3C43-8B80-8F5EB8DACA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8" descr="Image result for queen elizabeth">
                <a:extLst>
                  <a:ext uri="{FF2B5EF4-FFF2-40B4-BE49-F238E27FC236}">
                    <a16:creationId xmlns:a16="http://schemas.microsoft.com/office/drawing/2014/main" id="{EA57729F-5A4B-534C-9EF3-F74BA284F8E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10" descr="Image result for Donald Trump">
                <a:extLst>
                  <a:ext uri="{FF2B5EF4-FFF2-40B4-BE49-F238E27FC236}">
                    <a16:creationId xmlns:a16="http://schemas.microsoft.com/office/drawing/2014/main" id="{20AA6D5C-98A6-5C49-A13E-DC61598BCB0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12" descr="Image result for prince george">
                <a:extLst>
                  <a:ext uri="{FF2B5EF4-FFF2-40B4-BE49-F238E27FC236}">
                    <a16:creationId xmlns:a16="http://schemas.microsoft.com/office/drawing/2014/main" id="{170C8D09-192B-704F-87D7-6B23DB5745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0" descr="Image result for Elton John">
                <a:extLst>
                  <a:ext uri="{FF2B5EF4-FFF2-40B4-BE49-F238E27FC236}">
                    <a16:creationId xmlns:a16="http://schemas.microsoft.com/office/drawing/2014/main" id="{77EDB343-5F01-3347-9A36-5F747566F4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34" descr="Image result for angela merkel">
                <a:extLst>
                  <a:ext uri="{FF2B5EF4-FFF2-40B4-BE49-F238E27FC236}">
                    <a16:creationId xmlns:a16="http://schemas.microsoft.com/office/drawing/2014/main" id="{0E4A2D32-9517-CD43-9F40-9F0A5BDDB2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36" descr="Image result for paul mccartney">
                <a:extLst>
                  <a:ext uri="{FF2B5EF4-FFF2-40B4-BE49-F238E27FC236}">
                    <a16:creationId xmlns:a16="http://schemas.microsoft.com/office/drawing/2014/main" id="{F51EDBBE-B9A8-6843-8BA1-3BA17D99F3C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2C2137B7-EA7C-7645-AEB2-ED6B42846347}"/>
                  </a:ext>
                </a:extLst>
              </p:cNvPr>
              <p:cNvCxnSpPr>
                <a:stCxn id="142" idx="3"/>
                <a:endCxn id="141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269C0FB2-4D31-A042-86C5-7A130B6FEFD3}"/>
                  </a:ext>
                </a:extLst>
              </p:cNvPr>
              <p:cNvCxnSpPr>
                <a:cxnSpLocks/>
                <a:stCxn id="138" idx="3"/>
                <a:endCxn id="136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5AFBC185-9ABC-F44D-8F46-BB3D85A86BCE}"/>
                  </a:ext>
                </a:extLst>
              </p:cNvPr>
              <p:cNvCxnSpPr>
                <a:stCxn id="137" idx="3"/>
                <a:endCxn id="145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B3B2FB75-4F66-F14E-BAC7-FAAEF156E1CA}"/>
                  </a:ext>
                </a:extLst>
              </p:cNvPr>
              <p:cNvCxnSpPr>
                <a:stCxn id="139" idx="1"/>
                <a:endCxn id="145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8AE28B09-7FA4-1E48-857E-633103C0E77F}"/>
                  </a:ext>
                </a:extLst>
              </p:cNvPr>
              <p:cNvCxnSpPr>
                <a:cxnSpLocks/>
                <a:stCxn id="139" idx="1"/>
                <a:endCxn id="136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19EAA2BE-E348-6D47-9481-EDF0517B3E0E}"/>
                  </a:ext>
                </a:extLst>
              </p:cNvPr>
              <p:cNvCxnSpPr>
                <a:stCxn id="139" idx="1"/>
                <a:endCxn id="143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BDBF2C7E-F6C9-8D45-A1A7-033DE410ED6C}"/>
                  </a:ext>
                </a:extLst>
              </p:cNvPr>
              <p:cNvCxnSpPr>
                <a:cxnSpLocks/>
                <a:stCxn id="139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EA87179F-F657-8E48-AF94-B3552AD39A96}"/>
                  </a:ext>
                </a:extLst>
              </p:cNvPr>
              <p:cNvCxnSpPr>
                <a:cxnSpLocks/>
                <a:stCxn id="134" idx="1"/>
                <a:endCxn id="135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240F523-D7F4-F944-AA75-1FC8CFC69B31}"/>
                  </a:ext>
                </a:extLst>
              </p:cNvPr>
              <p:cNvCxnSpPr>
                <a:stCxn id="143" idx="1"/>
                <a:endCxn id="144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C945B87D-B27E-F04D-8CF3-4F2E7DC53CD9}"/>
                  </a:ext>
                </a:extLst>
              </p:cNvPr>
              <p:cNvCxnSpPr>
                <a:cxnSpLocks/>
                <a:stCxn id="140" idx="1"/>
                <a:endCxn id="135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BBBA069E-E6C7-A149-A88D-E32FCF80E4E6}"/>
                  </a:ext>
                </a:extLst>
              </p:cNvPr>
              <p:cNvSpPr/>
              <p:nvPr/>
            </p:nvSpPr>
            <p:spPr>
              <a:xfrm>
                <a:off x="106276" y="1299638"/>
                <a:ext cx="1066800" cy="9958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14FA4494-CA6E-674B-AB50-AE698A415BE1}"/>
                  </a:ext>
                </a:extLst>
              </p:cNvPr>
              <p:cNvSpPr/>
              <p:nvPr/>
            </p:nvSpPr>
            <p:spPr>
              <a:xfrm>
                <a:off x="406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ACF0FFE3-2CDA-C84E-8F33-C508A3C18F06}"/>
                  </a:ext>
                </a:extLst>
              </p:cNvPr>
              <p:cNvSpPr/>
              <p:nvPr/>
            </p:nvSpPr>
            <p:spPr>
              <a:xfrm>
                <a:off x="2255521" y="3056112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6933E262-1EAE-B943-9B12-B1368E1AC8C1}"/>
                  </a:ext>
                </a:extLst>
              </p:cNvPr>
              <p:cNvSpPr/>
              <p:nvPr/>
            </p:nvSpPr>
            <p:spPr>
              <a:xfrm>
                <a:off x="2971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3C7F5CAF-C0B9-7B45-840A-4FD979699A95}"/>
                  </a:ext>
                </a:extLst>
              </p:cNvPr>
              <p:cNvSpPr/>
              <p:nvPr/>
            </p:nvSpPr>
            <p:spPr>
              <a:xfrm>
                <a:off x="7136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96113339-95FE-7347-AC9E-FE36556CB665}"/>
                  </a:ext>
                </a:extLst>
              </p:cNvPr>
              <p:cNvSpPr/>
              <p:nvPr/>
            </p:nvSpPr>
            <p:spPr>
              <a:xfrm>
                <a:off x="1282745" y="393675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4" name="Picture 18">
              <a:extLst>
                <a:ext uri="{FF2B5EF4-FFF2-40B4-BE49-F238E27FC236}">
                  <a16:creationId xmlns:a16="http://schemas.microsoft.com/office/drawing/2014/main" id="{E7273079-A095-6148-AC7B-425E254A3D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28">
              <a:extLst>
                <a:ext uri="{FF2B5EF4-FFF2-40B4-BE49-F238E27FC236}">
                  <a16:creationId xmlns:a16="http://schemas.microsoft.com/office/drawing/2014/main" id="{0A02461D-46CA-584D-8AAB-C8091032E2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8" descr="Image result for justin trudeau">
              <a:extLst>
                <a:ext uri="{FF2B5EF4-FFF2-40B4-BE49-F238E27FC236}">
                  <a16:creationId xmlns:a16="http://schemas.microsoft.com/office/drawing/2014/main" id="{D169B8D2-B77A-7549-90DD-457212C219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0C6BDDD5-615F-064B-BF93-0D809A2F2DC5}"/>
              </a:ext>
            </a:extLst>
          </p:cNvPr>
          <p:cNvGrpSpPr/>
          <p:nvPr/>
        </p:nvGrpSpPr>
        <p:grpSpPr>
          <a:xfrm>
            <a:off x="1483403" y="1829355"/>
            <a:ext cx="1891206" cy="1249826"/>
            <a:chOff x="1831975" y="1345680"/>
            <a:chExt cx="7787040" cy="5146158"/>
          </a:xfrm>
        </p:grpSpPr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E1802913-1B9B-DC46-B7F5-29E16AD9DD29}"/>
                </a:ext>
              </a:extLst>
            </p:cNvPr>
            <p:cNvGrpSpPr/>
            <p:nvPr/>
          </p:nvGrpSpPr>
          <p:grpSpPr>
            <a:xfrm>
              <a:off x="1831975" y="1345680"/>
              <a:ext cx="7787040" cy="4734552"/>
              <a:chOff x="307975" y="1345680"/>
              <a:chExt cx="7787040" cy="4734552"/>
            </a:xfrm>
          </p:grpSpPr>
          <p:pic>
            <p:nvPicPr>
              <p:cNvPr id="167" name="Picture 2" descr="Image result for Prince Harry">
                <a:extLst>
                  <a:ext uri="{FF2B5EF4-FFF2-40B4-BE49-F238E27FC236}">
                    <a16:creationId xmlns:a16="http://schemas.microsoft.com/office/drawing/2014/main" id="{6BCD0984-D6C5-BF45-A210-BBA9708853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8" name="Picture 4" descr="Image result for meghan markle">
                <a:extLst>
                  <a:ext uri="{FF2B5EF4-FFF2-40B4-BE49-F238E27FC236}">
                    <a16:creationId xmlns:a16="http://schemas.microsoft.com/office/drawing/2014/main" id="{6D583444-A13F-914D-966A-0B8A46CEEB8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9" name="Picture 6" descr="Image result for Prince Charles">
                <a:extLst>
                  <a:ext uri="{FF2B5EF4-FFF2-40B4-BE49-F238E27FC236}">
                    <a16:creationId xmlns:a16="http://schemas.microsoft.com/office/drawing/2014/main" id="{3FA64B06-0809-AC4A-95EE-E538511260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0" name="Picture 8" descr="Image result for queen elizabeth">
                <a:extLst>
                  <a:ext uri="{FF2B5EF4-FFF2-40B4-BE49-F238E27FC236}">
                    <a16:creationId xmlns:a16="http://schemas.microsoft.com/office/drawing/2014/main" id="{C7594BC3-2CFE-324D-9564-F3D18EC321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1" name="Picture 10" descr="Image result for Donald Trump">
                <a:extLst>
                  <a:ext uri="{FF2B5EF4-FFF2-40B4-BE49-F238E27FC236}">
                    <a16:creationId xmlns:a16="http://schemas.microsoft.com/office/drawing/2014/main" id="{99046B78-C988-0E46-9E44-4948E36C5E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12" descr="Image result for prince george">
                <a:extLst>
                  <a:ext uri="{FF2B5EF4-FFF2-40B4-BE49-F238E27FC236}">
                    <a16:creationId xmlns:a16="http://schemas.microsoft.com/office/drawing/2014/main" id="{F7D42D66-79AF-4840-8644-148126C66E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20" descr="Image result for Elton John">
                <a:extLst>
                  <a:ext uri="{FF2B5EF4-FFF2-40B4-BE49-F238E27FC236}">
                    <a16:creationId xmlns:a16="http://schemas.microsoft.com/office/drawing/2014/main" id="{0719BF1F-6961-FE44-AE52-693D8D3A24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34" descr="Image result for angela merkel">
                <a:extLst>
                  <a:ext uri="{FF2B5EF4-FFF2-40B4-BE49-F238E27FC236}">
                    <a16:creationId xmlns:a16="http://schemas.microsoft.com/office/drawing/2014/main" id="{3FE984B3-2CFC-1041-A8B8-0EBE84DF93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36" descr="Image result for paul mccartney">
                <a:extLst>
                  <a:ext uri="{FF2B5EF4-FFF2-40B4-BE49-F238E27FC236}">
                    <a16:creationId xmlns:a16="http://schemas.microsoft.com/office/drawing/2014/main" id="{D47696D7-0488-1347-9209-34952152DC2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B583FADD-C368-4145-AA66-7C371C57F5C5}"/>
                  </a:ext>
                </a:extLst>
              </p:cNvPr>
              <p:cNvCxnSpPr>
                <a:stCxn id="172" idx="3"/>
                <a:endCxn id="171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E4306C7C-4D16-CA4C-BBBB-807C976EB616}"/>
                  </a:ext>
                </a:extLst>
              </p:cNvPr>
              <p:cNvCxnSpPr>
                <a:cxnSpLocks/>
                <a:stCxn id="168" idx="3"/>
                <a:endCxn id="166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AA506E4-7DE3-2E42-8EE6-21E5BAB0D83B}"/>
                  </a:ext>
                </a:extLst>
              </p:cNvPr>
              <p:cNvCxnSpPr>
                <a:stCxn id="167" idx="3"/>
                <a:endCxn id="175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0F40286E-A234-164D-8B8E-7D646BAD2749}"/>
                  </a:ext>
                </a:extLst>
              </p:cNvPr>
              <p:cNvCxnSpPr>
                <a:stCxn id="169" idx="1"/>
                <a:endCxn id="175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94CCA392-3D01-F34F-A9F7-BF234D90AA3F}"/>
                  </a:ext>
                </a:extLst>
              </p:cNvPr>
              <p:cNvCxnSpPr>
                <a:cxnSpLocks/>
                <a:stCxn id="169" idx="1"/>
                <a:endCxn id="166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F1715D08-B7E5-F14B-B46B-5B527631D00E}"/>
                  </a:ext>
                </a:extLst>
              </p:cNvPr>
              <p:cNvCxnSpPr>
                <a:stCxn id="169" idx="1"/>
                <a:endCxn id="173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2C18F0E6-395A-DA4C-9EE7-57711719B9CA}"/>
                  </a:ext>
                </a:extLst>
              </p:cNvPr>
              <p:cNvCxnSpPr>
                <a:cxnSpLocks/>
                <a:stCxn id="169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785D324A-C891-3841-9513-FB2C3F633370}"/>
                  </a:ext>
                </a:extLst>
              </p:cNvPr>
              <p:cNvCxnSpPr>
                <a:cxnSpLocks/>
                <a:stCxn id="164" idx="1"/>
                <a:endCxn id="165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1CAD554F-FB6E-0A49-9E82-BAFF89E8A6EA}"/>
                  </a:ext>
                </a:extLst>
              </p:cNvPr>
              <p:cNvCxnSpPr>
                <a:stCxn id="173" idx="1"/>
                <a:endCxn id="174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DFC380A0-C0A9-294E-A495-4F41EC23630B}"/>
                  </a:ext>
                </a:extLst>
              </p:cNvPr>
              <p:cNvCxnSpPr>
                <a:cxnSpLocks/>
                <a:stCxn id="170" idx="1"/>
                <a:endCxn id="165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4" name="Picture 18">
              <a:extLst>
                <a:ext uri="{FF2B5EF4-FFF2-40B4-BE49-F238E27FC236}">
                  <a16:creationId xmlns:a16="http://schemas.microsoft.com/office/drawing/2014/main" id="{CF20DDAB-6F96-4A40-AE6E-1B06E3C25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28">
              <a:extLst>
                <a:ext uri="{FF2B5EF4-FFF2-40B4-BE49-F238E27FC236}">
                  <a16:creationId xmlns:a16="http://schemas.microsoft.com/office/drawing/2014/main" id="{3F34A303-A7E9-9C4F-A328-AE4598B441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18" descr="Image result for justin trudeau">
              <a:extLst>
                <a:ext uri="{FF2B5EF4-FFF2-40B4-BE49-F238E27FC236}">
                  <a16:creationId xmlns:a16="http://schemas.microsoft.com/office/drawing/2014/main" id="{135D352E-DA70-3F46-8968-A8DE4EE6F2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15289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  <a:blipFill>
                <a:blip r:embed="rId3"/>
                <a:stretch>
                  <a:fillRect l="-417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39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be an independent set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  <a:blipFill>
                <a:blip r:embed="rId4"/>
                <a:stretch>
                  <a:fillRect l="-1248" t="-10204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any </a:t>
                </a:r>
                <a:r>
                  <a:rPr lang="en-US" sz="2800" dirty="0">
                    <a:solidFill>
                      <a:srgbClr val="FF33CC"/>
                    </a:solidFill>
                  </a:rPr>
                  <a:t>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  <a:blipFill>
                <a:blip r:embed="rId5"/>
                <a:stretch>
                  <a:fillRect l="-152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∉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because otherwise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would not be an independent set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  <a:blipFill>
                <a:blip r:embed="rId6"/>
                <a:stretch>
                  <a:fillRect l="-1528" t="-958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Therefore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so edge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is covered 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  <a:blipFill>
                <a:blip r:embed="rId7"/>
                <a:stretch>
                  <a:fillRect l="-1387" t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4602F5DE-F828-8645-A38B-BD129F264E4E}"/>
              </a:ext>
            </a:extLst>
          </p:cNvPr>
          <p:cNvGrpSpPr/>
          <p:nvPr/>
        </p:nvGrpSpPr>
        <p:grpSpPr>
          <a:xfrm>
            <a:off x="6934200" y="1881249"/>
            <a:ext cx="3846419" cy="2405700"/>
            <a:chOff x="1630276" y="1299638"/>
            <a:chExt cx="8301690" cy="519220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6FD0C26-84C7-6441-90B2-3533BD988833}"/>
                </a:ext>
              </a:extLst>
            </p:cNvPr>
            <p:cNvGrpSpPr/>
            <p:nvPr/>
          </p:nvGrpSpPr>
          <p:grpSpPr>
            <a:xfrm>
              <a:off x="1630276" y="1299638"/>
              <a:ext cx="8301690" cy="4780594"/>
              <a:chOff x="106276" y="1299638"/>
              <a:chExt cx="8301690" cy="4780594"/>
            </a:xfrm>
          </p:grpSpPr>
          <p:pic>
            <p:nvPicPr>
              <p:cNvPr id="43" name="Picture 2" descr="Image result for Prince Harry">
                <a:extLst>
                  <a:ext uri="{FF2B5EF4-FFF2-40B4-BE49-F238E27FC236}">
                    <a16:creationId xmlns:a16="http://schemas.microsoft.com/office/drawing/2014/main" id="{6480324C-80E3-254A-ADC4-8A7CFBB9AEA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Image result for meghan markle">
                <a:extLst>
                  <a:ext uri="{FF2B5EF4-FFF2-40B4-BE49-F238E27FC236}">
                    <a16:creationId xmlns:a16="http://schemas.microsoft.com/office/drawing/2014/main" id="{15EC0591-D7FC-9E41-8EE9-FD5BD22CEA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6" descr="Image result for Prince Charles">
                <a:extLst>
                  <a:ext uri="{FF2B5EF4-FFF2-40B4-BE49-F238E27FC236}">
                    <a16:creationId xmlns:a16="http://schemas.microsoft.com/office/drawing/2014/main" id="{4A23112A-7C34-0546-94BB-20112DB8FB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Image result for queen elizabeth">
                <a:extLst>
                  <a:ext uri="{FF2B5EF4-FFF2-40B4-BE49-F238E27FC236}">
                    <a16:creationId xmlns:a16="http://schemas.microsoft.com/office/drawing/2014/main" id="{610B391A-91C2-2645-BF82-695EE61A8C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10" descr="Image result for Donald Trump">
                <a:extLst>
                  <a:ext uri="{FF2B5EF4-FFF2-40B4-BE49-F238E27FC236}">
                    <a16:creationId xmlns:a16="http://schemas.microsoft.com/office/drawing/2014/main" id="{E1540EAC-6730-4340-B545-4F9E1E2B24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12" descr="Image result for prince george">
                <a:extLst>
                  <a:ext uri="{FF2B5EF4-FFF2-40B4-BE49-F238E27FC236}">
                    <a16:creationId xmlns:a16="http://schemas.microsoft.com/office/drawing/2014/main" id="{FEF50344-4A04-594D-BBB5-08960F48DF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20" descr="Image result for Elton John">
                <a:extLst>
                  <a:ext uri="{FF2B5EF4-FFF2-40B4-BE49-F238E27FC236}">
                    <a16:creationId xmlns:a16="http://schemas.microsoft.com/office/drawing/2014/main" id="{D567F520-021B-BE48-9B69-3D33B399F8E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34" descr="Image result for angela merkel">
                <a:extLst>
                  <a:ext uri="{FF2B5EF4-FFF2-40B4-BE49-F238E27FC236}">
                    <a16:creationId xmlns:a16="http://schemas.microsoft.com/office/drawing/2014/main" id="{2DE94063-9E92-BE4C-B5EB-B5EF2AD15C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36" descr="Image result for paul mccartney">
                <a:extLst>
                  <a:ext uri="{FF2B5EF4-FFF2-40B4-BE49-F238E27FC236}">
                    <a16:creationId xmlns:a16="http://schemas.microsoft.com/office/drawing/2014/main" id="{BFB766F6-F758-DA4E-BA15-76ABEAEAF0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DB16424A-3B33-6448-8BCF-9A9ABA06CF8E}"/>
                  </a:ext>
                </a:extLst>
              </p:cNvPr>
              <p:cNvCxnSpPr>
                <a:stCxn id="48" idx="3"/>
                <a:endCxn id="47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694B3D2F-6A49-8746-AD66-1E7A67B56BE9}"/>
                  </a:ext>
                </a:extLst>
              </p:cNvPr>
              <p:cNvCxnSpPr>
                <a:cxnSpLocks/>
                <a:stCxn id="44" idx="3"/>
                <a:endCxn id="42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E94AEFC1-C917-3E40-9655-C3A073C4272D}"/>
                  </a:ext>
                </a:extLst>
              </p:cNvPr>
              <p:cNvCxnSpPr>
                <a:stCxn id="43" idx="3"/>
                <a:endCxn id="51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54C5635-B7B0-3E44-B46F-DFBC61DB9C9E}"/>
                  </a:ext>
                </a:extLst>
              </p:cNvPr>
              <p:cNvCxnSpPr>
                <a:stCxn id="45" idx="1"/>
                <a:endCxn id="51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EC6F99F4-7403-734F-A2DB-63BAED1ADE7A}"/>
                  </a:ext>
                </a:extLst>
              </p:cNvPr>
              <p:cNvCxnSpPr>
                <a:cxnSpLocks/>
                <a:stCxn id="45" idx="1"/>
                <a:endCxn id="42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rgbClr val="FF33C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36508CE2-685A-9F44-AC13-920FDD13951B}"/>
                  </a:ext>
                </a:extLst>
              </p:cNvPr>
              <p:cNvCxnSpPr>
                <a:stCxn id="45" idx="1"/>
                <a:endCxn id="49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7A4A3C15-8022-0741-BC01-5F266571EA52}"/>
                  </a:ext>
                </a:extLst>
              </p:cNvPr>
              <p:cNvCxnSpPr>
                <a:cxnSpLocks/>
                <a:stCxn id="45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6A9219B8-B93A-E345-AC9C-64E8CAAC0BE9}"/>
                  </a:ext>
                </a:extLst>
              </p:cNvPr>
              <p:cNvCxnSpPr>
                <a:cxnSpLocks/>
                <a:stCxn id="40" idx="1"/>
                <a:endCxn id="41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4DB68C2D-F004-DA42-82EC-8A526DF887BF}"/>
                  </a:ext>
                </a:extLst>
              </p:cNvPr>
              <p:cNvCxnSpPr>
                <a:stCxn id="49" idx="1"/>
                <a:endCxn id="50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10D8EC04-0E84-384A-8641-8303DA94F75E}"/>
                  </a:ext>
                </a:extLst>
              </p:cNvPr>
              <p:cNvCxnSpPr>
                <a:cxnSpLocks/>
                <a:stCxn id="46" idx="1"/>
                <a:endCxn id="41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C938D4D7-C52C-AB48-99A8-0B52AE313928}"/>
                  </a:ext>
                </a:extLst>
              </p:cNvPr>
              <p:cNvSpPr/>
              <p:nvPr/>
            </p:nvSpPr>
            <p:spPr>
              <a:xfrm>
                <a:off x="106276" y="1299638"/>
                <a:ext cx="1066800" cy="9958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A84F5A05-3549-E145-B7F6-A506265CE6D9}"/>
                  </a:ext>
                </a:extLst>
              </p:cNvPr>
              <p:cNvSpPr/>
              <p:nvPr/>
            </p:nvSpPr>
            <p:spPr>
              <a:xfrm>
                <a:off x="406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E652BE3-8E34-2C4E-AD6F-44BE2E679F61}"/>
                  </a:ext>
                </a:extLst>
              </p:cNvPr>
              <p:cNvSpPr/>
              <p:nvPr/>
            </p:nvSpPr>
            <p:spPr>
              <a:xfrm>
                <a:off x="2255521" y="3056112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14A490A-1F4C-0044-9798-F9F0A9DD1951}"/>
                  </a:ext>
                </a:extLst>
              </p:cNvPr>
              <p:cNvSpPr/>
              <p:nvPr/>
            </p:nvSpPr>
            <p:spPr>
              <a:xfrm>
                <a:off x="2971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36517663-2581-874F-A1DC-58B76F2A3A81}"/>
                  </a:ext>
                </a:extLst>
              </p:cNvPr>
              <p:cNvSpPr/>
              <p:nvPr/>
            </p:nvSpPr>
            <p:spPr>
              <a:xfrm>
                <a:off x="7136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EEDCB65-C656-A142-BAFB-8A39238E2111}"/>
                  </a:ext>
                </a:extLst>
              </p:cNvPr>
              <p:cNvSpPr/>
              <p:nvPr/>
            </p:nvSpPr>
            <p:spPr>
              <a:xfrm>
                <a:off x="1282745" y="393675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0" name="Picture 18">
              <a:extLst>
                <a:ext uri="{FF2B5EF4-FFF2-40B4-BE49-F238E27FC236}">
                  <a16:creationId xmlns:a16="http://schemas.microsoft.com/office/drawing/2014/main" id="{7ED08C4C-EC52-3945-A444-8631F00CE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8">
              <a:extLst>
                <a:ext uri="{FF2B5EF4-FFF2-40B4-BE49-F238E27FC236}">
                  <a16:creationId xmlns:a16="http://schemas.microsoft.com/office/drawing/2014/main" id="{76166CF8-CCB6-604F-8A19-DB4523871E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Image result for justin trudeau">
              <a:extLst>
                <a:ext uri="{FF2B5EF4-FFF2-40B4-BE49-F238E27FC236}">
                  <a16:creationId xmlns:a16="http://schemas.microsoft.com/office/drawing/2014/main" id="{DB0BE756-F0E7-B14E-B82C-744CF1BD3F1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13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12458" y="1143000"/>
            <a:ext cx="10969943" cy="903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2800" dirty="0"/>
              <a:t> Shows how two different problems relate to each other</a:t>
            </a:r>
          </a:p>
          <a:p>
            <a:endParaRPr lang="en-US" altLang="en-US" sz="2800" dirty="0"/>
          </a:p>
          <a:p>
            <a:pPr marL="0" indent="0">
              <a:buNone/>
            </a:pPr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pPr>
              <a:buFontTx/>
              <a:buNone/>
            </a:pPr>
            <a:endParaRPr lang="en-US" altLang="en-US" sz="2800" dirty="0"/>
          </a:p>
        </p:txBody>
      </p:sp>
      <p:pic>
        <p:nvPicPr>
          <p:cNvPr id="6" name="Picture 2" descr="Image result for popcor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46" y="3533681"/>
            <a:ext cx="2691090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72" y="2325272"/>
            <a:ext cx="4456528" cy="445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597852">
            <a:off x="1559784" y="2207720"/>
            <a:ext cx="5819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Ravie" panose="04040805050809020602" pitchFamily="82" charset="0"/>
              </a:rPr>
              <a:t>MOVIE TIME!</a:t>
            </a:r>
          </a:p>
        </p:txBody>
      </p:sp>
    </p:spTree>
    <p:extLst>
      <p:ext uri="{BB962C8B-B14F-4D97-AF65-F5344CB8AC3E}">
        <p14:creationId xmlns:p14="http://schemas.microsoft.com/office/powerpoint/2010/main" val="144117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2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⇐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an independent set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r>
                  <a:rPr lang="en-US" sz="2900" dirty="0"/>
                  <a:t> </a:t>
                </a:r>
                <a:r>
                  <a:rPr lang="en-US" sz="2900" dirty="0" err="1"/>
                  <a:t>iff</a:t>
                </a:r>
                <a:r>
                  <a:rPr lang="en-US" sz="2900" dirty="0"/>
                  <a:t>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𝑉</m:t>
                    </m:r>
                    <m:r>
                      <a:rPr lang="en-US" sz="2900" i="1">
                        <a:latin typeface="Cambria Math"/>
                      </a:rPr>
                      <m:t>−</m:t>
                    </m:r>
                    <m:r>
                      <a:rPr lang="en-US" sz="2900" i="1">
                        <a:latin typeface="Cambria Math"/>
                      </a:rPr>
                      <m:t>𝑆</m:t>
                    </m:r>
                  </m:oMath>
                </a14:m>
                <a:r>
                  <a:rPr lang="en-US" sz="2900" dirty="0"/>
                  <a:t> is a vertex cover of </a:t>
                </a:r>
                <a14:m>
                  <m:oMath xmlns:m="http://schemas.openxmlformats.org/officeDocument/2006/math">
                    <m:r>
                      <a:rPr lang="en-US" sz="2900" i="1">
                        <a:latin typeface="Cambria Math"/>
                      </a:rPr>
                      <m:t>𝐺</m:t>
                    </m:r>
                  </m:oMath>
                </a14:m>
                <a:endParaRPr lang="en-US" sz="2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143000"/>
                <a:ext cx="9144000" cy="609600"/>
              </a:xfrm>
              <a:blipFill>
                <a:blip r:embed="rId3"/>
                <a:stretch>
                  <a:fillRect l="-417" t="-10204" b="-16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V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be a vertex cover</a:t>
                </a: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393" y="1905000"/>
                <a:ext cx="9144000" cy="609600"/>
              </a:xfrm>
              <a:prstGeom prst="rect">
                <a:avLst/>
              </a:prstGeom>
              <a:blipFill>
                <a:blip r:embed="rId4"/>
                <a:stretch>
                  <a:fillRect l="-1248" t="-10204" b="-12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Consider any </a:t>
                </a:r>
                <a:r>
                  <a:rPr lang="en-US" sz="2800" dirty="0">
                    <a:solidFill>
                      <a:srgbClr val="FF33CC"/>
                    </a:solidFill>
                  </a:rPr>
                  <a:t>edge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rgbClr val="FF33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33CC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∈</m:t>
                    </m:r>
                    <m:r>
                      <a:rPr lang="en-US" sz="2800" i="1">
                        <a:latin typeface="Cambria Math"/>
                      </a:rPr>
                      <m:t>𝐸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267200"/>
                <a:ext cx="9144000" cy="609600"/>
              </a:xfrm>
              <a:prstGeom prst="rect">
                <a:avLst/>
              </a:prstGeom>
              <a:blipFill>
                <a:blip r:embed="rId5"/>
                <a:stretch>
                  <a:fillRect l="-1528" t="-12500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At least one of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belong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𝑉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because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V</m:t>
                    </m:r>
                    <m:r>
                      <a:rPr lang="en-US" sz="280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is a vertex cover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953000"/>
                <a:ext cx="9144000" cy="914400"/>
              </a:xfrm>
              <a:prstGeom prst="rect">
                <a:avLst/>
              </a:prstGeom>
              <a:blipFill>
                <a:blip r:embed="rId6"/>
                <a:stretch>
                  <a:fillRect l="-1528" t="-9589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800" dirty="0"/>
                  <a:t>Therefore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 dirty="0"/>
                  <a:t> are not both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</a:t>
                </a:r>
              </a:p>
              <a:p>
                <a:pPr marL="0" indent="0">
                  <a:buNone/>
                </a:pPr>
                <a:r>
                  <a:rPr lang="en-US" sz="2800" dirty="0"/>
                  <a:t>No edge has both end-nodes in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, thus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/>
                  <a:t> is an independent set 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490" y="5943600"/>
                <a:ext cx="9144000" cy="914400"/>
              </a:xfrm>
              <a:prstGeom prst="rect">
                <a:avLst/>
              </a:prstGeom>
              <a:blipFill>
                <a:blip r:embed="rId7"/>
                <a:stretch>
                  <a:fillRect l="-1110" t="-11111" b="-13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6553200" y="1656251"/>
            <a:ext cx="3733078" cy="3326447"/>
            <a:chOff x="657225" y="1481300"/>
            <a:chExt cx="5514975" cy="4914248"/>
          </a:xfrm>
        </p:grpSpPr>
        <p:cxnSp>
          <p:nvCxnSpPr>
            <p:cNvPr id="39" name="Straight Connector 38"/>
            <p:cNvCxnSpPr>
              <a:stCxn id="62" idx="1"/>
              <a:endCxn id="54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53" idx="2"/>
              <a:endCxn id="62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54" idx="1"/>
              <a:endCxn id="53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57" idx="2"/>
              <a:endCxn id="53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7" idx="3"/>
              <a:endCxn id="58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58" idx="3"/>
              <a:endCxn id="55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58" idx="2"/>
              <a:endCxn id="56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6" idx="3"/>
              <a:endCxn id="59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rgbClr val="FF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55" idx="2"/>
              <a:endCxn id="59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8" idx="3"/>
              <a:endCxn id="60" idx="1"/>
            </p:cNvCxnSpPr>
            <p:nvPr/>
          </p:nvCxnSpPr>
          <p:spPr>
            <a:xfrm flipV="1">
              <a:off x="3306551" y="1709900"/>
              <a:ext cx="909851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55" idx="0"/>
              <a:endCxn id="60" idx="3"/>
            </p:cNvCxnSpPr>
            <p:nvPr/>
          </p:nvCxnSpPr>
          <p:spPr>
            <a:xfrm flipH="1" flipV="1">
              <a:off x="4673602" y="1709900"/>
              <a:ext cx="1269998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54" idx="0"/>
              <a:endCxn id="59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54" idx="0"/>
              <a:endCxn id="55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61" name="Isosceles Triangle 60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216402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3511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MaxVertCov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-Time Reducible to </a:t>
                </a:r>
                <a:r>
                  <a:rPr lang="en-US" dirty="0" err="1"/>
                  <a:t>MinIndSet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1" y="12954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001000" y="449580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652487" y="4509843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9422792" y="3312594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A4C8C6B-4ABC-4747-9ABA-3C87A0E3E34D}"/>
              </a:ext>
            </a:extLst>
          </p:cNvPr>
          <p:cNvGrpSpPr/>
          <p:nvPr/>
        </p:nvGrpSpPr>
        <p:grpSpPr>
          <a:xfrm>
            <a:off x="1412803" y="5063592"/>
            <a:ext cx="2016197" cy="1261008"/>
            <a:chOff x="1630276" y="1299638"/>
            <a:chExt cx="8301690" cy="519220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CE98AAA-0A30-0642-B9D6-6C12756477C7}"/>
                </a:ext>
              </a:extLst>
            </p:cNvPr>
            <p:cNvGrpSpPr/>
            <p:nvPr/>
          </p:nvGrpSpPr>
          <p:grpSpPr>
            <a:xfrm>
              <a:off x="1630276" y="1299638"/>
              <a:ext cx="8301690" cy="4780594"/>
              <a:chOff x="106276" y="1299638"/>
              <a:chExt cx="8301690" cy="4780594"/>
            </a:xfrm>
          </p:grpSpPr>
          <p:pic>
            <p:nvPicPr>
              <p:cNvPr id="137" name="Picture 2" descr="Image result for Prince Harry">
                <a:extLst>
                  <a:ext uri="{FF2B5EF4-FFF2-40B4-BE49-F238E27FC236}">
                    <a16:creationId xmlns:a16="http://schemas.microsoft.com/office/drawing/2014/main" id="{9F1FE8A2-B620-F541-AE6C-41C258AF5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4" descr="Image result for meghan markle">
                <a:extLst>
                  <a:ext uri="{FF2B5EF4-FFF2-40B4-BE49-F238E27FC236}">
                    <a16:creationId xmlns:a16="http://schemas.microsoft.com/office/drawing/2014/main" id="{980D1BFC-5BCB-3145-A237-BB330D94C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6" descr="Image result for Prince Charles">
                <a:extLst>
                  <a:ext uri="{FF2B5EF4-FFF2-40B4-BE49-F238E27FC236}">
                    <a16:creationId xmlns:a16="http://schemas.microsoft.com/office/drawing/2014/main" id="{C5A9E492-2631-1B47-929E-9F5ACD93D8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8" descr="Image result for queen elizabeth">
                <a:extLst>
                  <a:ext uri="{FF2B5EF4-FFF2-40B4-BE49-F238E27FC236}">
                    <a16:creationId xmlns:a16="http://schemas.microsoft.com/office/drawing/2014/main" id="{04781236-F5CA-2B45-BF7E-8D2016FA4B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10" descr="Image result for Donald Trump">
                <a:extLst>
                  <a:ext uri="{FF2B5EF4-FFF2-40B4-BE49-F238E27FC236}">
                    <a16:creationId xmlns:a16="http://schemas.microsoft.com/office/drawing/2014/main" id="{1E93E79D-01B6-E641-8565-C6F15CF9BB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12" descr="Image result for prince george">
                <a:extLst>
                  <a:ext uri="{FF2B5EF4-FFF2-40B4-BE49-F238E27FC236}">
                    <a16:creationId xmlns:a16="http://schemas.microsoft.com/office/drawing/2014/main" id="{71B6972B-DB1A-D94B-9E8A-A8AB7C9437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0" descr="Image result for Elton John">
                <a:extLst>
                  <a:ext uri="{FF2B5EF4-FFF2-40B4-BE49-F238E27FC236}">
                    <a16:creationId xmlns:a16="http://schemas.microsoft.com/office/drawing/2014/main" id="{8CF4918F-9B6A-8D4F-B2E5-E783E8B445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34" descr="Image result for angela merkel">
                <a:extLst>
                  <a:ext uri="{FF2B5EF4-FFF2-40B4-BE49-F238E27FC236}">
                    <a16:creationId xmlns:a16="http://schemas.microsoft.com/office/drawing/2014/main" id="{C80F0042-F13F-624B-AE50-B8885DF93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36" descr="Image result for paul mccartney">
                <a:extLst>
                  <a:ext uri="{FF2B5EF4-FFF2-40B4-BE49-F238E27FC236}">
                    <a16:creationId xmlns:a16="http://schemas.microsoft.com/office/drawing/2014/main" id="{2F8FDBAF-13E1-1340-832B-EE6831A36E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933C8ED-6551-DA4E-BB7F-92BA33641DC7}"/>
                  </a:ext>
                </a:extLst>
              </p:cNvPr>
              <p:cNvCxnSpPr>
                <a:stCxn id="142" idx="3"/>
                <a:endCxn id="141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234A7D8-C7BB-2E40-A7E4-06F0447669FA}"/>
                  </a:ext>
                </a:extLst>
              </p:cNvPr>
              <p:cNvCxnSpPr>
                <a:cxnSpLocks/>
                <a:stCxn id="138" idx="3"/>
                <a:endCxn id="136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3780D1D-7CE3-FB4F-91B7-A5839A00B51B}"/>
                  </a:ext>
                </a:extLst>
              </p:cNvPr>
              <p:cNvCxnSpPr>
                <a:stCxn id="137" idx="3"/>
                <a:endCxn id="145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87ECD7F-50D5-5249-94CF-C098E3917740}"/>
                  </a:ext>
                </a:extLst>
              </p:cNvPr>
              <p:cNvCxnSpPr>
                <a:stCxn id="139" idx="1"/>
                <a:endCxn id="145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B8A63D02-9161-A34D-A3C1-F92F16D5AF8F}"/>
                  </a:ext>
                </a:extLst>
              </p:cNvPr>
              <p:cNvCxnSpPr>
                <a:cxnSpLocks/>
                <a:stCxn id="139" idx="1"/>
                <a:endCxn id="136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714E850-F9D0-C84D-A8E0-4A2C93B4D491}"/>
                  </a:ext>
                </a:extLst>
              </p:cNvPr>
              <p:cNvCxnSpPr>
                <a:stCxn id="139" idx="1"/>
                <a:endCxn id="143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E0DB8F16-5FB5-6C48-B119-6B14F84D01D5}"/>
                  </a:ext>
                </a:extLst>
              </p:cNvPr>
              <p:cNvCxnSpPr>
                <a:cxnSpLocks/>
                <a:stCxn id="139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D9B2B52-161C-174C-8C84-608706D1F146}"/>
                  </a:ext>
                </a:extLst>
              </p:cNvPr>
              <p:cNvCxnSpPr>
                <a:cxnSpLocks/>
                <a:stCxn id="134" idx="1"/>
                <a:endCxn id="135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B3CF973-BE40-4F41-904E-82DAE85EDADF}"/>
                  </a:ext>
                </a:extLst>
              </p:cNvPr>
              <p:cNvCxnSpPr>
                <a:stCxn id="143" idx="1"/>
                <a:endCxn id="144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FE07653-58B5-4B4B-B3E5-2E230197E69D}"/>
                  </a:ext>
                </a:extLst>
              </p:cNvPr>
              <p:cNvCxnSpPr>
                <a:cxnSpLocks/>
                <a:stCxn id="140" idx="1"/>
                <a:endCxn id="135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179225D-2776-9047-84A5-FD9051998606}"/>
                  </a:ext>
                </a:extLst>
              </p:cNvPr>
              <p:cNvSpPr/>
              <p:nvPr/>
            </p:nvSpPr>
            <p:spPr>
              <a:xfrm>
                <a:off x="106276" y="1299638"/>
                <a:ext cx="1066800" cy="9958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CA62AE7-A416-1C44-9D86-A66017502F7E}"/>
                  </a:ext>
                </a:extLst>
              </p:cNvPr>
              <p:cNvSpPr/>
              <p:nvPr/>
            </p:nvSpPr>
            <p:spPr>
              <a:xfrm>
                <a:off x="406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EE2AD5C-7040-E245-B3B8-20EF53405288}"/>
                  </a:ext>
                </a:extLst>
              </p:cNvPr>
              <p:cNvSpPr/>
              <p:nvPr/>
            </p:nvSpPr>
            <p:spPr>
              <a:xfrm>
                <a:off x="2255521" y="3056112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311CFD09-80BF-364C-996E-B5B45DF445C6}"/>
                  </a:ext>
                </a:extLst>
              </p:cNvPr>
              <p:cNvSpPr/>
              <p:nvPr/>
            </p:nvSpPr>
            <p:spPr>
              <a:xfrm>
                <a:off x="2971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C97ED89-F201-BB47-AB7F-06E7F659E7E7}"/>
                  </a:ext>
                </a:extLst>
              </p:cNvPr>
              <p:cNvSpPr/>
              <p:nvPr/>
            </p:nvSpPr>
            <p:spPr>
              <a:xfrm>
                <a:off x="7136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CACF3BD8-6A75-9E49-8950-23959A385292}"/>
                  </a:ext>
                </a:extLst>
              </p:cNvPr>
              <p:cNvSpPr/>
              <p:nvPr/>
            </p:nvSpPr>
            <p:spPr>
              <a:xfrm>
                <a:off x="1282745" y="393675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4" name="Picture 18">
              <a:extLst>
                <a:ext uri="{FF2B5EF4-FFF2-40B4-BE49-F238E27FC236}">
                  <a16:creationId xmlns:a16="http://schemas.microsoft.com/office/drawing/2014/main" id="{5344A8B4-FF33-974C-855C-BFD8EC5D0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28">
              <a:extLst>
                <a:ext uri="{FF2B5EF4-FFF2-40B4-BE49-F238E27FC236}">
                  <a16:creationId xmlns:a16="http://schemas.microsoft.com/office/drawing/2014/main" id="{AAB21102-C8D6-024B-8195-0BB4F45F5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8" descr="Image result for justin trudeau">
              <a:extLst>
                <a:ext uri="{FF2B5EF4-FFF2-40B4-BE49-F238E27FC236}">
                  <a16:creationId xmlns:a16="http://schemas.microsoft.com/office/drawing/2014/main" id="{5C7A176B-C34A-A245-9235-9FDC63294F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6CF010D-DCCB-F94E-AD8F-3CBAAB1C7096}"/>
              </a:ext>
            </a:extLst>
          </p:cNvPr>
          <p:cNvGrpSpPr/>
          <p:nvPr/>
        </p:nvGrpSpPr>
        <p:grpSpPr>
          <a:xfrm>
            <a:off x="1483403" y="1829355"/>
            <a:ext cx="1891206" cy="1249826"/>
            <a:chOff x="1831975" y="1345680"/>
            <a:chExt cx="7787040" cy="5146158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D820441-52F0-894E-8FBC-437BA03C2492}"/>
                </a:ext>
              </a:extLst>
            </p:cNvPr>
            <p:cNvGrpSpPr/>
            <p:nvPr/>
          </p:nvGrpSpPr>
          <p:grpSpPr>
            <a:xfrm>
              <a:off x="1831975" y="1345680"/>
              <a:ext cx="7787040" cy="4734552"/>
              <a:chOff x="307975" y="1345680"/>
              <a:chExt cx="7787040" cy="4734552"/>
            </a:xfrm>
          </p:grpSpPr>
          <p:pic>
            <p:nvPicPr>
              <p:cNvPr id="197" name="Picture 2" descr="Image result for Prince Harry">
                <a:extLst>
                  <a:ext uri="{FF2B5EF4-FFF2-40B4-BE49-F238E27FC236}">
                    <a16:creationId xmlns:a16="http://schemas.microsoft.com/office/drawing/2014/main" id="{891FE0DB-76F7-804B-AB82-25F6996FD1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4" descr="Image result for meghan markle">
                <a:extLst>
                  <a:ext uri="{FF2B5EF4-FFF2-40B4-BE49-F238E27FC236}">
                    <a16:creationId xmlns:a16="http://schemas.microsoft.com/office/drawing/2014/main" id="{4315FDFE-3920-E945-BAEA-164F9C7775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6" descr="Image result for Prince Charles">
                <a:extLst>
                  <a:ext uri="{FF2B5EF4-FFF2-40B4-BE49-F238E27FC236}">
                    <a16:creationId xmlns:a16="http://schemas.microsoft.com/office/drawing/2014/main" id="{D59F2E22-6043-9E48-B7FC-9D579DE51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8" descr="Image result for queen elizabeth">
                <a:extLst>
                  <a:ext uri="{FF2B5EF4-FFF2-40B4-BE49-F238E27FC236}">
                    <a16:creationId xmlns:a16="http://schemas.microsoft.com/office/drawing/2014/main" id="{767925C6-B3E7-894E-A2CE-FC41FE410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10" descr="Image result for Donald Trump">
                <a:extLst>
                  <a:ext uri="{FF2B5EF4-FFF2-40B4-BE49-F238E27FC236}">
                    <a16:creationId xmlns:a16="http://schemas.microsoft.com/office/drawing/2014/main" id="{1C9DA8CD-5829-E74A-990D-7A3EAFB8EA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12" descr="Image result for prince george">
                <a:extLst>
                  <a:ext uri="{FF2B5EF4-FFF2-40B4-BE49-F238E27FC236}">
                    <a16:creationId xmlns:a16="http://schemas.microsoft.com/office/drawing/2014/main" id="{5108B20C-3D2F-8842-9E99-1FD3DF09CF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0" descr="Image result for Elton John">
                <a:extLst>
                  <a:ext uri="{FF2B5EF4-FFF2-40B4-BE49-F238E27FC236}">
                    <a16:creationId xmlns:a16="http://schemas.microsoft.com/office/drawing/2014/main" id="{68DB99B8-1764-734F-AF34-1E9BF32E35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34" descr="Image result for angela merkel">
                <a:extLst>
                  <a:ext uri="{FF2B5EF4-FFF2-40B4-BE49-F238E27FC236}">
                    <a16:creationId xmlns:a16="http://schemas.microsoft.com/office/drawing/2014/main" id="{BDF47AA8-8BDA-904C-A0ED-1E204777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36" descr="Image result for paul mccartney">
                <a:extLst>
                  <a:ext uri="{FF2B5EF4-FFF2-40B4-BE49-F238E27FC236}">
                    <a16:creationId xmlns:a16="http://schemas.microsoft.com/office/drawing/2014/main" id="{6AD0073A-2494-A848-AB98-0D0AE3C763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20A4A44-DF96-BF44-BC2B-0714E0BC4AC6}"/>
                  </a:ext>
                </a:extLst>
              </p:cNvPr>
              <p:cNvCxnSpPr>
                <a:stCxn id="202" idx="3"/>
                <a:endCxn id="201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7351BCD-AFE0-6644-9AA2-77EE83DED65E}"/>
                  </a:ext>
                </a:extLst>
              </p:cNvPr>
              <p:cNvCxnSpPr>
                <a:cxnSpLocks/>
                <a:stCxn id="198" idx="3"/>
                <a:endCxn id="196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A458F220-F5CC-0740-804B-86208FCE8A4C}"/>
                  </a:ext>
                </a:extLst>
              </p:cNvPr>
              <p:cNvCxnSpPr>
                <a:stCxn id="197" idx="3"/>
                <a:endCxn id="205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76E36AB-F033-A943-8D06-79F18E06544C}"/>
                  </a:ext>
                </a:extLst>
              </p:cNvPr>
              <p:cNvCxnSpPr>
                <a:stCxn id="199" idx="1"/>
                <a:endCxn id="205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54363A1F-817B-3440-92C1-2B0957138168}"/>
                  </a:ext>
                </a:extLst>
              </p:cNvPr>
              <p:cNvCxnSpPr>
                <a:cxnSpLocks/>
                <a:stCxn id="199" idx="1"/>
                <a:endCxn id="196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D8013F5-647C-DD44-AD42-677DB4909945}"/>
                  </a:ext>
                </a:extLst>
              </p:cNvPr>
              <p:cNvCxnSpPr>
                <a:stCxn id="199" idx="1"/>
                <a:endCxn id="203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0606D527-B4FC-1548-A174-938B809E8E68}"/>
                  </a:ext>
                </a:extLst>
              </p:cNvPr>
              <p:cNvCxnSpPr>
                <a:cxnSpLocks/>
                <a:stCxn id="199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8D460B9F-8A76-7C41-8747-42BF1820E3D1}"/>
                  </a:ext>
                </a:extLst>
              </p:cNvPr>
              <p:cNvCxnSpPr>
                <a:cxnSpLocks/>
                <a:stCxn id="194" idx="1"/>
                <a:endCxn id="195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203191D2-00F9-494B-8EA0-41218F787C17}"/>
                  </a:ext>
                </a:extLst>
              </p:cNvPr>
              <p:cNvCxnSpPr>
                <a:stCxn id="203" idx="1"/>
                <a:endCxn id="204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D1A2582-657C-6845-B7BB-FD7817643A00}"/>
                  </a:ext>
                </a:extLst>
              </p:cNvPr>
              <p:cNvCxnSpPr>
                <a:cxnSpLocks/>
                <a:stCxn id="200" idx="1"/>
                <a:endCxn id="195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4" name="Picture 18">
              <a:extLst>
                <a:ext uri="{FF2B5EF4-FFF2-40B4-BE49-F238E27FC236}">
                  <a16:creationId xmlns:a16="http://schemas.microsoft.com/office/drawing/2014/main" id="{D6AF91F2-642D-B74E-805D-CF3679145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28">
              <a:extLst>
                <a:ext uri="{FF2B5EF4-FFF2-40B4-BE49-F238E27FC236}">
                  <a16:creationId xmlns:a16="http://schemas.microsoft.com/office/drawing/2014/main" id="{9EB3D810-821F-3746-B54D-863728B08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18" descr="Image result for justin trudeau">
              <a:extLst>
                <a:ext uri="{FF2B5EF4-FFF2-40B4-BE49-F238E27FC236}">
                  <a16:creationId xmlns:a16="http://schemas.microsoft.com/office/drawing/2014/main" id="{389BD797-DC47-C94A-B86E-AD2F781C82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134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MaxVertCov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-Time Reducible to </a:t>
                </a:r>
                <a:r>
                  <a:rPr lang="en-US" dirty="0" err="1"/>
                  <a:t>MinIndSet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82001" y="12954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001000" y="449580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652487" y="4509843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9422792" y="3312594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A4C8C6B-4ABC-4747-9ABA-3C87A0E3E34D}"/>
              </a:ext>
            </a:extLst>
          </p:cNvPr>
          <p:cNvGrpSpPr/>
          <p:nvPr/>
        </p:nvGrpSpPr>
        <p:grpSpPr>
          <a:xfrm>
            <a:off x="1412803" y="5063592"/>
            <a:ext cx="2016197" cy="1261008"/>
            <a:chOff x="1630276" y="1299638"/>
            <a:chExt cx="8301690" cy="519220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CCE98AAA-0A30-0642-B9D6-6C12756477C7}"/>
                </a:ext>
              </a:extLst>
            </p:cNvPr>
            <p:cNvGrpSpPr/>
            <p:nvPr/>
          </p:nvGrpSpPr>
          <p:grpSpPr>
            <a:xfrm>
              <a:off x="1630276" y="1299638"/>
              <a:ext cx="8301690" cy="4780594"/>
              <a:chOff x="106276" y="1299638"/>
              <a:chExt cx="8301690" cy="4780594"/>
            </a:xfrm>
          </p:grpSpPr>
          <p:pic>
            <p:nvPicPr>
              <p:cNvPr id="137" name="Picture 2" descr="Image result for Prince Harry">
                <a:extLst>
                  <a:ext uri="{FF2B5EF4-FFF2-40B4-BE49-F238E27FC236}">
                    <a16:creationId xmlns:a16="http://schemas.microsoft.com/office/drawing/2014/main" id="{9F1FE8A2-B620-F541-AE6C-41C258AF5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4" descr="Image result for meghan markle">
                <a:extLst>
                  <a:ext uri="{FF2B5EF4-FFF2-40B4-BE49-F238E27FC236}">
                    <a16:creationId xmlns:a16="http://schemas.microsoft.com/office/drawing/2014/main" id="{980D1BFC-5BCB-3145-A237-BB330D94C0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6" descr="Image result for Prince Charles">
                <a:extLst>
                  <a:ext uri="{FF2B5EF4-FFF2-40B4-BE49-F238E27FC236}">
                    <a16:creationId xmlns:a16="http://schemas.microsoft.com/office/drawing/2014/main" id="{C5A9E492-2631-1B47-929E-9F5ACD93D8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0" name="Picture 8" descr="Image result for queen elizabeth">
                <a:extLst>
                  <a:ext uri="{FF2B5EF4-FFF2-40B4-BE49-F238E27FC236}">
                    <a16:creationId xmlns:a16="http://schemas.microsoft.com/office/drawing/2014/main" id="{04781236-F5CA-2B45-BF7E-8D2016FA4B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1" name="Picture 10" descr="Image result for Donald Trump">
                <a:extLst>
                  <a:ext uri="{FF2B5EF4-FFF2-40B4-BE49-F238E27FC236}">
                    <a16:creationId xmlns:a16="http://schemas.microsoft.com/office/drawing/2014/main" id="{1E93E79D-01B6-E641-8565-C6F15CF9BB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12" descr="Image result for prince george">
                <a:extLst>
                  <a:ext uri="{FF2B5EF4-FFF2-40B4-BE49-F238E27FC236}">
                    <a16:creationId xmlns:a16="http://schemas.microsoft.com/office/drawing/2014/main" id="{71B6972B-DB1A-D94B-9E8A-A8AB7C9437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20" descr="Image result for Elton John">
                <a:extLst>
                  <a:ext uri="{FF2B5EF4-FFF2-40B4-BE49-F238E27FC236}">
                    <a16:creationId xmlns:a16="http://schemas.microsoft.com/office/drawing/2014/main" id="{8CF4918F-9B6A-8D4F-B2E5-E783E8B445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34" descr="Image result for angela merkel">
                <a:extLst>
                  <a:ext uri="{FF2B5EF4-FFF2-40B4-BE49-F238E27FC236}">
                    <a16:creationId xmlns:a16="http://schemas.microsoft.com/office/drawing/2014/main" id="{C80F0042-F13F-624B-AE50-B8885DF933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36" descr="Image result for paul mccartney">
                <a:extLst>
                  <a:ext uri="{FF2B5EF4-FFF2-40B4-BE49-F238E27FC236}">
                    <a16:creationId xmlns:a16="http://schemas.microsoft.com/office/drawing/2014/main" id="{2F8FDBAF-13E1-1340-832B-EE6831A36E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D933C8ED-6551-DA4E-BB7F-92BA33641DC7}"/>
                  </a:ext>
                </a:extLst>
              </p:cNvPr>
              <p:cNvCxnSpPr>
                <a:stCxn id="142" idx="3"/>
                <a:endCxn id="141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F234A7D8-C7BB-2E40-A7E4-06F0447669FA}"/>
                  </a:ext>
                </a:extLst>
              </p:cNvPr>
              <p:cNvCxnSpPr>
                <a:cxnSpLocks/>
                <a:stCxn id="138" idx="3"/>
                <a:endCxn id="136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73780D1D-7CE3-FB4F-91B7-A5839A00B51B}"/>
                  </a:ext>
                </a:extLst>
              </p:cNvPr>
              <p:cNvCxnSpPr>
                <a:stCxn id="137" idx="3"/>
                <a:endCxn id="145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A87ECD7F-50D5-5249-94CF-C098E3917740}"/>
                  </a:ext>
                </a:extLst>
              </p:cNvPr>
              <p:cNvCxnSpPr>
                <a:stCxn id="139" idx="1"/>
                <a:endCxn id="145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B8A63D02-9161-A34D-A3C1-F92F16D5AF8F}"/>
                  </a:ext>
                </a:extLst>
              </p:cNvPr>
              <p:cNvCxnSpPr>
                <a:cxnSpLocks/>
                <a:stCxn id="139" idx="1"/>
                <a:endCxn id="136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F714E850-F9D0-C84D-A8E0-4A2C93B4D491}"/>
                  </a:ext>
                </a:extLst>
              </p:cNvPr>
              <p:cNvCxnSpPr>
                <a:stCxn id="139" idx="1"/>
                <a:endCxn id="143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E0DB8F16-5FB5-6C48-B119-6B14F84D01D5}"/>
                  </a:ext>
                </a:extLst>
              </p:cNvPr>
              <p:cNvCxnSpPr>
                <a:cxnSpLocks/>
                <a:stCxn id="139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D9B2B52-161C-174C-8C84-608706D1F146}"/>
                  </a:ext>
                </a:extLst>
              </p:cNvPr>
              <p:cNvCxnSpPr>
                <a:cxnSpLocks/>
                <a:stCxn id="134" idx="1"/>
                <a:endCxn id="135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B3CF973-BE40-4F41-904E-82DAE85EDADF}"/>
                  </a:ext>
                </a:extLst>
              </p:cNvPr>
              <p:cNvCxnSpPr>
                <a:stCxn id="143" idx="1"/>
                <a:endCxn id="144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AFE07653-58B5-4B4B-B3E5-2E230197E69D}"/>
                  </a:ext>
                </a:extLst>
              </p:cNvPr>
              <p:cNvCxnSpPr>
                <a:cxnSpLocks/>
                <a:stCxn id="140" idx="1"/>
                <a:endCxn id="135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4179225D-2776-9047-84A5-FD9051998606}"/>
                  </a:ext>
                </a:extLst>
              </p:cNvPr>
              <p:cNvSpPr/>
              <p:nvPr/>
            </p:nvSpPr>
            <p:spPr>
              <a:xfrm>
                <a:off x="106276" y="1299638"/>
                <a:ext cx="1066800" cy="9958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5CA62AE7-A416-1C44-9D86-A66017502F7E}"/>
                  </a:ext>
                </a:extLst>
              </p:cNvPr>
              <p:cNvSpPr/>
              <p:nvPr/>
            </p:nvSpPr>
            <p:spPr>
              <a:xfrm>
                <a:off x="406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8EE2AD5C-7040-E245-B3B8-20EF53405288}"/>
                  </a:ext>
                </a:extLst>
              </p:cNvPr>
              <p:cNvSpPr/>
              <p:nvPr/>
            </p:nvSpPr>
            <p:spPr>
              <a:xfrm>
                <a:off x="2255521" y="3056112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311CFD09-80BF-364C-996E-B5B45DF445C6}"/>
                  </a:ext>
                </a:extLst>
              </p:cNvPr>
              <p:cNvSpPr/>
              <p:nvPr/>
            </p:nvSpPr>
            <p:spPr>
              <a:xfrm>
                <a:off x="2971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1C97ED89-F201-BB47-AB7F-06E7F659E7E7}"/>
                  </a:ext>
                </a:extLst>
              </p:cNvPr>
              <p:cNvSpPr/>
              <p:nvPr/>
            </p:nvSpPr>
            <p:spPr>
              <a:xfrm>
                <a:off x="7136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CACF3BD8-6A75-9E49-8950-23959A385292}"/>
                  </a:ext>
                </a:extLst>
              </p:cNvPr>
              <p:cNvSpPr/>
              <p:nvPr/>
            </p:nvSpPr>
            <p:spPr>
              <a:xfrm>
                <a:off x="1282745" y="393675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4" name="Picture 18">
              <a:extLst>
                <a:ext uri="{FF2B5EF4-FFF2-40B4-BE49-F238E27FC236}">
                  <a16:creationId xmlns:a16="http://schemas.microsoft.com/office/drawing/2014/main" id="{5344A8B4-FF33-974C-855C-BFD8EC5D07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Picture 28">
              <a:extLst>
                <a:ext uri="{FF2B5EF4-FFF2-40B4-BE49-F238E27FC236}">
                  <a16:creationId xmlns:a16="http://schemas.microsoft.com/office/drawing/2014/main" id="{AAB21102-C8D6-024B-8195-0BB4F45F5A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6" name="Picture 18" descr="Image result for justin trudeau">
              <a:extLst>
                <a:ext uri="{FF2B5EF4-FFF2-40B4-BE49-F238E27FC236}">
                  <a16:creationId xmlns:a16="http://schemas.microsoft.com/office/drawing/2014/main" id="{5C7A176B-C34A-A245-9235-9FDC63294F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C6CF010D-DCCB-F94E-AD8F-3CBAAB1C7096}"/>
              </a:ext>
            </a:extLst>
          </p:cNvPr>
          <p:cNvGrpSpPr/>
          <p:nvPr/>
        </p:nvGrpSpPr>
        <p:grpSpPr>
          <a:xfrm>
            <a:off x="1483403" y="1829355"/>
            <a:ext cx="1891206" cy="1249826"/>
            <a:chOff x="1831975" y="1345680"/>
            <a:chExt cx="7787040" cy="5146158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DD820441-52F0-894E-8FBC-437BA03C2492}"/>
                </a:ext>
              </a:extLst>
            </p:cNvPr>
            <p:cNvGrpSpPr/>
            <p:nvPr/>
          </p:nvGrpSpPr>
          <p:grpSpPr>
            <a:xfrm>
              <a:off x="1831975" y="1345680"/>
              <a:ext cx="7787040" cy="4734552"/>
              <a:chOff x="307975" y="1345680"/>
              <a:chExt cx="7787040" cy="4734552"/>
            </a:xfrm>
          </p:grpSpPr>
          <p:pic>
            <p:nvPicPr>
              <p:cNvPr id="197" name="Picture 2" descr="Image result for Prince Harry">
                <a:extLst>
                  <a:ext uri="{FF2B5EF4-FFF2-40B4-BE49-F238E27FC236}">
                    <a16:creationId xmlns:a16="http://schemas.microsoft.com/office/drawing/2014/main" id="{891FE0DB-76F7-804B-AB82-25F6996FD1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4" descr="Image result for meghan markle">
                <a:extLst>
                  <a:ext uri="{FF2B5EF4-FFF2-40B4-BE49-F238E27FC236}">
                    <a16:creationId xmlns:a16="http://schemas.microsoft.com/office/drawing/2014/main" id="{4315FDFE-3920-E945-BAEA-164F9C7775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6" descr="Image result for Prince Charles">
                <a:extLst>
                  <a:ext uri="{FF2B5EF4-FFF2-40B4-BE49-F238E27FC236}">
                    <a16:creationId xmlns:a16="http://schemas.microsoft.com/office/drawing/2014/main" id="{D59F2E22-6043-9E48-B7FC-9D579DE516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8" descr="Image result for queen elizabeth">
                <a:extLst>
                  <a:ext uri="{FF2B5EF4-FFF2-40B4-BE49-F238E27FC236}">
                    <a16:creationId xmlns:a16="http://schemas.microsoft.com/office/drawing/2014/main" id="{767925C6-B3E7-894E-A2CE-FC41FE4106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10" descr="Image result for Donald Trump">
                <a:extLst>
                  <a:ext uri="{FF2B5EF4-FFF2-40B4-BE49-F238E27FC236}">
                    <a16:creationId xmlns:a16="http://schemas.microsoft.com/office/drawing/2014/main" id="{1C9DA8CD-5829-E74A-990D-7A3EAFB8EA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2" name="Picture 12" descr="Image result for prince george">
                <a:extLst>
                  <a:ext uri="{FF2B5EF4-FFF2-40B4-BE49-F238E27FC236}">
                    <a16:creationId xmlns:a16="http://schemas.microsoft.com/office/drawing/2014/main" id="{5108B20C-3D2F-8842-9E99-1FD3DF09CF6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3" name="Picture 20" descr="Image result for Elton John">
                <a:extLst>
                  <a:ext uri="{FF2B5EF4-FFF2-40B4-BE49-F238E27FC236}">
                    <a16:creationId xmlns:a16="http://schemas.microsoft.com/office/drawing/2014/main" id="{68DB99B8-1764-734F-AF34-1E9BF32E35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4" name="Picture 34" descr="Image result for angela merkel">
                <a:extLst>
                  <a:ext uri="{FF2B5EF4-FFF2-40B4-BE49-F238E27FC236}">
                    <a16:creationId xmlns:a16="http://schemas.microsoft.com/office/drawing/2014/main" id="{BDF47AA8-8BDA-904C-A0ED-1E20477771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" name="Picture 36" descr="Image result for paul mccartney">
                <a:extLst>
                  <a:ext uri="{FF2B5EF4-FFF2-40B4-BE49-F238E27FC236}">
                    <a16:creationId xmlns:a16="http://schemas.microsoft.com/office/drawing/2014/main" id="{6AD0073A-2494-A848-AB98-0D0AE3C763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20A4A44-DF96-BF44-BC2B-0714E0BC4AC6}"/>
                  </a:ext>
                </a:extLst>
              </p:cNvPr>
              <p:cNvCxnSpPr>
                <a:stCxn id="202" idx="3"/>
                <a:endCxn id="201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67351BCD-AFE0-6644-9AA2-77EE83DED65E}"/>
                  </a:ext>
                </a:extLst>
              </p:cNvPr>
              <p:cNvCxnSpPr>
                <a:cxnSpLocks/>
                <a:stCxn id="198" idx="3"/>
                <a:endCxn id="196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A458F220-F5CC-0740-804B-86208FCE8A4C}"/>
                  </a:ext>
                </a:extLst>
              </p:cNvPr>
              <p:cNvCxnSpPr>
                <a:stCxn id="197" idx="3"/>
                <a:endCxn id="205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076E36AB-F033-A943-8D06-79F18E06544C}"/>
                  </a:ext>
                </a:extLst>
              </p:cNvPr>
              <p:cNvCxnSpPr>
                <a:stCxn id="199" idx="1"/>
                <a:endCxn id="205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54363A1F-817B-3440-92C1-2B0957138168}"/>
                  </a:ext>
                </a:extLst>
              </p:cNvPr>
              <p:cNvCxnSpPr>
                <a:cxnSpLocks/>
                <a:stCxn id="199" idx="1"/>
                <a:endCxn id="196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6D8013F5-647C-DD44-AD42-677DB4909945}"/>
                  </a:ext>
                </a:extLst>
              </p:cNvPr>
              <p:cNvCxnSpPr>
                <a:stCxn id="199" idx="1"/>
                <a:endCxn id="203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0606D527-B4FC-1548-A174-938B809E8E68}"/>
                  </a:ext>
                </a:extLst>
              </p:cNvPr>
              <p:cNvCxnSpPr>
                <a:cxnSpLocks/>
                <a:stCxn id="199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8D460B9F-8A76-7C41-8747-42BF1820E3D1}"/>
                  </a:ext>
                </a:extLst>
              </p:cNvPr>
              <p:cNvCxnSpPr>
                <a:cxnSpLocks/>
                <a:stCxn id="194" idx="1"/>
                <a:endCxn id="195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>
                <a:extLst>
                  <a:ext uri="{FF2B5EF4-FFF2-40B4-BE49-F238E27FC236}">
                    <a16:creationId xmlns:a16="http://schemas.microsoft.com/office/drawing/2014/main" id="{203191D2-00F9-494B-8EA0-41218F787C17}"/>
                  </a:ext>
                </a:extLst>
              </p:cNvPr>
              <p:cNvCxnSpPr>
                <a:stCxn id="203" idx="1"/>
                <a:endCxn id="204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>
                <a:extLst>
                  <a:ext uri="{FF2B5EF4-FFF2-40B4-BE49-F238E27FC236}">
                    <a16:creationId xmlns:a16="http://schemas.microsoft.com/office/drawing/2014/main" id="{ED1A2582-657C-6845-B7BB-FD7817643A00}"/>
                  </a:ext>
                </a:extLst>
              </p:cNvPr>
              <p:cNvCxnSpPr>
                <a:cxnSpLocks/>
                <a:stCxn id="200" idx="1"/>
                <a:endCxn id="195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94" name="Picture 18">
              <a:extLst>
                <a:ext uri="{FF2B5EF4-FFF2-40B4-BE49-F238E27FC236}">
                  <a16:creationId xmlns:a16="http://schemas.microsoft.com/office/drawing/2014/main" id="{D6AF91F2-642D-B74E-805D-CF3679145C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Picture 28">
              <a:extLst>
                <a:ext uri="{FF2B5EF4-FFF2-40B4-BE49-F238E27FC236}">
                  <a16:creationId xmlns:a16="http://schemas.microsoft.com/office/drawing/2014/main" id="{9EB3D810-821F-3746-B54D-863728B080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6" name="Picture 18" descr="Image result for justin trudeau">
              <a:extLst>
                <a:ext uri="{FF2B5EF4-FFF2-40B4-BE49-F238E27FC236}">
                  <a16:creationId xmlns:a16="http://schemas.microsoft.com/office/drawing/2014/main" id="{389BD797-DC47-C94A-B86E-AD2F781C82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76B8EE5C-6F45-3746-A85B-7EDDAD0D435E}"/>
              </a:ext>
            </a:extLst>
          </p:cNvPr>
          <p:cNvSpPr/>
          <p:nvPr/>
        </p:nvSpPr>
        <p:spPr>
          <a:xfrm>
            <a:off x="4876800" y="3429000"/>
            <a:ext cx="2590800" cy="931191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 needed our proof to show that this works!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2D62FCEF-B9CD-6E45-94F2-CCCA2336D4E5}"/>
              </a:ext>
            </a:extLst>
          </p:cNvPr>
          <p:cNvSpPr/>
          <p:nvPr/>
        </p:nvSpPr>
        <p:spPr>
          <a:xfrm>
            <a:off x="4833645" y="5228592"/>
            <a:ext cx="2778197" cy="1103904"/>
          </a:xfrm>
          <a:prstGeom prst="wedgeRoundRectCallout">
            <a:avLst>
              <a:gd name="adj1" fmla="val -19771"/>
              <a:gd name="adj2" fmla="val -68430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there was a larger independent set, there would have been a smaller vertex cover!</a:t>
            </a:r>
          </a:p>
        </p:txBody>
      </p:sp>
    </p:spTree>
    <p:extLst>
      <p:ext uri="{BB962C8B-B14F-4D97-AF65-F5344CB8AC3E}">
        <p14:creationId xmlns:p14="http://schemas.microsoft.com/office/powerpoint/2010/main" val="307640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err="1"/>
                  <a:t>MaxIndSet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-Time Reducible to </a:t>
                </a:r>
                <a:r>
                  <a:rPr lang="en-US" dirty="0" err="1"/>
                  <a:t>MinVertCov</a:t>
                </a:r>
                <a:r>
                  <a:rPr lang="en-US" dirty="0"/>
                  <a:t> </a:t>
                </a:r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0606" b="-30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1882166" y="1796668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793756" y="5030689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9423996" y="3337904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MaxIndSet</a:t>
            </a:r>
            <a:endParaRPr lang="en-US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8872609" y="1233100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3" name="TextBox 132"/>
          <p:cNvSpPr txBox="1"/>
          <p:nvPr/>
        </p:nvSpPr>
        <p:spPr>
          <a:xfrm>
            <a:off x="1674330" y="1383268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1664313" y="4439402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7956353" y="4470632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0B9E90B0-8F21-8C4A-A89B-BD03F8C8FE7D}"/>
              </a:ext>
            </a:extLst>
          </p:cNvPr>
          <p:cNvGrpSpPr/>
          <p:nvPr/>
        </p:nvGrpSpPr>
        <p:grpSpPr>
          <a:xfrm>
            <a:off x="8880403" y="5063592"/>
            <a:ext cx="2016197" cy="1261008"/>
            <a:chOff x="1630276" y="1299638"/>
            <a:chExt cx="8301690" cy="5192200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2F64116-6394-E141-B223-717E3B307866}"/>
                </a:ext>
              </a:extLst>
            </p:cNvPr>
            <p:cNvGrpSpPr/>
            <p:nvPr/>
          </p:nvGrpSpPr>
          <p:grpSpPr>
            <a:xfrm>
              <a:off x="1630276" y="1299638"/>
              <a:ext cx="8301690" cy="4780594"/>
              <a:chOff x="106276" y="1299638"/>
              <a:chExt cx="8301690" cy="4780594"/>
            </a:xfrm>
          </p:grpSpPr>
          <p:pic>
            <p:nvPicPr>
              <p:cNvPr id="141" name="Picture 2" descr="Image result for Prince Harry">
                <a:extLst>
                  <a:ext uri="{FF2B5EF4-FFF2-40B4-BE49-F238E27FC236}">
                    <a16:creationId xmlns:a16="http://schemas.microsoft.com/office/drawing/2014/main" id="{B67F0EB7-0ED0-8243-A629-141FF40413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2" name="Picture 4" descr="Image result for meghan markle">
                <a:extLst>
                  <a:ext uri="{FF2B5EF4-FFF2-40B4-BE49-F238E27FC236}">
                    <a16:creationId xmlns:a16="http://schemas.microsoft.com/office/drawing/2014/main" id="{58BFFF53-7F50-DB46-88DB-A51C9B66C2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6" descr="Image result for Prince Charles">
                <a:extLst>
                  <a:ext uri="{FF2B5EF4-FFF2-40B4-BE49-F238E27FC236}">
                    <a16:creationId xmlns:a16="http://schemas.microsoft.com/office/drawing/2014/main" id="{6C09A3DB-C06F-E64F-ADC1-55D73C8F1D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8" descr="Image result for queen elizabeth">
                <a:extLst>
                  <a:ext uri="{FF2B5EF4-FFF2-40B4-BE49-F238E27FC236}">
                    <a16:creationId xmlns:a16="http://schemas.microsoft.com/office/drawing/2014/main" id="{2B470BC3-2EBE-6843-8DE3-36E74819923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10" descr="Image result for Donald Trump">
                <a:extLst>
                  <a:ext uri="{FF2B5EF4-FFF2-40B4-BE49-F238E27FC236}">
                    <a16:creationId xmlns:a16="http://schemas.microsoft.com/office/drawing/2014/main" id="{E958EDD0-3BA1-7447-9133-5F31F93A422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12" descr="Image result for prince george">
                <a:extLst>
                  <a:ext uri="{FF2B5EF4-FFF2-40B4-BE49-F238E27FC236}">
                    <a16:creationId xmlns:a16="http://schemas.microsoft.com/office/drawing/2014/main" id="{02A67669-8746-A74A-92C2-3F134C0907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20" descr="Image result for Elton John">
                <a:extLst>
                  <a:ext uri="{FF2B5EF4-FFF2-40B4-BE49-F238E27FC236}">
                    <a16:creationId xmlns:a16="http://schemas.microsoft.com/office/drawing/2014/main" id="{9B5A6FC7-3187-C846-82F1-E4D5F9323B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34" descr="Image result for angela merkel">
                <a:extLst>
                  <a:ext uri="{FF2B5EF4-FFF2-40B4-BE49-F238E27FC236}">
                    <a16:creationId xmlns:a16="http://schemas.microsoft.com/office/drawing/2014/main" id="{BCDE3C13-7F8C-A547-BAF5-DE5BFA8F22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36" descr="Image result for paul mccartney">
                <a:extLst>
                  <a:ext uri="{FF2B5EF4-FFF2-40B4-BE49-F238E27FC236}">
                    <a16:creationId xmlns:a16="http://schemas.microsoft.com/office/drawing/2014/main" id="{4A747424-0A18-4F46-9B16-650F57D83C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DE308A38-5C8D-B947-8019-1FA04D4912EF}"/>
                  </a:ext>
                </a:extLst>
              </p:cNvPr>
              <p:cNvCxnSpPr>
                <a:stCxn id="146" idx="3"/>
                <a:endCxn id="145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E126C799-32B0-CA40-8E02-C5200F2E5641}"/>
                  </a:ext>
                </a:extLst>
              </p:cNvPr>
              <p:cNvCxnSpPr>
                <a:cxnSpLocks/>
                <a:stCxn id="142" idx="3"/>
                <a:endCxn id="140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7A8E5BCE-1955-F84D-817F-F1E7143FDDD0}"/>
                  </a:ext>
                </a:extLst>
              </p:cNvPr>
              <p:cNvCxnSpPr>
                <a:stCxn id="141" idx="3"/>
                <a:endCxn id="149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B2E63219-AF64-D64B-9029-0243A6F20A1C}"/>
                  </a:ext>
                </a:extLst>
              </p:cNvPr>
              <p:cNvCxnSpPr>
                <a:stCxn id="143" idx="1"/>
                <a:endCxn id="149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9E463284-22D6-4147-B525-9BD212FE5C5D}"/>
                  </a:ext>
                </a:extLst>
              </p:cNvPr>
              <p:cNvCxnSpPr>
                <a:cxnSpLocks/>
                <a:stCxn id="143" idx="1"/>
                <a:endCxn id="140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48A3CEAC-3F10-554C-9AA3-57C8B59007B9}"/>
                  </a:ext>
                </a:extLst>
              </p:cNvPr>
              <p:cNvCxnSpPr>
                <a:stCxn id="143" idx="1"/>
                <a:endCxn id="147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54FB30E-C761-FC40-B298-90C8B8A03E82}"/>
                  </a:ext>
                </a:extLst>
              </p:cNvPr>
              <p:cNvCxnSpPr>
                <a:cxnSpLocks/>
                <a:stCxn id="143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11BFC878-802D-8144-B890-6005AA08AC09}"/>
                  </a:ext>
                </a:extLst>
              </p:cNvPr>
              <p:cNvCxnSpPr>
                <a:cxnSpLocks/>
                <a:stCxn id="138" idx="1"/>
                <a:endCxn id="139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E00FF424-329F-D943-B247-AF3F6AC54B66}"/>
                  </a:ext>
                </a:extLst>
              </p:cNvPr>
              <p:cNvCxnSpPr>
                <a:stCxn id="147" idx="1"/>
                <a:endCxn id="148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F9D7A9AF-45A2-2C4C-91B9-EA4EA5DE4C9D}"/>
                  </a:ext>
                </a:extLst>
              </p:cNvPr>
              <p:cNvCxnSpPr>
                <a:cxnSpLocks/>
                <a:stCxn id="144" idx="1"/>
                <a:endCxn id="139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0" name="Oval 159">
                <a:extLst>
                  <a:ext uri="{FF2B5EF4-FFF2-40B4-BE49-F238E27FC236}">
                    <a16:creationId xmlns:a16="http://schemas.microsoft.com/office/drawing/2014/main" id="{AF2F0D0E-CCFF-2A4A-B459-C74F3B250900}"/>
                  </a:ext>
                </a:extLst>
              </p:cNvPr>
              <p:cNvSpPr/>
              <p:nvPr/>
            </p:nvSpPr>
            <p:spPr>
              <a:xfrm>
                <a:off x="106276" y="1299638"/>
                <a:ext cx="1066800" cy="9958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F36E7786-FA26-7A4F-83C9-8A383FC97D3B}"/>
                  </a:ext>
                </a:extLst>
              </p:cNvPr>
              <p:cNvSpPr/>
              <p:nvPr/>
            </p:nvSpPr>
            <p:spPr>
              <a:xfrm>
                <a:off x="406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CDC129DF-4B2C-3B44-BFCF-1EA47374101C}"/>
                  </a:ext>
                </a:extLst>
              </p:cNvPr>
              <p:cNvSpPr/>
              <p:nvPr/>
            </p:nvSpPr>
            <p:spPr>
              <a:xfrm>
                <a:off x="2255521" y="3056112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080627C1-6709-384A-BA34-67E119FAC935}"/>
                  </a:ext>
                </a:extLst>
              </p:cNvPr>
              <p:cNvSpPr/>
              <p:nvPr/>
            </p:nvSpPr>
            <p:spPr>
              <a:xfrm>
                <a:off x="2971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A13605B1-3A3C-EE41-9486-118B64765E4B}"/>
                  </a:ext>
                </a:extLst>
              </p:cNvPr>
              <p:cNvSpPr/>
              <p:nvPr/>
            </p:nvSpPr>
            <p:spPr>
              <a:xfrm>
                <a:off x="7136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3D1A0167-9F41-834C-9DFC-7FA68428EB9D}"/>
                  </a:ext>
                </a:extLst>
              </p:cNvPr>
              <p:cNvSpPr/>
              <p:nvPr/>
            </p:nvSpPr>
            <p:spPr>
              <a:xfrm>
                <a:off x="1282745" y="393675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8" name="Picture 18">
              <a:extLst>
                <a:ext uri="{FF2B5EF4-FFF2-40B4-BE49-F238E27FC236}">
                  <a16:creationId xmlns:a16="http://schemas.microsoft.com/office/drawing/2014/main" id="{F7E2D2FB-EA2C-0040-BD5D-6E8B9C7256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9" name="Picture 28">
              <a:extLst>
                <a:ext uri="{FF2B5EF4-FFF2-40B4-BE49-F238E27FC236}">
                  <a16:creationId xmlns:a16="http://schemas.microsoft.com/office/drawing/2014/main" id="{1A4ABC37-FABA-204C-BBA1-5CA493C69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18" descr="Image result for justin trudeau">
              <a:extLst>
                <a:ext uri="{FF2B5EF4-FFF2-40B4-BE49-F238E27FC236}">
                  <a16:creationId xmlns:a16="http://schemas.microsoft.com/office/drawing/2014/main" id="{2B16D1DF-430C-5E46-B444-6191462AD1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F5C6477-24A3-3746-9CB2-1B30743F969C}"/>
              </a:ext>
            </a:extLst>
          </p:cNvPr>
          <p:cNvGrpSpPr/>
          <p:nvPr/>
        </p:nvGrpSpPr>
        <p:grpSpPr>
          <a:xfrm>
            <a:off x="8951003" y="1829355"/>
            <a:ext cx="1891206" cy="1249826"/>
            <a:chOff x="1831975" y="1345680"/>
            <a:chExt cx="7787040" cy="5146158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1062F963-8597-B549-8BE7-5956672F888A}"/>
                </a:ext>
              </a:extLst>
            </p:cNvPr>
            <p:cNvGrpSpPr/>
            <p:nvPr/>
          </p:nvGrpSpPr>
          <p:grpSpPr>
            <a:xfrm>
              <a:off x="1831975" y="1345680"/>
              <a:ext cx="7787040" cy="4734552"/>
              <a:chOff x="307975" y="1345680"/>
              <a:chExt cx="7787040" cy="4734552"/>
            </a:xfrm>
          </p:grpSpPr>
          <p:pic>
            <p:nvPicPr>
              <p:cNvPr id="171" name="Picture 2" descr="Image result for Prince Harry">
                <a:extLst>
                  <a:ext uri="{FF2B5EF4-FFF2-40B4-BE49-F238E27FC236}">
                    <a16:creationId xmlns:a16="http://schemas.microsoft.com/office/drawing/2014/main" id="{160A070C-1D5F-9044-AE55-A1A767A5D6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2" name="Picture 4" descr="Image result for meghan markle">
                <a:extLst>
                  <a:ext uri="{FF2B5EF4-FFF2-40B4-BE49-F238E27FC236}">
                    <a16:creationId xmlns:a16="http://schemas.microsoft.com/office/drawing/2014/main" id="{ED4325E4-6284-5E41-A30F-798ABFB3BF1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6" descr="Image result for Prince Charles">
                <a:extLst>
                  <a:ext uri="{FF2B5EF4-FFF2-40B4-BE49-F238E27FC236}">
                    <a16:creationId xmlns:a16="http://schemas.microsoft.com/office/drawing/2014/main" id="{71134A9F-D550-BC49-8930-79D1ADF006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8" descr="Image result for queen elizabeth">
                <a:extLst>
                  <a:ext uri="{FF2B5EF4-FFF2-40B4-BE49-F238E27FC236}">
                    <a16:creationId xmlns:a16="http://schemas.microsoft.com/office/drawing/2014/main" id="{FBBA976E-EA36-F74B-BB78-D04239CB58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10" descr="Image result for Donald Trump">
                <a:extLst>
                  <a:ext uri="{FF2B5EF4-FFF2-40B4-BE49-F238E27FC236}">
                    <a16:creationId xmlns:a16="http://schemas.microsoft.com/office/drawing/2014/main" id="{55EEB333-4D9F-6A4F-8AD6-64F92E3E55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12" descr="Image result for prince george">
                <a:extLst>
                  <a:ext uri="{FF2B5EF4-FFF2-40B4-BE49-F238E27FC236}">
                    <a16:creationId xmlns:a16="http://schemas.microsoft.com/office/drawing/2014/main" id="{4B125F16-F767-434E-8E59-93A257C857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20" descr="Image result for Elton John">
                <a:extLst>
                  <a:ext uri="{FF2B5EF4-FFF2-40B4-BE49-F238E27FC236}">
                    <a16:creationId xmlns:a16="http://schemas.microsoft.com/office/drawing/2014/main" id="{628BAB75-E32A-194D-B0AE-63451D9E8D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34" descr="Image result for angela merkel">
                <a:extLst>
                  <a:ext uri="{FF2B5EF4-FFF2-40B4-BE49-F238E27FC236}">
                    <a16:creationId xmlns:a16="http://schemas.microsoft.com/office/drawing/2014/main" id="{7892DBAD-1F1D-9E4B-A0FE-DA03102485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36" descr="Image result for paul mccartney">
                <a:extLst>
                  <a:ext uri="{FF2B5EF4-FFF2-40B4-BE49-F238E27FC236}">
                    <a16:creationId xmlns:a16="http://schemas.microsoft.com/office/drawing/2014/main" id="{8EE21FF2-0836-9644-A97C-96B7E76FB16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0AF8F917-8658-384D-82FC-9A0952FC62C3}"/>
                  </a:ext>
                </a:extLst>
              </p:cNvPr>
              <p:cNvCxnSpPr>
                <a:stCxn id="176" idx="3"/>
                <a:endCxn id="175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5C2E8A5E-A193-F24B-82DE-9B616CC8DA8F}"/>
                  </a:ext>
                </a:extLst>
              </p:cNvPr>
              <p:cNvCxnSpPr>
                <a:cxnSpLocks/>
                <a:stCxn id="172" idx="3"/>
                <a:endCxn id="170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D809B360-E171-C84F-8148-841893672248}"/>
                  </a:ext>
                </a:extLst>
              </p:cNvPr>
              <p:cNvCxnSpPr>
                <a:stCxn id="171" idx="3"/>
                <a:endCxn id="179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0E308669-81F2-7D46-B6BF-D93426CA74CD}"/>
                  </a:ext>
                </a:extLst>
              </p:cNvPr>
              <p:cNvCxnSpPr>
                <a:stCxn id="173" idx="1"/>
                <a:endCxn id="179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2FA51332-6BB4-0F4A-A41F-CD4D3CD6FD44}"/>
                  </a:ext>
                </a:extLst>
              </p:cNvPr>
              <p:cNvCxnSpPr>
                <a:cxnSpLocks/>
                <a:stCxn id="173" idx="1"/>
                <a:endCxn id="170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0003334D-7A16-2C4A-BC01-E2F13AC438FD}"/>
                  </a:ext>
                </a:extLst>
              </p:cNvPr>
              <p:cNvCxnSpPr>
                <a:stCxn id="173" idx="1"/>
                <a:endCxn id="177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8553ABCE-4673-9143-9A81-1B997A2D4CDA}"/>
                  </a:ext>
                </a:extLst>
              </p:cNvPr>
              <p:cNvCxnSpPr>
                <a:cxnSpLocks/>
                <a:stCxn id="173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68B04F30-907A-EC4D-84EF-1E322B097A6C}"/>
                  </a:ext>
                </a:extLst>
              </p:cNvPr>
              <p:cNvCxnSpPr>
                <a:cxnSpLocks/>
                <a:stCxn id="168" idx="1"/>
                <a:endCxn id="169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672FA8BA-CAFF-EC4E-9748-D43D79AE7D09}"/>
                  </a:ext>
                </a:extLst>
              </p:cNvPr>
              <p:cNvCxnSpPr>
                <a:stCxn id="177" idx="1"/>
                <a:endCxn id="178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E8C3737E-C6FA-3747-81A7-8B8B880FFB43}"/>
                  </a:ext>
                </a:extLst>
              </p:cNvPr>
              <p:cNvCxnSpPr>
                <a:cxnSpLocks/>
                <a:stCxn id="174" idx="1"/>
                <a:endCxn id="169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8" name="Picture 18">
              <a:extLst>
                <a:ext uri="{FF2B5EF4-FFF2-40B4-BE49-F238E27FC236}">
                  <a16:creationId xmlns:a16="http://schemas.microsoft.com/office/drawing/2014/main" id="{0DD97C8B-1A8D-8341-9B58-A2826069CF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8">
              <a:extLst>
                <a:ext uri="{FF2B5EF4-FFF2-40B4-BE49-F238E27FC236}">
                  <a16:creationId xmlns:a16="http://schemas.microsoft.com/office/drawing/2014/main" id="{3B467459-D6C8-DF48-9D98-BC19307AA2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18" descr="Image result for justin trudeau">
              <a:extLst>
                <a:ext uri="{FF2B5EF4-FFF2-40B4-BE49-F238E27FC236}">
                  <a16:creationId xmlns:a16="http://schemas.microsoft.com/office/drawing/2014/main" id="{5000A6E1-5924-8C41-85B8-83B2882B8E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62192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Corollary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7" name="TextBox 276"/>
          <p:cNvSpPr txBox="1"/>
          <p:nvPr/>
        </p:nvSpPr>
        <p:spPr>
          <a:xfrm>
            <a:off x="9444078" y="3291287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MinIndSet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8937741" y="1558940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8915400" y="4953000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09709" y="3477590"/>
                <a:ext cx="2560784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If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was always slow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709" y="3477590"/>
                <a:ext cx="2560784" cy="830997"/>
              </a:xfrm>
              <a:prstGeom prst="rect">
                <a:avLst/>
              </a:prstGeom>
              <a:blipFill>
                <a:blip r:embed="rId30"/>
                <a:stretch>
                  <a:fillRect l="-3431" t="-4478" b="-1194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6372972" y="3482370"/>
                <a:ext cx="3125632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Then this shows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is also slow</a:t>
                </a: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972" y="3482370"/>
                <a:ext cx="3125632" cy="830997"/>
              </a:xfrm>
              <a:prstGeom prst="rect">
                <a:avLst/>
              </a:prstGeom>
              <a:blipFill>
                <a:blip r:embed="rId31"/>
                <a:stretch>
                  <a:fillRect l="-2823" t="-4412" b="-1176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/>
          <p:cNvSpPr txBox="1"/>
          <p:nvPr/>
        </p:nvSpPr>
        <p:spPr>
          <a:xfrm>
            <a:off x="1615700" y="1403866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8382001" y="1295400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8001000" y="4495800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1652487" y="4509843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CE11208-989F-3649-B4D7-26580BD2CCD6}"/>
              </a:ext>
            </a:extLst>
          </p:cNvPr>
          <p:cNvGrpSpPr/>
          <p:nvPr/>
        </p:nvGrpSpPr>
        <p:grpSpPr>
          <a:xfrm>
            <a:off x="1412803" y="5063592"/>
            <a:ext cx="2016197" cy="1261008"/>
            <a:chOff x="1630276" y="1299638"/>
            <a:chExt cx="8301690" cy="5192200"/>
          </a:xfrm>
        </p:grpSpPr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CD12F7C0-29A5-224B-A20C-11596E8C32BA}"/>
                </a:ext>
              </a:extLst>
            </p:cNvPr>
            <p:cNvGrpSpPr/>
            <p:nvPr/>
          </p:nvGrpSpPr>
          <p:grpSpPr>
            <a:xfrm>
              <a:off x="1630276" y="1299638"/>
              <a:ext cx="8301690" cy="4780594"/>
              <a:chOff x="106276" y="1299638"/>
              <a:chExt cx="8301690" cy="4780594"/>
            </a:xfrm>
          </p:grpSpPr>
          <p:pic>
            <p:nvPicPr>
              <p:cNvPr id="142" name="Picture 2" descr="Image result for Prince Harry">
                <a:extLst>
                  <a:ext uri="{FF2B5EF4-FFF2-40B4-BE49-F238E27FC236}">
                    <a16:creationId xmlns:a16="http://schemas.microsoft.com/office/drawing/2014/main" id="{A8DDF8B7-DC59-2548-AD41-46185B8D6D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3" name="Picture 4" descr="Image result for meghan markle">
                <a:extLst>
                  <a:ext uri="{FF2B5EF4-FFF2-40B4-BE49-F238E27FC236}">
                    <a16:creationId xmlns:a16="http://schemas.microsoft.com/office/drawing/2014/main" id="{9BC8AC4F-E685-B240-8F20-930DBE5565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6" descr="Image result for Prince Charles">
                <a:extLst>
                  <a:ext uri="{FF2B5EF4-FFF2-40B4-BE49-F238E27FC236}">
                    <a16:creationId xmlns:a16="http://schemas.microsoft.com/office/drawing/2014/main" id="{9155235B-E90F-A642-B430-EF2D5CC353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8" descr="Image result for queen elizabeth">
                <a:extLst>
                  <a:ext uri="{FF2B5EF4-FFF2-40B4-BE49-F238E27FC236}">
                    <a16:creationId xmlns:a16="http://schemas.microsoft.com/office/drawing/2014/main" id="{E94E1CDD-B2E4-094D-B886-B13B0B8279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10" descr="Image result for Donald Trump">
                <a:extLst>
                  <a:ext uri="{FF2B5EF4-FFF2-40B4-BE49-F238E27FC236}">
                    <a16:creationId xmlns:a16="http://schemas.microsoft.com/office/drawing/2014/main" id="{72299709-70FA-174C-B457-7D5E8DDEA3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2" descr="Image result for prince george">
                <a:extLst>
                  <a:ext uri="{FF2B5EF4-FFF2-40B4-BE49-F238E27FC236}">
                    <a16:creationId xmlns:a16="http://schemas.microsoft.com/office/drawing/2014/main" id="{F4EA1D9E-EF44-0F4B-A806-599118EE3B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20" descr="Image result for Elton John">
                <a:extLst>
                  <a:ext uri="{FF2B5EF4-FFF2-40B4-BE49-F238E27FC236}">
                    <a16:creationId xmlns:a16="http://schemas.microsoft.com/office/drawing/2014/main" id="{5C9698E8-9E4C-9A41-8199-6DC86150194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34" descr="Image result for angela merkel">
                <a:extLst>
                  <a:ext uri="{FF2B5EF4-FFF2-40B4-BE49-F238E27FC236}">
                    <a16:creationId xmlns:a16="http://schemas.microsoft.com/office/drawing/2014/main" id="{CBF8DDBA-FC1E-C148-9EC7-D5E4FFB17F2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36" descr="Image result for paul mccartney">
                <a:extLst>
                  <a:ext uri="{FF2B5EF4-FFF2-40B4-BE49-F238E27FC236}">
                    <a16:creationId xmlns:a16="http://schemas.microsoft.com/office/drawing/2014/main" id="{CFE83F83-126B-4247-8C8F-E9485F505D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6C002373-CC6A-714F-A97B-497926609B6D}"/>
                  </a:ext>
                </a:extLst>
              </p:cNvPr>
              <p:cNvCxnSpPr>
                <a:stCxn id="147" idx="3"/>
                <a:endCxn id="146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55E14F67-118F-DA4D-9F02-3E2EC92BE198}"/>
                  </a:ext>
                </a:extLst>
              </p:cNvPr>
              <p:cNvCxnSpPr>
                <a:cxnSpLocks/>
                <a:stCxn id="143" idx="3"/>
                <a:endCxn id="141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C8B8C156-8751-C44C-B4DB-2A98F4E66C36}"/>
                  </a:ext>
                </a:extLst>
              </p:cNvPr>
              <p:cNvCxnSpPr>
                <a:stCxn id="142" idx="3"/>
                <a:endCxn id="150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D2A1DC02-9F22-5B41-B9F0-AE2557FA59AA}"/>
                  </a:ext>
                </a:extLst>
              </p:cNvPr>
              <p:cNvCxnSpPr>
                <a:stCxn id="144" idx="1"/>
                <a:endCxn id="150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6FEE9442-ADD7-3644-A2E6-3CE1055652F0}"/>
                  </a:ext>
                </a:extLst>
              </p:cNvPr>
              <p:cNvCxnSpPr>
                <a:cxnSpLocks/>
                <a:stCxn id="144" idx="1"/>
                <a:endCxn id="141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AA707652-374F-7B48-9890-7E6A614F34C1}"/>
                  </a:ext>
                </a:extLst>
              </p:cNvPr>
              <p:cNvCxnSpPr>
                <a:stCxn id="144" idx="1"/>
                <a:endCxn id="148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A7185419-FB8C-184F-9628-0B37F8BD24E7}"/>
                  </a:ext>
                </a:extLst>
              </p:cNvPr>
              <p:cNvCxnSpPr>
                <a:cxnSpLocks/>
                <a:stCxn id="144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34A4432B-7E6F-174B-9A7A-D57FA0B635F1}"/>
                  </a:ext>
                </a:extLst>
              </p:cNvPr>
              <p:cNvCxnSpPr>
                <a:cxnSpLocks/>
                <a:stCxn id="139" idx="1"/>
                <a:endCxn id="140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5FC804F4-6305-B84F-806A-28DC992B83F7}"/>
                  </a:ext>
                </a:extLst>
              </p:cNvPr>
              <p:cNvCxnSpPr>
                <a:stCxn id="148" idx="1"/>
                <a:endCxn id="149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483711B3-B0F1-2646-9ED5-E4F018FC6B7B}"/>
                  </a:ext>
                </a:extLst>
              </p:cNvPr>
              <p:cNvCxnSpPr>
                <a:cxnSpLocks/>
                <a:stCxn id="145" idx="1"/>
                <a:endCxn id="140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160">
                <a:extLst>
                  <a:ext uri="{FF2B5EF4-FFF2-40B4-BE49-F238E27FC236}">
                    <a16:creationId xmlns:a16="http://schemas.microsoft.com/office/drawing/2014/main" id="{D0010BDA-1F7B-8146-B63E-AC3D8F21138C}"/>
                  </a:ext>
                </a:extLst>
              </p:cNvPr>
              <p:cNvSpPr/>
              <p:nvPr/>
            </p:nvSpPr>
            <p:spPr>
              <a:xfrm>
                <a:off x="106276" y="1299638"/>
                <a:ext cx="1066800" cy="9958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65D0C075-9BC3-9C44-A2F8-83ED1952EA6E}"/>
                  </a:ext>
                </a:extLst>
              </p:cNvPr>
              <p:cNvSpPr/>
              <p:nvPr/>
            </p:nvSpPr>
            <p:spPr>
              <a:xfrm>
                <a:off x="406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4305AA8F-4DE5-2F4F-B240-270380317FC8}"/>
                  </a:ext>
                </a:extLst>
              </p:cNvPr>
              <p:cNvSpPr/>
              <p:nvPr/>
            </p:nvSpPr>
            <p:spPr>
              <a:xfrm>
                <a:off x="2255521" y="3056112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8B25B429-A0C5-484F-B6C8-61B825F051BC}"/>
                  </a:ext>
                </a:extLst>
              </p:cNvPr>
              <p:cNvSpPr/>
              <p:nvPr/>
            </p:nvSpPr>
            <p:spPr>
              <a:xfrm>
                <a:off x="2971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4F9620DF-D63E-1542-A657-2B54B9CFAB7B}"/>
                  </a:ext>
                </a:extLst>
              </p:cNvPr>
              <p:cNvSpPr/>
              <p:nvPr/>
            </p:nvSpPr>
            <p:spPr>
              <a:xfrm>
                <a:off x="7136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6AD12FD4-9047-2C4E-B551-3025BA0665BD}"/>
                  </a:ext>
                </a:extLst>
              </p:cNvPr>
              <p:cNvSpPr/>
              <p:nvPr/>
            </p:nvSpPr>
            <p:spPr>
              <a:xfrm>
                <a:off x="1282745" y="393675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9" name="Picture 18">
              <a:extLst>
                <a:ext uri="{FF2B5EF4-FFF2-40B4-BE49-F238E27FC236}">
                  <a16:creationId xmlns:a16="http://schemas.microsoft.com/office/drawing/2014/main" id="{F3F9DABD-4CE3-BD46-8FA9-B17E6B7984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0" name="Picture 28">
              <a:extLst>
                <a:ext uri="{FF2B5EF4-FFF2-40B4-BE49-F238E27FC236}">
                  <a16:creationId xmlns:a16="http://schemas.microsoft.com/office/drawing/2014/main" id="{835E1FDF-702E-F04F-A36A-94E3474D7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18" descr="Image result for justin trudeau">
              <a:extLst>
                <a:ext uri="{FF2B5EF4-FFF2-40B4-BE49-F238E27FC236}">
                  <a16:creationId xmlns:a16="http://schemas.microsoft.com/office/drawing/2014/main" id="{30AB717E-F70B-9646-95AB-2768C0DD55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E58E4D31-1A24-1440-8B34-99D5698E2CF5}"/>
              </a:ext>
            </a:extLst>
          </p:cNvPr>
          <p:cNvGrpSpPr/>
          <p:nvPr/>
        </p:nvGrpSpPr>
        <p:grpSpPr>
          <a:xfrm>
            <a:off x="1483403" y="1829355"/>
            <a:ext cx="1891206" cy="1249826"/>
            <a:chOff x="1831975" y="1345680"/>
            <a:chExt cx="7787040" cy="5146158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CC4C8926-9343-3D40-93E1-3758CBB26366}"/>
                </a:ext>
              </a:extLst>
            </p:cNvPr>
            <p:cNvGrpSpPr/>
            <p:nvPr/>
          </p:nvGrpSpPr>
          <p:grpSpPr>
            <a:xfrm>
              <a:off x="1831975" y="1345680"/>
              <a:ext cx="7787040" cy="4734552"/>
              <a:chOff x="307975" y="1345680"/>
              <a:chExt cx="7787040" cy="4734552"/>
            </a:xfrm>
          </p:grpSpPr>
          <p:pic>
            <p:nvPicPr>
              <p:cNvPr id="172" name="Picture 2" descr="Image result for Prince Harry">
                <a:extLst>
                  <a:ext uri="{FF2B5EF4-FFF2-40B4-BE49-F238E27FC236}">
                    <a16:creationId xmlns:a16="http://schemas.microsoft.com/office/drawing/2014/main" id="{1A635968-2245-7F4F-AF64-A5402648B0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3" name="Picture 4" descr="Image result for meghan markle">
                <a:extLst>
                  <a:ext uri="{FF2B5EF4-FFF2-40B4-BE49-F238E27FC236}">
                    <a16:creationId xmlns:a16="http://schemas.microsoft.com/office/drawing/2014/main" id="{6445048C-9F2F-4147-B4D6-2AA8EE1994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6" descr="Image result for Prince Charles">
                <a:extLst>
                  <a:ext uri="{FF2B5EF4-FFF2-40B4-BE49-F238E27FC236}">
                    <a16:creationId xmlns:a16="http://schemas.microsoft.com/office/drawing/2014/main" id="{81FD6749-F178-9140-9131-A2138DC9D8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8" descr="Image result for queen elizabeth">
                <a:extLst>
                  <a:ext uri="{FF2B5EF4-FFF2-40B4-BE49-F238E27FC236}">
                    <a16:creationId xmlns:a16="http://schemas.microsoft.com/office/drawing/2014/main" id="{7442AB29-628B-0F4A-AD3A-A09899A1554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10" descr="Image result for Donald Trump">
                <a:extLst>
                  <a:ext uri="{FF2B5EF4-FFF2-40B4-BE49-F238E27FC236}">
                    <a16:creationId xmlns:a16="http://schemas.microsoft.com/office/drawing/2014/main" id="{9A327B8A-F22F-4244-B524-C2E1B19CBF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12" descr="Image result for prince george">
                <a:extLst>
                  <a:ext uri="{FF2B5EF4-FFF2-40B4-BE49-F238E27FC236}">
                    <a16:creationId xmlns:a16="http://schemas.microsoft.com/office/drawing/2014/main" id="{CCF019F4-05E5-8E45-BF0E-49B9F662A6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20" descr="Image result for Elton John">
                <a:extLst>
                  <a:ext uri="{FF2B5EF4-FFF2-40B4-BE49-F238E27FC236}">
                    <a16:creationId xmlns:a16="http://schemas.microsoft.com/office/drawing/2014/main" id="{6DED97CD-AF68-AD49-99E9-ACD4CA1318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34" descr="Image result for angela merkel">
                <a:extLst>
                  <a:ext uri="{FF2B5EF4-FFF2-40B4-BE49-F238E27FC236}">
                    <a16:creationId xmlns:a16="http://schemas.microsoft.com/office/drawing/2014/main" id="{5762FF42-9D4D-7840-9D49-FD08629EE2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36" descr="Image result for paul mccartney">
                <a:extLst>
                  <a:ext uri="{FF2B5EF4-FFF2-40B4-BE49-F238E27FC236}">
                    <a16:creationId xmlns:a16="http://schemas.microsoft.com/office/drawing/2014/main" id="{F7DE2E9F-1DEE-5E40-8ABE-69B5844DA48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CB329531-F01A-4442-824F-0D019550B1B4}"/>
                  </a:ext>
                </a:extLst>
              </p:cNvPr>
              <p:cNvCxnSpPr>
                <a:stCxn id="177" idx="3"/>
                <a:endCxn id="176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3A4661F3-759B-FA44-97CF-671799D9B7F6}"/>
                  </a:ext>
                </a:extLst>
              </p:cNvPr>
              <p:cNvCxnSpPr>
                <a:cxnSpLocks/>
                <a:stCxn id="173" idx="3"/>
                <a:endCxn id="171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6F4338BE-386B-DF4E-9D95-D5A0C2DCDF75}"/>
                  </a:ext>
                </a:extLst>
              </p:cNvPr>
              <p:cNvCxnSpPr>
                <a:stCxn id="172" idx="3"/>
                <a:endCxn id="180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54763E0E-93DA-F542-B986-D9943915E9DB}"/>
                  </a:ext>
                </a:extLst>
              </p:cNvPr>
              <p:cNvCxnSpPr>
                <a:stCxn id="174" idx="1"/>
                <a:endCxn id="180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F8571509-89A1-284B-8D51-4D51685BEE58}"/>
                  </a:ext>
                </a:extLst>
              </p:cNvPr>
              <p:cNvCxnSpPr>
                <a:cxnSpLocks/>
                <a:stCxn id="174" idx="1"/>
                <a:endCxn id="171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2F5C063-E6ED-FF4F-83F4-D3866EF9F219}"/>
                  </a:ext>
                </a:extLst>
              </p:cNvPr>
              <p:cNvCxnSpPr>
                <a:stCxn id="174" idx="1"/>
                <a:endCxn id="178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B16256A9-89DB-5E43-802B-EDC2C607E48C}"/>
                  </a:ext>
                </a:extLst>
              </p:cNvPr>
              <p:cNvCxnSpPr>
                <a:cxnSpLocks/>
                <a:stCxn id="174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489ACC5A-6153-F44C-8F0F-A6DE0AA05262}"/>
                  </a:ext>
                </a:extLst>
              </p:cNvPr>
              <p:cNvCxnSpPr>
                <a:cxnSpLocks/>
                <a:stCxn id="169" idx="1"/>
                <a:endCxn id="170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00810EDA-F4A8-6B41-8DF3-2F5D7A04F808}"/>
                  </a:ext>
                </a:extLst>
              </p:cNvPr>
              <p:cNvCxnSpPr>
                <a:stCxn id="178" idx="1"/>
                <a:endCxn id="179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C9451E8F-7EEB-7847-8BCE-F1F8AE1A3F4C}"/>
                  </a:ext>
                </a:extLst>
              </p:cNvPr>
              <p:cNvCxnSpPr>
                <a:cxnSpLocks/>
                <a:stCxn id="175" idx="1"/>
                <a:endCxn id="170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69" name="Picture 18">
              <a:extLst>
                <a:ext uri="{FF2B5EF4-FFF2-40B4-BE49-F238E27FC236}">
                  <a16:creationId xmlns:a16="http://schemas.microsoft.com/office/drawing/2014/main" id="{F02DB602-E2BF-8E4C-904E-A99CFFFC5C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28">
              <a:extLst>
                <a:ext uri="{FF2B5EF4-FFF2-40B4-BE49-F238E27FC236}">
                  <a16:creationId xmlns:a16="http://schemas.microsoft.com/office/drawing/2014/main" id="{44CC8810-372E-3C42-8640-D00EEBDB1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18" descr="Image result for justin trudeau">
              <a:extLst>
                <a:ext uri="{FF2B5EF4-FFF2-40B4-BE49-F238E27FC236}">
                  <a16:creationId xmlns:a16="http://schemas.microsoft.com/office/drawing/2014/main" id="{78272CBA-741E-BF48-A9D1-9A391BE960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194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Corollary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1276" y="1773198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1892573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15438" y="1992868"/>
            <a:ext cx="209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nothing</a:t>
            </a:r>
            <a:endParaRPr lang="en-US" b="1" dirty="0"/>
          </a:p>
        </p:txBody>
      </p:sp>
      <p:sp>
        <p:nvSpPr>
          <p:cNvPr id="278" name="TextBox 277"/>
          <p:cNvSpPr txBox="1"/>
          <p:nvPr/>
        </p:nvSpPr>
        <p:spPr>
          <a:xfrm>
            <a:off x="4743772" y="44958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solution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242707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5076" y="5140410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/>
          <p:cNvGrpSpPr/>
          <p:nvPr/>
        </p:nvGrpSpPr>
        <p:grpSpPr>
          <a:xfrm>
            <a:off x="1882166" y="1796668"/>
            <a:ext cx="1447858" cy="1290148"/>
            <a:chOff x="657225" y="1481300"/>
            <a:chExt cx="5514975" cy="4914248"/>
          </a:xfrm>
        </p:grpSpPr>
        <p:cxnSp>
          <p:nvCxnSpPr>
            <p:cNvPr id="53" name="Straight Connector 52"/>
            <p:cNvCxnSpPr>
              <a:stCxn id="76" idx="1"/>
              <a:endCxn id="68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67" idx="2"/>
              <a:endCxn id="76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68" idx="1"/>
              <a:endCxn id="67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71" idx="2"/>
              <a:endCxn id="67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71" idx="3"/>
              <a:endCxn id="72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72" idx="3"/>
              <a:endCxn id="69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72" idx="2"/>
              <a:endCxn id="70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70" idx="3"/>
              <a:endCxn id="73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69" idx="2"/>
              <a:endCxn id="73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2" idx="3"/>
              <a:endCxn id="74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69" idx="0"/>
              <a:endCxn id="74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8" idx="0"/>
              <a:endCxn id="73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8" idx="0"/>
              <a:endCxn id="69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" name="Group 65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5" name="Isosceles Triangle 74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1793756" y="5030689"/>
            <a:ext cx="1447858" cy="1290148"/>
            <a:chOff x="657225" y="1481300"/>
            <a:chExt cx="5514975" cy="4914248"/>
          </a:xfrm>
        </p:grpSpPr>
        <p:cxnSp>
          <p:nvCxnSpPr>
            <p:cNvPr id="78" name="Straight Connector 77"/>
            <p:cNvCxnSpPr>
              <a:stCxn id="101" idx="1"/>
              <a:endCxn id="9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92" idx="2"/>
              <a:endCxn id="101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93" idx="1"/>
              <a:endCxn id="92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96" idx="2"/>
              <a:endCxn id="92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96" idx="3"/>
              <a:endCxn id="97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97" idx="3"/>
              <a:endCxn id="94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97" idx="2"/>
              <a:endCxn id="95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stCxn id="95" idx="3"/>
              <a:endCxn id="98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94" idx="2"/>
              <a:endCxn id="98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97" idx="3"/>
              <a:endCxn id="99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94" idx="0"/>
              <a:endCxn id="99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93" idx="0"/>
              <a:endCxn id="98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93" idx="0"/>
              <a:endCxn id="94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100" name="Isosceles Triangle 99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5114986" y="1371601"/>
            <a:ext cx="1438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O(V) Time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9463097" y="3164117"/>
            <a:ext cx="2213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any Algorithm for </a:t>
            </a:r>
            <a:r>
              <a:rPr lang="en-US" dirty="0" err="1"/>
              <a:t>MaxVertCov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Box 131"/>
              <p:cNvSpPr txBox="1"/>
              <p:nvPr/>
            </p:nvSpPr>
            <p:spPr>
              <a:xfrm>
                <a:off x="2335626" y="3489326"/>
                <a:ext cx="2560784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If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𝑨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was always slow</a:t>
                </a:r>
              </a:p>
            </p:txBody>
          </p:sp>
        </mc:Choice>
        <mc:Fallback xmlns="">
          <p:sp>
            <p:nvSpPr>
              <p:cNvPr id="132" name="TextBox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626" y="3489326"/>
                <a:ext cx="2560784" cy="830997"/>
              </a:xfrm>
              <a:prstGeom prst="rect">
                <a:avLst/>
              </a:prstGeom>
              <a:blipFill>
                <a:blip r:embed="rId30"/>
                <a:stretch>
                  <a:fillRect l="-3431" t="-4478" b="-11940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Box 132"/>
              <p:cNvSpPr txBox="1"/>
              <p:nvPr/>
            </p:nvSpPr>
            <p:spPr>
              <a:xfrm>
                <a:off x="6314805" y="3495841"/>
                <a:ext cx="3125632" cy="83099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rgbClr val="FF0000"/>
                    </a:solidFill>
                  </a:rPr>
                  <a:t>Then this shows solving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rgbClr val="FF0000"/>
                        </a:solidFill>
                        <a:latin typeface="Cambria Math"/>
                      </a:rPr>
                      <m:t>𝑩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is also slow</a:t>
                </a:r>
              </a:p>
            </p:txBody>
          </p:sp>
        </mc:Choice>
        <mc:Fallback xmlns="">
          <p:sp>
            <p:nvSpPr>
              <p:cNvPr id="133" name="TextBox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4805" y="3495841"/>
                <a:ext cx="3125632" cy="830997"/>
              </a:xfrm>
              <a:prstGeom prst="rect">
                <a:avLst/>
              </a:prstGeom>
              <a:blipFill>
                <a:blip r:embed="rId31"/>
                <a:stretch>
                  <a:fillRect l="-2823" t="-4412" b="-1176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TextBox 133"/>
          <p:cNvSpPr txBox="1"/>
          <p:nvPr/>
        </p:nvSpPr>
        <p:spPr>
          <a:xfrm>
            <a:off x="8872609" y="1233100"/>
            <a:ext cx="1188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MaxIndSet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1674330" y="1383268"/>
            <a:ext cx="129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1664313" y="4439402"/>
            <a:ext cx="2446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MinVertCov</a:t>
            </a:r>
            <a:endParaRPr lang="en-US" dirty="0"/>
          </a:p>
        </p:txBody>
      </p:sp>
      <p:sp>
        <p:nvSpPr>
          <p:cNvPr id="137" name="TextBox 136"/>
          <p:cNvSpPr txBox="1"/>
          <p:nvPr/>
        </p:nvSpPr>
        <p:spPr>
          <a:xfrm>
            <a:off x="7956353" y="4470632"/>
            <a:ext cx="2337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</a:t>
            </a:r>
            <a:r>
              <a:rPr lang="en-US" dirty="0" err="1"/>
              <a:t>MaxIndSet</a:t>
            </a:r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A78AE5E-6A76-4143-8772-3A6660B1906C}"/>
              </a:ext>
            </a:extLst>
          </p:cNvPr>
          <p:cNvGrpSpPr/>
          <p:nvPr/>
        </p:nvGrpSpPr>
        <p:grpSpPr>
          <a:xfrm>
            <a:off x="8550724" y="5063592"/>
            <a:ext cx="2016197" cy="1261008"/>
            <a:chOff x="1630276" y="1299638"/>
            <a:chExt cx="8301690" cy="5192200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17792EF-867A-264D-9B42-0D18778C9679}"/>
                </a:ext>
              </a:extLst>
            </p:cNvPr>
            <p:cNvGrpSpPr/>
            <p:nvPr/>
          </p:nvGrpSpPr>
          <p:grpSpPr>
            <a:xfrm>
              <a:off x="1630276" y="1299638"/>
              <a:ext cx="8301690" cy="4780594"/>
              <a:chOff x="106276" y="1299638"/>
              <a:chExt cx="8301690" cy="4780594"/>
            </a:xfrm>
          </p:grpSpPr>
          <p:pic>
            <p:nvPicPr>
              <p:cNvPr id="143" name="Picture 2" descr="Image result for Prince Harry">
                <a:extLst>
                  <a:ext uri="{FF2B5EF4-FFF2-40B4-BE49-F238E27FC236}">
                    <a16:creationId xmlns:a16="http://schemas.microsoft.com/office/drawing/2014/main" id="{9E98DA6F-0DEE-EE4F-8188-C23F9A9D5F3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4" name="Picture 4" descr="Image result for meghan markle">
                <a:extLst>
                  <a:ext uri="{FF2B5EF4-FFF2-40B4-BE49-F238E27FC236}">
                    <a16:creationId xmlns:a16="http://schemas.microsoft.com/office/drawing/2014/main" id="{82C7C964-BD0B-7D43-85C9-88602ED38C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6" descr="Image result for Prince Charles">
                <a:extLst>
                  <a:ext uri="{FF2B5EF4-FFF2-40B4-BE49-F238E27FC236}">
                    <a16:creationId xmlns:a16="http://schemas.microsoft.com/office/drawing/2014/main" id="{B3D7B08B-0227-8046-9322-A5CA1CB904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8" descr="Image result for queen elizabeth">
                <a:extLst>
                  <a:ext uri="{FF2B5EF4-FFF2-40B4-BE49-F238E27FC236}">
                    <a16:creationId xmlns:a16="http://schemas.microsoft.com/office/drawing/2014/main" id="{7A404890-EB18-D04F-BBA9-26DA6741EB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0" descr="Image result for Donald Trump">
                <a:extLst>
                  <a:ext uri="{FF2B5EF4-FFF2-40B4-BE49-F238E27FC236}">
                    <a16:creationId xmlns:a16="http://schemas.microsoft.com/office/drawing/2014/main" id="{FF04DF35-FE8E-F04D-B948-8C5D462DFF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8" name="Picture 12" descr="Image result for prince george">
                <a:extLst>
                  <a:ext uri="{FF2B5EF4-FFF2-40B4-BE49-F238E27FC236}">
                    <a16:creationId xmlns:a16="http://schemas.microsoft.com/office/drawing/2014/main" id="{B0A6492F-F9A0-C045-8A92-0497044C39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9" name="Picture 20" descr="Image result for Elton John">
                <a:extLst>
                  <a:ext uri="{FF2B5EF4-FFF2-40B4-BE49-F238E27FC236}">
                    <a16:creationId xmlns:a16="http://schemas.microsoft.com/office/drawing/2014/main" id="{2AFA3B7E-0266-D445-9106-2DA38CF8D9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0" name="Picture 34" descr="Image result for angela merkel">
                <a:extLst>
                  <a:ext uri="{FF2B5EF4-FFF2-40B4-BE49-F238E27FC236}">
                    <a16:creationId xmlns:a16="http://schemas.microsoft.com/office/drawing/2014/main" id="{F7C9EC39-567E-F343-A222-B83534F585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1" name="Picture 36" descr="Image result for paul mccartney">
                <a:extLst>
                  <a:ext uri="{FF2B5EF4-FFF2-40B4-BE49-F238E27FC236}">
                    <a16:creationId xmlns:a16="http://schemas.microsoft.com/office/drawing/2014/main" id="{57798816-5F9D-AD41-BC81-3945A24F51B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9E3AA741-4408-B145-A83E-13121464DFE2}"/>
                  </a:ext>
                </a:extLst>
              </p:cNvPr>
              <p:cNvCxnSpPr>
                <a:stCxn id="148" idx="3"/>
                <a:endCxn id="147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59DC0897-42E6-134C-9464-24B2FD9F547C}"/>
                  </a:ext>
                </a:extLst>
              </p:cNvPr>
              <p:cNvCxnSpPr>
                <a:cxnSpLocks/>
                <a:stCxn id="144" idx="3"/>
                <a:endCxn id="142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00C8829-A9BB-E043-BBFD-CE6B2A948287}"/>
                  </a:ext>
                </a:extLst>
              </p:cNvPr>
              <p:cNvCxnSpPr>
                <a:stCxn id="143" idx="3"/>
                <a:endCxn id="151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DF973CAC-3E66-B04E-916B-34F51B0F08E8}"/>
                  </a:ext>
                </a:extLst>
              </p:cNvPr>
              <p:cNvCxnSpPr>
                <a:stCxn id="145" idx="1"/>
                <a:endCxn id="151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8F411CCD-CEF5-D94D-B2C5-5CDF70BCDAA3}"/>
                  </a:ext>
                </a:extLst>
              </p:cNvPr>
              <p:cNvCxnSpPr>
                <a:cxnSpLocks/>
                <a:stCxn id="145" idx="1"/>
                <a:endCxn id="142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37E62CBF-D782-2040-9D85-BDE59258ABDC}"/>
                  </a:ext>
                </a:extLst>
              </p:cNvPr>
              <p:cNvCxnSpPr>
                <a:stCxn id="145" idx="1"/>
                <a:endCxn id="149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410AFA7E-440D-9E41-8EB2-5D83C804748F}"/>
                  </a:ext>
                </a:extLst>
              </p:cNvPr>
              <p:cNvCxnSpPr>
                <a:cxnSpLocks/>
                <a:stCxn id="145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79FD0BBB-A9F0-AB4E-B3D0-18DF7A5C2D27}"/>
                  </a:ext>
                </a:extLst>
              </p:cNvPr>
              <p:cNvCxnSpPr>
                <a:cxnSpLocks/>
                <a:stCxn id="140" idx="1"/>
                <a:endCxn id="141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6CFCD1CA-A26B-1F4A-874F-DE00A9171600}"/>
                  </a:ext>
                </a:extLst>
              </p:cNvPr>
              <p:cNvCxnSpPr>
                <a:stCxn id="149" idx="1"/>
                <a:endCxn id="150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E559241-D895-AA4A-BE5B-94910A559E8A}"/>
                  </a:ext>
                </a:extLst>
              </p:cNvPr>
              <p:cNvCxnSpPr>
                <a:cxnSpLocks/>
                <a:stCxn id="146" idx="1"/>
                <a:endCxn id="141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2" name="Oval 161">
                <a:extLst>
                  <a:ext uri="{FF2B5EF4-FFF2-40B4-BE49-F238E27FC236}">
                    <a16:creationId xmlns:a16="http://schemas.microsoft.com/office/drawing/2014/main" id="{A0E5CA36-B038-664C-B007-527B3AFBBC79}"/>
                  </a:ext>
                </a:extLst>
              </p:cNvPr>
              <p:cNvSpPr/>
              <p:nvPr/>
            </p:nvSpPr>
            <p:spPr>
              <a:xfrm>
                <a:off x="106276" y="1299638"/>
                <a:ext cx="1066800" cy="99585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>
                <a:extLst>
                  <a:ext uri="{FF2B5EF4-FFF2-40B4-BE49-F238E27FC236}">
                    <a16:creationId xmlns:a16="http://schemas.microsoft.com/office/drawing/2014/main" id="{F0BB4C51-658A-0A44-B6FB-F13CD44482F6}"/>
                  </a:ext>
                </a:extLst>
              </p:cNvPr>
              <p:cNvSpPr/>
              <p:nvPr/>
            </p:nvSpPr>
            <p:spPr>
              <a:xfrm>
                <a:off x="406334" y="2389557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F3E1D0E1-8B8D-3B4D-9D65-A6459D9F5D73}"/>
                  </a:ext>
                </a:extLst>
              </p:cNvPr>
              <p:cNvSpPr/>
              <p:nvPr/>
            </p:nvSpPr>
            <p:spPr>
              <a:xfrm>
                <a:off x="2255521" y="3056112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AE029E8D-F292-AE41-9497-31BDB29A7256}"/>
                  </a:ext>
                </a:extLst>
              </p:cNvPr>
              <p:cNvSpPr/>
              <p:nvPr/>
            </p:nvSpPr>
            <p:spPr>
              <a:xfrm>
                <a:off x="2971800" y="4605706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3F1AE6BF-D25B-7547-A566-4EDEEA3AB7A2}"/>
                  </a:ext>
                </a:extLst>
              </p:cNvPr>
              <p:cNvSpPr/>
              <p:nvPr/>
            </p:nvSpPr>
            <p:spPr>
              <a:xfrm>
                <a:off x="7136959" y="3575103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C488F302-2146-8841-84F6-4704C38911CF}"/>
                  </a:ext>
                </a:extLst>
              </p:cNvPr>
              <p:cNvSpPr/>
              <p:nvPr/>
            </p:nvSpPr>
            <p:spPr>
              <a:xfrm>
                <a:off x="1282745" y="3936759"/>
                <a:ext cx="1271007" cy="133789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40" name="Picture 18">
              <a:extLst>
                <a:ext uri="{FF2B5EF4-FFF2-40B4-BE49-F238E27FC236}">
                  <a16:creationId xmlns:a16="http://schemas.microsoft.com/office/drawing/2014/main" id="{BC2DC3AE-D1D2-264F-BB81-EAB35E9D1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1" name="Picture 28">
              <a:extLst>
                <a:ext uri="{FF2B5EF4-FFF2-40B4-BE49-F238E27FC236}">
                  <a16:creationId xmlns:a16="http://schemas.microsoft.com/office/drawing/2014/main" id="{2B5018CC-71CD-3249-9CCA-D5D1A1986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2" name="Picture 18" descr="Image result for justin trudeau">
              <a:extLst>
                <a:ext uri="{FF2B5EF4-FFF2-40B4-BE49-F238E27FC236}">
                  <a16:creationId xmlns:a16="http://schemas.microsoft.com/office/drawing/2014/main" id="{4244975C-F6E4-BD4A-8F30-1514AE4442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9B32BB9-FAAF-DC43-8D46-1B228AF88921}"/>
              </a:ext>
            </a:extLst>
          </p:cNvPr>
          <p:cNvGrpSpPr/>
          <p:nvPr/>
        </p:nvGrpSpPr>
        <p:grpSpPr>
          <a:xfrm>
            <a:off x="8621324" y="1829355"/>
            <a:ext cx="1891206" cy="1249826"/>
            <a:chOff x="1831975" y="1345680"/>
            <a:chExt cx="7787040" cy="5146158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EFCD8486-5D11-4648-9EEA-CC8AD65BE5AC}"/>
                </a:ext>
              </a:extLst>
            </p:cNvPr>
            <p:cNvGrpSpPr/>
            <p:nvPr/>
          </p:nvGrpSpPr>
          <p:grpSpPr>
            <a:xfrm>
              <a:off x="1831975" y="1345680"/>
              <a:ext cx="7787040" cy="4734552"/>
              <a:chOff x="307975" y="1345680"/>
              <a:chExt cx="7787040" cy="4734552"/>
            </a:xfrm>
          </p:grpSpPr>
          <p:pic>
            <p:nvPicPr>
              <p:cNvPr id="173" name="Picture 2" descr="Image result for Prince Harry">
                <a:extLst>
                  <a:ext uri="{FF2B5EF4-FFF2-40B4-BE49-F238E27FC236}">
                    <a16:creationId xmlns:a16="http://schemas.microsoft.com/office/drawing/2014/main" id="{A1F9AEDA-6F0D-A543-9A7F-372400554B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506" y="2690352"/>
                <a:ext cx="58514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4" name="Picture 4" descr="Image result for meghan markle">
                <a:extLst>
                  <a:ext uri="{FF2B5EF4-FFF2-40B4-BE49-F238E27FC236}">
                    <a16:creationId xmlns:a16="http://schemas.microsoft.com/office/drawing/2014/main" id="{3F6FF43F-3897-B147-8C0C-3056B5639F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0000"/>
              <a:stretch/>
            </p:blipFill>
            <p:spPr bwMode="auto">
              <a:xfrm>
                <a:off x="2361433" y="3361691"/>
                <a:ext cx="731520" cy="7315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5" name="Picture 6" descr="Image result for Prince Charles">
                <a:extLst>
                  <a:ext uri="{FF2B5EF4-FFF2-40B4-BE49-F238E27FC236}">
                    <a16:creationId xmlns:a16="http://schemas.microsoft.com/office/drawing/2014/main" id="{B67E42CB-E8AB-BA4B-8F51-4CC1D8786C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9911" y="3891453"/>
                <a:ext cx="645104" cy="7483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6" name="Picture 8" descr="Image result for queen elizabeth">
                <a:extLst>
                  <a:ext uri="{FF2B5EF4-FFF2-40B4-BE49-F238E27FC236}">
                    <a16:creationId xmlns:a16="http://schemas.microsoft.com/office/drawing/2014/main" id="{7785C860-3F9B-3D41-8DDD-BB7C3641A5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056" r="20267"/>
              <a:stretch/>
            </p:blipFill>
            <p:spPr bwMode="auto">
              <a:xfrm>
                <a:off x="1580977" y="4213004"/>
                <a:ext cx="674544" cy="625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7" name="Picture 10" descr="Image result for Donald Trump">
                <a:extLst>
                  <a:ext uri="{FF2B5EF4-FFF2-40B4-BE49-F238E27FC236}">
                    <a16:creationId xmlns:a16="http://schemas.microsoft.com/office/drawing/2014/main" id="{C7CA33F1-C891-8D4D-9785-983C63B2766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523" r="26592" b="37144"/>
              <a:stretch/>
            </p:blipFill>
            <p:spPr bwMode="auto">
              <a:xfrm>
                <a:off x="1666137" y="1345680"/>
                <a:ext cx="695296" cy="995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8" name="Picture 12" descr="Image result for prince george">
                <a:extLst>
                  <a:ext uri="{FF2B5EF4-FFF2-40B4-BE49-F238E27FC236}">
                    <a16:creationId xmlns:a16="http://schemas.microsoft.com/office/drawing/2014/main" id="{D5CA2260-D97F-3F47-B53C-7F27D3599A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93" r="33853" b="32798"/>
              <a:stretch/>
            </p:blipFill>
            <p:spPr bwMode="auto">
              <a:xfrm>
                <a:off x="307975" y="1455090"/>
                <a:ext cx="614470" cy="6849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9" name="Picture 20" descr="Image result for Elton John">
                <a:extLst>
                  <a:ext uri="{FF2B5EF4-FFF2-40B4-BE49-F238E27FC236}">
                    <a16:creationId xmlns:a16="http://schemas.microsoft.com/office/drawing/2014/main" id="{3CC1931E-07B7-CE4D-A818-6C15FB7861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742" t="4042" r="23983" b="31143"/>
              <a:stretch/>
            </p:blipFill>
            <p:spPr bwMode="auto">
              <a:xfrm>
                <a:off x="5646033" y="4639834"/>
                <a:ext cx="582207" cy="9023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0" name="Picture 34" descr="Image result for angela merkel">
                <a:extLst>
                  <a:ext uri="{FF2B5EF4-FFF2-40B4-BE49-F238E27FC236}">
                    <a16:creationId xmlns:a16="http://schemas.microsoft.com/office/drawing/2014/main" id="{3D69AE6B-1E12-AD4D-8C5A-45FDBD4EF1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760" r="30251" b="40439"/>
              <a:stretch/>
            </p:blipFill>
            <p:spPr bwMode="auto">
              <a:xfrm>
                <a:off x="3278830" y="4752366"/>
                <a:ext cx="695829" cy="9623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1" name="Picture 36" descr="Image result for paul mccartney">
                <a:extLst>
                  <a:ext uri="{FF2B5EF4-FFF2-40B4-BE49-F238E27FC236}">
                    <a16:creationId xmlns:a16="http://schemas.microsoft.com/office/drawing/2014/main" id="{1546D1A9-DF6F-4A4F-A6F2-C7F6B1EFD6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39" r="14441" b="27809"/>
              <a:stretch/>
            </p:blipFill>
            <p:spPr bwMode="auto">
              <a:xfrm>
                <a:off x="6164421" y="2589728"/>
                <a:ext cx="778308" cy="8904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C9BAC084-5DBD-8040-8564-5D2D5C2675E4}"/>
                  </a:ext>
                </a:extLst>
              </p:cNvPr>
              <p:cNvCxnSpPr>
                <a:stCxn id="178" idx="3"/>
                <a:endCxn id="177" idx="1"/>
              </p:cNvCxnSpPr>
              <p:nvPr/>
            </p:nvCxnSpPr>
            <p:spPr>
              <a:xfrm>
                <a:off x="922445" y="1797566"/>
                <a:ext cx="743692" cy="4604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580CEC08-37A7-6D44-A0A7-4A4D004237BB}"/>
                  </a:ext>
                </a:extLst>
              </p:cNvPr>
              <p:cNvCxnSpPr>
                <a:cxnSpLocks/>
                <a:stCxn id="174" idx="3"/>
                <a:endCxn id="172" idx="1"/>
              </p:cNvCxnSpPr>
              <p:nvPr/>
            </p:nvCxnSpPr>
            <p:spPr>
              <a:xfrm>
                <a:off x="3092953" y="3727451"/>
                <a:ext cx="1404517" cy="35301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F1C086E2-8FFB-5E49-A882-A3133A73D1BF}"/>
                  </a:ext>
                </a:extLst>
              </p:cNvPr>
              <p:cNvCxnSpPr>
                <a:stCxn id="173" idx="3"/>
                <a:endCxn id="181" idx="1"/>
              </p:cNvCxnSpPr>
              <p:nvPr/>
            </p:nvCxnSpPr>
            <p:spPr>
              <a:xfrm flipV="1">
                <a:off x="1465646" y="3034948"/>
                <a:ext cx="4698775" cy="211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A9FDFFB5-A130-1F4F-BA34-FF021F597599}"/>
                  </a:ext>
                </a:extLst>
              </p:cNvPr>
              <p:cNvCxnSpPr>
                <a:stCxn id="175" idx="1"/>
                <a:endCxn id="181" idx="2"/>
              </p:cNvCxnSpPr>
              <p:nvPr/>
            </p:nvCxnSpPr>
            <p:spPr>
              <a:xfrm flipH="1" flipV="1">
                <a:off x="6553575" y="3480167"/>
                <a:ext cx="896336" cy="78547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4224EBC6-680B-6F42-B9DA-839A28081657}"/>
                  </a:ext>
                </a:extLst>
              </p:cNvPr>
              <p:cNvCxnSpPr>
                <a:cxnSpLocks/>
                <a:stCxn id="175" idx="1"/>
                <a:endCxn id="172" idx="3"/>
              </p:cNvCxnSpPr>
              <p:nvPr/>
            </p:nvCxnSpPr>
            <p:spPr>
              <a:xfrm flipH="1" flipV="1">
                <a:off x="5046278" y="4080461"/>
                <a:ext cx="2403633" cy="185183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EF9050DE-DF01-CE47-B53C-4FF6E30BE516}"/>
                  </a:ext>
                </a:extLst>
              </p:cNvPr>
              <p:cNvCxnSpPr>
                <a:stCxn id="175" idx="1"/>
                <a:endCxn id="179" idx="3"/>
              </p:cNvCxnSpPr>
              <p:nvPr/>
            </p:nvCxnSpPr>
            <p:spPr>
              <a:xfrm flipH="1">
                <a:off x="6228240" y="4265644"/>
                <a:ext cx="1221671" cy="82535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D0D9C18E-4E9D-4742-B6FF-FBFC1679188E}"/>
                  </a:ext>
                </a:extLst>
              </p:cNvPr>
              <p:cNvCxnSpPr>
                <a:cxnSpLocks/>
                <a:stCxn id="175" idx="1"/>
              </p:cNvCxnSpPr>
              <p:nvPr/>
            </p:nvCxnSpPr>
            <p:spPr>
              <a:xfrm flipH="1">
                <a:off x="6827979" y="4265644"/>
                <a:ext cx="621932" cy="1402982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34730673-B680-4248-8678-2E12207E332F}"/>
                  </a:ext>
                </a:extLst>
              </p:cNvPr>
              <p:cNvCxnSpPr>
                <a:cxnSpLocks/>
                <a:stCxn id="170" idx="1"/>
                <a:endCxn id="171" idx="3"/>
              </p:cNvCxnSpPr>
              <p:nvPr/>
            </p:nvCxnSpPr>
            <p:spPr>
              <a:xfrm flipH="1" flipV="1">
                <a:off x="1041839" y="5714723"/>
                <a:ext cx="5237332" cy="365509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2A914102-D926-764B-BEF5-9E305F7181B3}"/>
                  </a:ext>
                </a:extLst>
              </p:cNvPr>
              <p:cNvCxnSpPr>
                <a:stCxn id="179" idx="1"/>
                <a:endCxn id="180" idx="3"/>
              </p:cNvCxnSpPr>
              <p:nvPr/>
            </p:nvCxnSpPr>
            <p:spPr>
              <a:xfrm flipH="1">
                <a:off x="3974659" y="5090999"/>
                <a:ext cx="1671374" cy="142545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A5D4A553-10BE-6343-ADFB-40FB0C7CC459}"/>
                  </a:ext>
                </a:extLst>
              </p:cNvPr>
              <p:cNvCxnSpPr>
                <a:cxnSpLocks/>
                <a:stCxn id="176" idx="1"/>
                <a:endCxn id="171" idx="0"/>
              </p:cNvCxnSpPr>
              <p:nvPr/>
            </p:nvCxnSpPr>
            <p:spPr>
              <a:xfrm flipH="1">
                <a:off x="765176" y="4525893"/>
                <a:ext cx="815801" cy="79149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0" name="Picture 18">
              <a:extLst>
                <a:ext uri="{FF2B5EF4-FFF2-40B4-BE49-F238E27FC236}">
                  <a16:creationId xmlns:a16="http://schemas.microsoft.com/office/drawing/2014/main" id="{57365232-C85A-C149-8548-D8C50549A1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803171" y="5668626"/>
              <a:ext cx="548808" cy="823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28">
              <a:extLst>
                <a:ext uri="{FF2B5EF4-FFF2-40B4-BE49-F238E27FC236}">
                  <a16:creationId xmlns:a16="http://schemas.microsoft.com/office/drawing/2014/main" id="{3679E1C2-51C3-CC4B-8C40-8ACC382A9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012512" y="5317387"/>
              <a:ext cx="553327" cy="7946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18" descr="Image result for justin trudeau">
              <a:extLst>
                <a:ext uri="{FF2B5EF4-FFF2-40B4-BE49-F238E27FC236}">
                  <a16:creationId xmlns:a16="http://schemas.microsoft.com/office/drawing/2014/main" id="{757FC7D5-FC8D-9D48-BC5E-97B30BFE4CF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21" r="18091" b="33959"/>
            <a:stretch/>
          </p:blipFill>
          <p:spPr bwMode="auto">
            <a:xfrm>
              <a:off x="6021470" y="3655732"/>
              <a:ext cx="548808" cy="8494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123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MaxIndSet</a:t>
            </a:r>
            <a:r>
              <a:rPr lang="en-US" dirty="0"/>
              <a:t> and </a:t>
            </a:r>
            <a:r>
              <a:rPr lang="en-US" dirty="0" err="1"/>
              <a:t>MinVertCov</a:t>
            </a:r>
            <a:r>
              <a:rPr lang="en-US" dirty="0"/>
              <a:t> are either both fast, or both slow</a:t>
            </a:r>
          </a:p>
          <a:p>
            <a:pPr lvl="1"/>
            <a:r>
              <a:rPr lang="en-US" dirty="0"/>
              <a:t>Spoiler alert: We don’t know which!</a:t>
            </a:r>
          </a:p>
          <a:p>
            <a:pPr lvl="2"/>
            <a:r>
              <a:rPr lang="en-US" dirty="0"/>
              <a:t>(But we think they’re both slow)</a:t>
            </a:r>
          </a:p>
          <a:p>
            <a:pPr lvl="1"/>
            <a:r>
              <a:rPr lang="en-US" dirty="0"/>
              <a:t>Both problems are NP-Complete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EC65-E699-B644-B68D-271FF1A97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Study NP-Completeness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40569-DB1E-D84C-A9C6-A4858C51F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/>
              <a:t>All semester, we’ve studied </a:t>
            </a:r>
            <a:r>
              <a:rPr lang="en-US" b="1" i="1" u="sng" dirty="0"/>
              <a:t>finding algorithms </a:t>
            </a:r>
            <a:r>
              <a:rPr lang="en-US" dirty="0"/>
              <a:t>to solve problems using various tools.</a:t>
            </a:r>
          </a:p>
          <a:p>
            <a:r>
              <a:rPr lang="en-US" dirty="0"/>
              <a:t>Sometimes we instead need to prove that a problem is </a:t>
            </a:r>
            <a:r>
              <a:rPr lang="en-US" b="1" i="1" u="sng" dirty="0"/>
              <a:t>extremely hard</a:t>
            </a:r>
            <a:r>
              <a:rPr lang="en-US" dirty="0"/>
              <a:t>, so as not to waste time on it!</a:t>
            </a:r>
          </a:p>
          <a:p>
            <a:pPr lvl="1"/>
            <a:r>
              <a:rPr lang="en-US" dirty="0"/>
              <a:t>NP-Complete Problems are hard</a:t>
            </a:r>
          </a:p>
          <a:p>
            <a:pPr lvl="1"/>
            <a:r>
              <a:rPr lang="en-US" dirty="0"/>
              <a:t>Let’s go over a few of them quickly</a:t>
            </a:r>
          </a:p>
          <a:p>
            <a:pPr lvl="1"/>
            <a:r>
              <a:rPr lang="en-US" dirty="0"/>
              <a:t>Let’s show how to prove a new problem is NP-Complete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F1BDF-CCBB-034F-9387-AB7BD56EC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486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6100" y="2743200"/>
            <a:ext cx="64770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Mid-class warm up:</a:t>
            </a:r>
          </a:p>
          <a:p>
            <a:pPr algn="ctr"/>
            <a:r>
              <a:rPr lang="en-US" sz="3200" dirty="0"/>
              <a:t>What is a Decision Problem?</a:t>
            </a:r>
          </a:p>
        </p:txBody>
      </p:sp>
    </p:spTree>
    <p:extLst>
      <p:ext uri="{BB962C8B-B14F-4D97-AF65-F5344CB8AC3E}">
        <p14:creationId xmlns:p14="http://schemas.microsoft.com/office/powerpoint/2010/main" val="28570187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8ADC-F6F6-C043-8CC0-36C31B64D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Preliminaries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538D5-BB5F-F043-9A7C-1C14D0119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1"/>
          </a:xfrm>
        </p:spPr>
        <p:txBody>
          <a:bodyPr anchor="t" anchorCtr="0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Before we go further on this topic….</a:t>
            </a:r>
          </a:p>
          <a:p>
            <a:r>
              <a:rPr lang="en-US" dirty="0"/>
              <a:t>This is a complex (and interesting!) topic in CS theory</a:t>
            </a:r>
          </a:p>
          <a:p>
            <a:r>
              <a:rPr lang="en-US" dirty="0"/>
              <a:t>In our few lectures, we may approach things from a simpler viewpoint than you’d get in a CS theory course</a:t>
            </a:r>
          </a:p>
          <a:p>
            <a:endParaRPr lang="en-US" dirty="0"/>
          </a:p>
          <a:p>
            <a:r>
              <a:rPr lang="en-US" dirty="0"/>
              <a:t>The math and theory related to NP-complete problems starts with </a:t>
            </a:r>
            <a:r>
              <a:rPr lang="en-US" b="1" i="1" dirty="0"/>
              <a:t>decision problems</a:t>
            </a:r>
          </a:p>
          <a:p>
            <a:pPr lvl="1"/>
            <a:r>
              <a:rPr lang="en-US" dirty="0"/>
              <a:t>What’s that?  Let’s use vertex cover as an example</a:t>
            </a:r>
          </a:p>
          <a:p>
            <a:pPr lvl="1"/>
            <a:r>
              <a:rPr lang="en-US" dirty="0"/>
              <a:t>What’s described next applies to any optimization problems we’ve seen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09992-77A5-DF4B-9481-0C319EF9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96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MacGyver’s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67001" y="1901865"/>
            <a:ext cx="163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 door</a:t>
            </a:r>
          </a:p>
        </p:txBody>
      </p:sp>
      <p:pic>
        <p:nvPicPr>
          <p:cNvPr id="8" name="Picture 2" descr="Image result for do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3086682" y="2307490"/>
            <a:ext cx="592555" cy="12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17696" y="19812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Lighting a fire</a:t>
            </a:r>
          </a:p>
        </p:txBody>
      </p:sp>
      <p:pic>
        <p:nvPicPr>
          <p:cNvPr id="15" name="Picture 4" descr="Image result for fi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0"/>
          <a:stretch/>
        </p:blipFill>
        <p:spPr bwMode="auto">
          <a:xfrm>
            <a:off x="8363286" y="2161900"/>
            <a:ext cx="2333596" cy="10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41372" y="4696208"/>
            <a:ext cx="21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Alcohol, wood, matches</a:t>
            </a:r>
          </a:p>
        </p:txBody>
      </p:sp>
      <p:pic>
        <p:nvPicPr>
          <p:cNvPr id="18" name="Picture 6" descr="Image result for whiskey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r="31074"/>
          <a:stretch/>
        </p:blipFill>
        <p:spPr bwMode="auto">
          <a:xfrm rot="1117477">
            <a:off x="8684810" y="5289197"/>
            <a:ext cx="393856" cy="12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Image result for wood plan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r="39638"/>
          <a:stretch/>
        </p:blipFill>
        <p:spPr bwMode="auto">
          <a:xfrm rot="19068828">
            <a:off x="9447749" y="5463148"/>
            <a:ext cx="164673" cy="11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2" descr="Image result for match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715" y="6032170"/>
            <a:ext cx="6293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275" y="4346437"/>
                <a:ext cx="1500667" cy="369332"/>
              </a:xfrm>
              <a:prstGeom prst="rect">
                <a:avLst/>
              </a:prstGeom>
              <a:blipFill>
                <a:blip r:embed="rId7"/>
                <a:stretch>
                  <a:fillRect l="-2521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973492"/>
                <a:ext cx="625924" cy="1184190"/>
              </a:xfrm>
              <a:prstGeom prst="flowChartMagneticDisk">
                <a:avLst/>
              </a:prstGeom>
              <a:blipFill>
                <a:blip r:embed="rId8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76" y="2063144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2895601" y="5134054"/>
            <a:ext cx="1174595" cy="1721076"/>
            <a:chOff x="10154328" y="3614629"/>
            <a:chExt cx="1565720" cy="1721076"/>
          </a:xfrm>
        </p:grpSpPr>
        <p:pic>
          <p:nvPicPr>
            <p:cNvPr id="25" name="Picture 24" descr="Image result for ke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528567" y="361462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6" descr="Image result for flam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154328" y="4424859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959163" y="4493096"/>
            <a:ext cx="19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Keg cannon battering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157" y="4113166"/>
                <a:ext cx="1486241" cy="369332"/>
              </a:xfrm>
              <a:prstGeom prst="rect">
                <a:avLst/>
              </a:prstGeom>
              <a:blipFill>
                <a:blip r:embed="rId12"/>
                <a:stretch>
                  <a:fillRect l="-3390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1845186"/>
            <a:ext cx="2840038" cy="1344573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000" dirty="0"/>
              <a:t>Aim duct at door, insert keg</a:t>
            </a:r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dirty="0"/>
              <a:t>How?</a:t>
            </a:r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105400" y="5139426"/>
            <a:ext cx="24705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/>
              <a:t>Put fire under the Keg</a:t>
            </a:r>
            <a:endParaRPr lang="en-US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</p:spTree>
    <p:extLst>
      <p:ext uri="{BB962C8B-B14F-4D97-AF65-F5344CB8AC3E}">
        <p14:creationId xmlns:p14="http://schemas.microsoft.com/office/powerpoint/2010/main" val="325029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6" grpId="0"/>
      <p:bldP spid="12" grpId="0"/>
      <p:bldP spid="14" grpId="0"/>
      <p:bldP spid="16" grpId="0"/>
      <p:bldP spid="17" grpId="0"/>
      <p:bldP spid="21" grpId="0"/>
      <p:bldP spid="22" grpId="0" animBg="1"/>
      <p:bldP spid="23" grpId="0" animBg="1"/>
      <p:bldP spid="27" grpId="0"/>
      <p:bldP spid="28" grpId="0"/>
      <p:bldP spid="30" grpId="0" animBg="1"/>
      <p:bldP spid="31" grpId="0" animBg="1"/>
      <p:bldP spid="32" grpId="0" animBg="1"/>
      <p:bldP spid="33" grpId="0"/>
      <p:bldP spid="3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Independent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50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191001" y="1413404"/>
            <a:ext cx="63166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Find the largest set of non-adjacent nodes</a:t>
            </a:r>
          </a:p>
        </p:txBody>
      </p:sp>
      <p:pic>
        <p:nvPicPr>
          <p:cNvPr id="33" name="Picture 2" descr="Image result for Prince Harry">
            <a:extLst>
              <a:ext uri="{FF2B5EF4-FFF2-40B4-BE49-F238E27FC236}">
                <a16:creationId xmlns:a16="http://schemas.microsoft.com/office/drawing/2014/main" id="{BCA2E2DC-6DAE-DC4A-AD1B-660D4475B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06" y="2690352"/>
            <a:ext cx="585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mage result for meghan markle">
            <a:extLst>
              <a:ext uri="{FF2B5EF4-FFF2-40B4-BE49-F238E27FC236}">
                <a16:creationId xmlns:a16="http://schemas.microsoft.com/office/drawing/2014/main" id="{3AC204F0-CE73-984F-8D3F-30F2E0085C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3885433" y="336169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age result for Prince Charles">
            <a:extLst>
              <a:ext uri="{FF2B5EF4-FFF2-40B4-BE49-F238E27FC236}">
                <a16:creationId xmlns:a16="http://schemas.microsoft.com/office/drawing/2014/main" id="{C5D25B97-5C96-3C45-BB8E-D884C4C0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11" y="3891454"/>
            <a:ext cx="645104" cy="7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Image result for queen elizabeth">
            <a:extLst>
              <a:ext uri="{FF2B5EF4-FFF2-40B4-BE49-F238E27FC236}">
                <a16:creationId xmlns:a16="http://schemas.microsoft.com/office/drawing/2014/main" id="{AAD2F3D0-9FF3-244C-A417-47F5323A73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r="20267"/>
          <a:stretch/>
        </p:blipFill>
        <p:spPr bwMode="auto">
          <a:xfrm>
            <a:off x="3104977" y="4213004"/>
            <a:ext cx="674544" cy="6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Image result for Donald Trump">
            <a:extLst>
              <a:ext uri="{FF2B5EF4-FFF2-40B4-BE49-F238E27FC236}">
                <a16:creationId xmlns:a16="http://schemas.microsoft.com/office/drawing/2014/main" id="{9DDFE5AA-4B94-014E-AD54-0007984982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26592" b="37144"/>
          <a:stretch/>
        </p:blipFill>
        <p:spPr bwMode="auto">
          <a:xfrm>
            <a:off x="3190137" y="1345681"/>
            <a:ext cx="695296" cy="9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Image result for prince george">
            <a:extLst>
              <a:ext uri="{FF2B5EF4-FFF2-40B4-BE49-F238E27FC236}">
                <a16:creationId xmlns:a16="http://schemas.microsoft.com/office/drawing/2014/main" id="{061AC500-E02A-7D4C-B366-EE1FA42D4D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3" r="33853" b="32798"/>
          <a:stretch/>
        </p:blipFill>
        <p:spPr bwMode="auto">
          <a:xfrm>
            <a:off x="1831975" y="1455090"/>
            <a:ext cx="614470" cy="6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>
            <a:extLst>
              <a:ext uri="{FF2B5EF4-FFF2-40B4-BE49-F238E27FC236}">
                <a16:creationId xmlns:a16="http://schemas.microsoft.com/office/drawing/2014/main" id="{5791DE79-1348-734E-945E-ED4065E1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3171" y="5668626"/>
            <a:ext cx="548808" cy="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Image result for Elton John">
            <a:extLst>
              <a:ext uri="{FF2B5EF4-FFF2-40B4-BE49-F238E27FC236}">
                <a16:creationId xmlns:a16="http://schemas.microsoft.com/office/drawing/2014/main" id="{298F880A-3E34-2640-B931-5D228B0ED5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2" t="4042" r="23983" b="31143"/>
          <a:stretch/>
        </p:blipFill>
        <p:spPr bwMode="auto">
          <a:xfrm>
            <a:off x="7170034" y="4639834"/>
            <a:ext cx="582207" cy="9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>
            <a:extLst>
              <a:ext uri="{FF2B5EF4-FFF2-40B4-BE49-F238E27FC236}">
                <a16:creationId xmlns:a16="http://schemas.microsoft.com/office/drawing/2014/main" id="{EC4CA9A4-C1E0-9941-BBEA-C1BB10CE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2512" y="5317387"/>
            <a:ext cx="553327" cy="7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4" descr="Image result for angela merkel">
            <a:extLst>
              <a:ext uri="{FF2B5EF4-FFF2-40B4-BE49-F238E27FC236}">
                <a16:creationId xmlns:a16="http://schemas.microsoft.com/office/drawing/2014/main" id="{75B2F0BF-B4D6-7649-B855-35B67C93F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 r="30251" b="40439"/>
          <a:stretch/>
        </p:blipFill>
        <p:spPr bwMode="auto">
          <a:xfrm>
            <a:off x="4802831" y="4752366"/>
            <a:ext cx="695829" cy="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6" descr="Image result for paul mccartney">
            <a:extLst>
              <a:ext uri="{FF2B5EF4-FFF2-40B4-BE49-F238E27FC236}">
                <a16:creationId xmlns:a16="http://schemas.microsoft.com/office/drawing/2014/main" id="{020D0F24-F4EF-BD4B-BEDF-A3E34CACEA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14441" b="27809"/>
          <a:stretch/>
        </p:blipFill>
        <p:spPr bwMode="auto">
          <a:xfrm>
            <a:off x="7688421" y="2589729"/>
            <a:ext cx="778308" cy="8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C789511-4322-004A-A4F3-0E91ECDD62DF}"/>
              </a:ext>
            </a:extLst>
          </p:cNvPr>
          <p:cNvCxnSpPr>
            <a:stCxn id="41" idx="3"/>
            <a:endCxn id="39" idx="1"/>
          </p:cNvCxnSpPr>
          <p:nvPr/>
        </p:nvCxnSpPr>
        <p:spPr>
          <a:xfrm>
            <a:off x="2446445" y="1797566"/>
            <a:ext cx="743692" cy="46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45E7A3B-A334-D542-B701-8CD28826E060}"/>
              </a:ext>
            </a:extLst>
          </p:cNvPr>
          <p:cNvCxnSpPr>
            <a:cxnSpLocks/>
            <a:stCxn id="35" idx="3"/>
            <a:endCxn id="62" idx="1"/>
          </p:cNvCxnSpPr>
          <p:nvPr/>
        </p:nvCxnSpPr>
        <p:spPr>
          <a:xfrm>
            <a:off x="4616953" y="3727451"/>
            <a:ext cx="1404517" cy="3530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149C0B7-67D2-E247-A224-2AB9FEF4247A}"/>
              </a:ext>
            </a:extLst>
          </p:cNvPr>
          <p:cNvCxnSpPr>
            <a:stCxn id="33" idx="3"/>
            <a:endCxn id="48" idx="1"/>
          </p:cNvCxnSpPr>
          <p:nvPr/>
        </p:nvCxnSpPr>
        <p:spPr>
          <a:xfrm flipV="1">
            <a:off x="2989647" y="3034948"/>
            <a:ext cx="4698775" cy="211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2928CD8C-8CAB-E443-9122-C5602BBB7592}"/>
              </a:ext>
            </a:extLst>
          </p:cNvPr>
          <p:cNvCxnSpPr>
            <a:stCxn id="36" idx="1"/>
            <a:endCxn id="48" idx="2"/>
          </p:cNvCxnSpPr>
          <p:nvPr/>
        </p:nvCxnSpPr>
        <p:spPr>
          <a:xfrm flipH="1" flipV="1">
            <a:off x="8077575" y="3480168"/>
            <a:ext cx="896336" cy="7854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13C881E-3A18-FB44-9A6B-06487CC2A5FB}"/>
              </a:ext>
            </a:extLst>
          </p:cNvPr>
          <p:cNvCxnSpPr>
            <a:cxnSpLocks/>
            <a:stCxn id="36" idx="1"/>
            <a:endCxn id="62" idx="3"/>
          </p:cNvCxnSpPr>
          <p:nvPr/>
        </p:nvCxnSpPr>
        <p:spPr>
          <a:xfrm flipH="1" flipV="1">
            <a:off x="6570278" y="4080461"/>
            <a:ext cx="2403633" cy="1851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F160363-7E20-AD4E-A670-916D7010FFB3}"/>
              </a:ext>
            </a:extLst>
          </p:cNvPr>
          <p:cNvCxnSpPr>
            <a:stCxn id="36" idx="1"/>
            <a:endCxn id="44" idx="3"/>
          </p:cNvCxnSpPr>
          <p:nvPr/>
        </p:nvCxnSpPr>
        <p:spPr>
          <a:xfrm flipH="1">
            <a:off x="7752241" y="4265645"/>
            <a:ext cx="1221671" cy="8253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2F86483-BA40-1C4F-BA22-6FEE66F053F7}"/>
              </a:ext>
            </a:extLst>
          </p:cNvPr>
          <p:cNvCxnSpPr>
            <a:stCxn id="36" idx="1"/>
            <a:endCxn id="42" idx="0"/>
          </p:cNvCxnSpPr>
          <p:nvPr/>
        </p:nvCxnSpPr>
        <p:spPr>
          <a:xfrm flipH="1">
            <a:off x="8077575" y="4265645"/>
            <a:ext cx="896336" cy="13898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B7CDF34-8D00-BB44-B96F-D991F1114D23}"/>
              </a:ext>
            </a:extLst>
          </p:cNvPr>
          <p:cNvCxnSpPr>
            <a:stCxn id="42" idx="1"/>
            <a:endCxn id="45" idx="3"/>
          </p:cNvCxnSpPr>
          <p:nvPr/>
        </p:nvCxnSpPr>
        <p:spPr>
          <a:xfrm flipH="1" flipV="1">
            <a:off x="2565839" y="5714723"/>
            <a:ext cx="5237332" cy="3655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D07DE8C-F08D-DA42-85F0-A71E47F90D81}"/>
              </a:ext>
            </a:extLst>
          </p:cNvPr>
          <p:cNvCxnSpPr>
            <a:stCxn id="44" idx="1"/>
            <a:endCxn id="46" idx="3"/>
          </p:cNvCxnSpPr>
          <p:nvPr/>
        </p:nvCxnSpPr>
        <p:spPr>
          <a:xfrm flipH="1">
            <a:off x="5498659" y="5091000"/>
            <a:ext cx="1671374" cy="1425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6CF6DDE-9541-D04D-B143-8D50118C9C06}"/>
              </a:ext>
            </a:extLst>
          </p:cNvPr>
          <p:cNvCxnSpPr>
            <a:stCxn id="38" idx="1"/>
            <a:endCxn id="45" idx="0"/>
          </p:cNvCxnSpPr>
          <p:nvPr/>
        </p:nvCxnSpPr>
        <p:spPr>
          <a:xfrm flipH="1">
            <a:off x="2289175" y="4525894"/>
            <a:ext cx="815802" cy="774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8" descr="Image result for justin trudeau">
            <a:extLst>
              <a:ext uri="{FF2B5EF4-FFF2-40B4-BE49-F238E27FC236}">
                <a16:creationId xmlns:a16="http://schemas.microsoft.com/office/drawing/2014/main" id="{F067BB17-1923-A547-AA78-76997A62E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18091" b="33959"/>
          <a:stretch/>
        </p:blipFill>
        <p:spPr bwMode="auto">
          <a:xfrm>
            <a:off x="6021470" y="3655732"/>
            <a:ext cx="548808" cy="8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3238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51</a:t>
            </a:fld>
            <a:endParaRPr lang="en-US"/>
          </a:p>
        </p:txBody>
      </p:sp>
      <p:sp>
        <p:nvSpPr>
          <p:cNvPr id="5" name="AutoShape 14" descr="Image result for justin trudeau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justin trudeau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2" descr="Image result for theresa may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4" descr="Image result for theresa may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6" descr="Image result for theresa may"/>
          <p:cNvSpPr>
            <a:spLocks noChangeAspect="1" noChangeArrowheads="1"/>
          </p:cNvSpPr>
          <p:nvPr/>
        </p:nvSpPr>
        <p:spPr bwMode="auto">
          <a:xfrm>
            <a:off x="2289175" y="4651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Aaron Bloomfield"/>
          <p:cNvSpPr>
            <a:spLocks noChangeAspect="1" noChangeArrowheads="1"/>
          </p:cNvSpPr>
          <p:nvPr/>
        </p:nvSpPr>
        <p:spPr bwMode="auto">
          <a:xfrm>
            <a:off x="2441575" y="6175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962401" y="1413404"/>
                <a:ext cx="685681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Is there a set of non-adjacent nodes of size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?</a:t>
                </a: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1413404"/>
                <a:ext cx="6856813" cy="523220"/>
              </a:xfrm>
              <a:prstGeom prst="rect">
                <a:avLst/>
              </a:prstGeom>
              <a:blipFill>
                <a:blip r:embed="rId15"/>
                <a:stretch>
                  <a:fillRect l="-2037" t="-9524" r="-926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2" descr="Image result for Prince Harry">
            <a:extLst>
              <a:ext uri="{FF2B5EF4-FFF2-40B4-BE49-F238E27FC236}">
                <a16:creationId xmlns:a16="http://schemas.microsoft.com/office/drawing/2014/main" id="{91EDC3E9-BE35-EC4F-97E2-CCFC610E6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506" y="2690352"/>
            <a:ext cx="585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Image result for meghan markle">
            <a:extLst>
              <a:ext uri="{FF2B5EF4-FFF2-40B4-BE49-F238E27FC236}">
                <a16:creationId xmlns:a16="http://schemas.microsoft.com/office/drawing/2014/main" id="{3359590F-1D21-D642-917D-539E44A8DE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 bwMode="auto">
          <a:xfrm>
            <a:off x="3885433" y="3361691"/>
            <a:ext cx="73152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Image result for Prince Charles">
            <a:extLst>
              <a:ext uri="{FF2B5EF4-FFF2-40B4-BE49-F238E27FC236}">
                <a16:creationId xmlns:a16="http://schemas.microsoft.com/office/drawing/2014/main" id="{2234F561-B8BE-9C48-A98A-6A8ABFE3C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911" y="3891454"/>
            <a:ext cx="645104" cy="74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Image result for queen elizabeth">
            <a:extLst>
              <a:ext uri="{FF2B5EF4-FFF2-40B4-BE49-F238E27FC236}">
                <a16:creationId xmlns:a16="http://schemas.microsoft.com/office/drawing/2014/main" id="{EB09BAF9-87FE-8A4B-A7D2-6D65D8A66C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6" r="20267"/>
          <a:stretch/>
        </p:blipFill>
        <p:spPr bwMode="auto">
          <a:xfrm>
            <a:off x="3104977" y="4213004"/>
            <a:ext cx="674544" cy="6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0" descr="Image result for Donald Trump">
            <a:extLst>
              <a:ext uri="{FF2B5EF4-FFF2-40B4-BE49-F238E27FC236}">
                <a16:creationId xmlns:a16="http://schemas.microsoft.com/office/drawing/2014/main" id="{B640BC60-DF59-094A-A715-368C8FD43C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3" r="26592" b="37144"/>
          <a:stretch/>
        </p:blipFill>
        <p:spPr bwMode="auto">
          <a:xfrm>
            <a:off x="3190137" y="1345681"/>
            <a:ext cx="695296" cy="99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2" descr="Image result for prince george">
            <a:extLst>
              <a:ext uri="{FF2B5EF4-FFF2-40B4-BE49-F238E27FC236}">
                <a16:creationId xmlns:a16="http://schemas.microsoft.com/office/drawing/2014/main" id="{EB0FB162-2784-F241-BD4F-086E3F590F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3" r="33853" b="32798"/>
          <a:stretch/>
        </p:blipFill>
        <p:spPr bwMode="auto">
          <a:xfrm>
            <a:off x="1831975" y="1455090"/>
            <a:ext cx="614470" cy="6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>
            <a:extLst>
              <a:ext uri="{FF2B5EF4-FFF2-40B4-BE49-F238E27FC236}">
                <a16:creationId xmlns:a16="http://schemas.microsoft.com/office/drawing/2014/main" id="{D0BDDED8-427C-F741-A43A-0E7E3F2A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03171" y="5668626"/>
            <a:ext cx="548808" cy="82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0" descr="Image result for Elton John">
            <a:extLst>
              <a:ext uri="{FF2B5EF4-FFF2-40B4-BE49-F238E27FC236}">
                <a16:creationId xmlns:a16="http://schemas.microsoft.com/office/drawing/2014/main" id="{3FA95BE2-C168-2B42-84EA-5E8C1C0D7B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2" t="4042" r="23983" b="31143"/>
          <a:stretch/>
        </p:blipFill>
        <p:spPr bwMode="auto">
          <a:xfrm>
            <a:off x="7170034" y="4639834"/>
            <a:ext cx="582207" cy="90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8">
            <a:extLst>
              <a:ext uri="{FF2B5EF4-FFF2-40B4-BE49-F238E27FC236}">
                <a16:creationId xmlns:a16="http://schemas.microsoft.com/office/drawing/2014/main" id="{2D9C97F1-2C7C-404B-B251-9F191A8B9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2512" y="5317387"/>
            <a:ext cx="553327" cy="7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4" descr="Image result for angela merkel">
            <a:extLst>
              <a:ext uri="{FF2B5EF4-FFF2-40B4-BE49-F238E27FC236}">
                <a16:creationId xmlns:a16="http://schemas.microsoft.com/office/drawing/2014/main" id="{6F49DE7B-0C1D-0341-A8DD-0F413292D5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0" r="30251" b="40439"/>
          <a:stretch/>
        </p:blipFill>
        <p:spPr bwMode="auto">
          <a:xfrm>
            <a:off x="4802831" y="4752366"/>
            <a:ext cx="695829" cy="96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6" descr="Image result for paul mccartney">
            <a:extLst>
              <a:ext uri="{FF2B5EF4-FFF2-40B4-BE49-F238E27FC236}">
                <a16:creationId xmlns:a16="http://schemas.microsoft.com/office/drawing/2014/main" id="{59B76509-10DA-7648-83EE-8A8A99E583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r="14441" b="27809"/>
          <a:stretch/>
        </p:blipFill>
        <p:spPr bwMode="auto">
          <a:xfrm>
            <a:off x="7688421" y="2589729"/>
            <a:ext cx="778308" cy="890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FB6AFC16-7F63-AD4E-9ABC-5C62F3689B4C}"/>
              </a:ext>
            </a:extLst>
          </p:cNvPr>
          <p:cNvCxnSpPr>
            <a:stCxn id="41" idx="3"/>
            <a:endCxn id="39" idx="1"/>
          </p:cNvCxnSpPr>
          <p:nvPr/>
        </p:nvCxnSpPr>
        <p:spPr>
          <a:xfrm>
            <a:off x="2446445" y="1797566"/>
            <a:ext cx="743692" cy="4604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F9C48B3-EBCF-D547-871C-F0C2C09FAE07}"/>
              </a:ext>
            </a:extLst>
          </p:cNvPr>
          <p:cNvCxnSpPr>
            <a:cxnSpLocks/>
            <a:stCxn id="35" idx="3"/>
            <a:endCxn id="62" idx="1"/>
          </p:cNvCxnSpPr>
          <p:nvPr/>
        </p:nvCxnSpPr>
        <p:spPr>
          <a:xfrm>
            <a:off x="4616953" y="3727451"/>
            <a:ext cx="1404517" cy="35301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903E706-BE41-094A-BEF3-819538F94CE2}"/>
              </a:ext>
            </a:extLst>
          </p:cNvPr>
          <p:cNvCxnSpPr>
            <a:stCxn id="33" idx="3"/>
            <a:endCxn id="48" idx="1"/>
          </p:cNvCxnSpPr>
          <p:nvPr/>
        </p:nvCxnSpPr>
        <p:spPr>
          <a:xfrm flipV="1">
            <a:off x="2989647" y="3034948"/>
            <a:ext cx="4698775" cy="2116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1683AA5-45CA-6D42-A526-58FF0647E14A}"/>
              </a:ext>
            </a:extLst>
          </p:cNvPr>
          <p:cNvCxnSpPr>
            <a:stCxn id="36" idx="1"/>
            <a:endCxn id="48" idx="2"/>
          </p:cNvCxnSpPr>
          <p:nvPr/>
        </p:nvCxnSpPr>
        <p:spPr>
          <a:xfrm flipH="1" flipV="1">
            <a:off x="8077575" y="3480168"/>
            <a:ext cx="896336" cy="78547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89AF4A6-9562-F448-A516-BA90560E900C}"/>
              </a:ext>
            </a:extLst>
          </p:cNvPr>
          <p:cNvCxnSpPr>
            <a:cxnSpLocks/>
            <a:stCxn id="36" idx="1"/>
            <a:endCxn id="62" idx="3"/>
          </p:cNvCxnSpPr>
          <p:nvPr/>
        </p:nvCxnSpPr>
        <p:spPr>
          <a:xfrm flipH="1" flipV="1">
            <a:off x="6570278" y="4080461"/>
            <a:ext cx="2403633" cy="1851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ADBB834-F903-9041-86E4-4200E4A9F2A9}"/>
              </a:ext>
            </a:extLst>
          </p:cNvPr>
          <p:cNvCxnSpPr>
            <a:stCxn id="36" idx="1"/>
            <a:endCxn id="44" idx="3"/>
          </p:cNvCxnSpPr>
          <p:nvPr/>
        </p:nvCxnSpPr>
        <p:spPr>
          <a:xfrm flipH="1">
            <a:off x="7752241" y="4265645"/>
            <a:ext cx="1221671" cy="8253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AFE629A-D5CE-694D-8DA3-330B4264F6D7}"/>
              </a:ext>
            </a:extLst>
          </p:cNvPr>
          <p:cNvCxnSpPr>
            <a:stCxn id="36" idx="1"/>
            <a:endCxn id="42" idx="0"/>
          </p:cNvCxnSpPr>
          <p:nvPr/>
        </p:nvCxnSpPr>
        <p:spPr>
          <a:xfrm flipH="1">
            <a:off x="8077575" y="4265645"/>
            <a:ext cx="896336" cy="138985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26453CB-56B2-1E45-8279-C508A0092C19}"/>
              </a:ext>
            </a:extLst>
          </p:cNvPr>
          <p:cNvCxnSpPr>
            <a:stCxn id="42" idx="1"/>
            <a:endCxn id="45" idx="3"/>
          </p:cNvCxnSpPr>
          <p:nvPr/>
        </p:nvCxnSpPr>
        <p:spPr>
          <a:xfrm flipH="1" flipV="1">
            <a:off x="2565839" y="5714723"/>
            <a:ext cx="5237332" cy="3655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6F09308-ABFB-384A-B2EE-D8EB5DE5AB85}"/>
              </a:ext>
            </a:extLst>
          </p:cNvPr>
          <p:cNvCxnSpPr>
            <a:stCxn id="44" idx="1"/>
            <a:endCxn id="46" idx="3"/>
          </p:cNvCxnSpPr>
          <p:nvPr/>
        </p:nvCxnSpPr>
        <p:spPr>
          <a:xfrm flipH="1">
            <a:off x="5498659" y="5091000"/>
            <a:ext cx="1671374" cy="14254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1345BBD-26C4-D648-994A-18E5C9EB74CE}"/>
              </a:ext>
            </a:extLst>
          </p:cNvPr>
          <p:cNvCxnSpPr>
            <a:stCxn id="38" idx="1"/>
            <a:endCxn id="45" idx="0"/>
          </p:cNvCxnSpPr>
          <p:nvPr/>
        </p:nvCxnSpPr>
        <p:spPr>
          <a:xfrm flipH="1">
            <a:off x="2289175" y="4525894"/>
            <a:ext cx="815802" cy="77420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18" descr="Image result for justin trudeau">
            <a:extLst>
              <a:ext uri="{FF2B5EF4-FFF2-40B4-BE49-F238E27FC236}">
                <a16:creationId xmlns:a16="http://schemas.microsoft.com/office/drawing/2014/main" id="{FA24D49D-41E5-F141-8F7B-26D556D28C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1" r="18091" b="33959"/>
          <a:stretch/>
        </p:blipFill>
        <p:spPr bwMode="auto">
          <a:xfrm>
            <a:off x="6021470" y="3655732"/>
            <a:ext cx="548808" cy="84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7863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Maximum Independent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:r>
                  <a:rPr lang="en-US" dirty="0"/>
                  <a:t>Maximum Independent Set Problem: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find the maximum independent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520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Independent 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Independent set: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an independent set if no two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share an edge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Independent Set Problem: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determine whether there is an independent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𝑺</m:t>
                    </m:r>
                  </m:oMath>
                </a14:m>
                <a:r>
                  <a:rPr lang="en-US" b="1" dirty="0"/>
                  <a:t>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630" t="-1617" r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348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 Vertex Cover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54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7467601" y="1191682"/>
            <a:ext cx="403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Find the smallest set of nodes which covers every edge</a:t>
            </a:r>
          </a:p>
        </p:txBody>
      </p:sp>
    </p:spTree>
    <p:extLst>
      <p:ext uri="{BB962C8B-B14F-4D97-AF65-F5344CB8AC3E}">
        <p14:creationId xmlns:p14="http://schemas.microsoft.com/office/powerpoint/2010/main" val="12874752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Vertex Cover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55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7615323" y="1190040"/>
                <a:ext cx="40386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Is there a set of nodes of size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 which covers every edge?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5323" y="1190040"/>
                <a:ext cx="4038600" cy="1384995"/>
              </a:xfrm>
              <a:prstGeom prst="rect">
                <a:avLst/>
              </a:prstGeom>
              <a:blipFill>
                <a:blip r:embed="rId3"/>
                <a:stretch>
                  <a:fillRect l="-3459" t="-454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234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Minimum Vertex Cover: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find the minimum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0340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Vertex Cover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Vertex Cover: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Vertex Cover: 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  <m:r>
                      <a:rPr lang="en-US" b="0" i="1" smtClean="0">
                        <a:latin typeface="Cambria Math"/>
                      </a:rPr>
                      <m:t>=(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𝐸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determine if there is a vertex cover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/>
                  <a:t>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817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Forms of the Vertex Cover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4984751"/>
              </a:xfrm>
            </p:spPr>
            <p:txBody>
              <a:bodyPr anchor="t" anchorCtr="0"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Vertex Cover: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/>
                  <a:t> is a vertex cover if every edge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𝐸</m:t>
                    </m:r>
                  </m:oMath>
                </a14:m>
                <a:r>
                  <a:rPr lang="en-US" dirty="0"/>
                  <a:t> has one of its endpoints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r>
                  <a:rPr lang="en-US" b="1" dirty="0">
                    <a:solidFill>
                      <a:schemeClr val="accent1"/>
                    </a:solidFill>
                  </a:rPr>
                  <a:t>Minimum Vertex Cover Problem: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Given a </a:t>
                </a:r>
                <a:r>
                  <a:rPr lang="en-US" dirty="0">
                    <a:solidFill>
                      <a:srgbClr val="C00000"/>
                    </a:solidFill>
                  </a:rPr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𝐸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find the minimum vertex 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𝐶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Result is C, a set of vertices</a:t>
                </a:r>
              </a:p>
              <a:p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a:rPr lang="en-US" b="1" i="1" smtClean="0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Vertex Cover Problem:</a:t>
                </a:r>
                <a:r>
                  <a:rPr lang="en-US" dirty="0"/>
                  <a:t> Given a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𝐸</m:t>
                    </m:r>
                    <m:r>
                      <a:rPr lang="en-US" i="1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and</a:t>
                </a:r>
                <a:r>
                  <a:rPr lang="en-US" dirty="0"/>
                  <a:t> an </a:t>
                </a:r>
                <a:r>
                  <a:rPr lang="en-US" dirty="0">
                    <a:solidFill>
                      <a:srgbClr val="C00000"/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determine if there is a vertex cover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/>
                  <a:t> of size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𝒌</m:t>
                    </m:r>
                  </m:oMath>
                </a14:m>
                <a:endParaRPr lang="en-US" b="1" dirty="0"/>
              </a:p>
              <a:p>
                <a:pPr lvl="1"/>
                <a:r>
                  <a:rPr lang="en-US" dirty="0"/>
                  <a:t>Result is True or False</a:t>
                </a:r>
              </a:p>
              <a:p>
                <a:pPr lvl="1"/>
                <a:r>
                  <a:rPr lang="en-US" dirty="0"/>
                  <a:t>This is the </a:t>
                </a:r>
                <a:r>
                  <a:rPr lang="en-US" b="1" i="1" dirty="0">
                    <a:solidFill>
                      <a:schemeClr val="accent1"/>
                    </a:solidFill>
                  </a:rPr>
                  <a:t>decision problem form </a:t>
                </a:r>
                <a:r>
                  <a:rPr lang="en-US" dirty="0"/>
                  <a:t>of Vertex Cover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4984751"/>
              </a:xfrm>
              <a:blipFill>
                <a:blip r:embed="rId2"/>
                <a:stretch>
                  <a:fillRect l="-1387" t="-1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683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 Vertex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414036"/>
                <a:ext cx="10972800" cy="4712127"/>
              </a:xfrm>
            </p:spPr>
            <p:txBody>
              <a:bodyPr anchor="t" anchorCtr="0"/>
              <a:lstStyle/>
              <a:p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𝒌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chemeClr val="accent1"/>
                    </a:solidFill>
                  </a:rPr>
                  <a:t>Vertex Cover Problem:</a:t>
                </a:r>
                <a:r>
                  <a:rPr lang="en-US" dirty="0"/>
                  <a:t> Given a graph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𝐺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=(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𝑉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𝐸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u="sng" dirty="0"/>
                  <a:t>and</a:t>
                </a:r>
                <a:r>
                  <a:rPr lang="en-US" dirty="0"/>
                  <a:t> an </a:t>
                </a:r>
                <a:r>
                  <a:rPr lang="en-US" dirty="0">
                    <a:solidFill>
                      <a:srgbClr val="C00000"/>
                    </a:solidFill>
                  </a:rPr>
                  <a:t>integer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determine if there is a vertex cover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𝑪</m:t>
                    </m:r>
                  </m:oMath>
                </a14:m>
                <a:r>
                  <a:rPr lang="en-US" b="1" dirty="0"/>
                  <a:t> of size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𝒌</m:t>
                    </m:r>
                  </m:oMath>
                </a14:m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414036"/>
                <a:ext cx="10972800" cy="4712127"/>
              </a:xfrm>
              <a:blipFill>
                <a:blip r:embed="rId2"/>
                <a:stretch>
                  <a:fillRect l="-1387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59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FA7964A-C2FA-DC4F-BCC4-6BF5D320DBA2}"/>
              </a:ext>
            </a:extLst>
          </p:cNvPr>
          <p:cNvGrpSpPr/>
          <p:nvPr/>
        </p:nvGrpSpPr>
        <p:grpSpPr>
          <a:xfrm>
            <a:off x="1371600" y="4117181"/>
            <a:ext cx="2514600" cy="2281238"/>
            <a:chOff x="657225" y="1481300"/>
            <a:chExt cx="5514975" cy="491424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957DF2B2-07E5-1D4F-BC6D-C7B2DDEB25A5}"/>
                </a:ext>
              </a:extLst>
            </p:cNvPr>
            <p:cNvCxnSpPr>
              <a:cxnSpLocks/>
              <a:stCxn id="29" idx="1"/>
              <a:endCxn id="21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2691B65-1E79-D645-914E-D071FC632D50}"/>
                </a:ext>
              </a:extLst>
            </p:cNvPr>
            <p:cNvCxnSpPr>
              <a:cxnSpLocks/>
              <a:stCxn id="20" idx="2"/>
              <a:endCxn id="29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3ACAB44-8D08-D046-9D3F-77FEFEF5A41F}"/>
                </a:ext>
              </a:extLst>
            </p:cNvPr>
            <p:cNvCxnSpPr>
              <a:cxnSpLocks/>
              <a:stCxn id="21" idx="1"/>
              <a:endCxn id="2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5E0764-D9DB-4D42-B399-66D87C501FD4}"/>
                </a:ext>
              </a:extLst>
            </p:cNvPr>
            <p:cNvCxnSpPr>
              <a:cxnSpLocks/>
              <a:stCxn id="24" idx="2"/>
              <a:endCxn id="2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E34E4D2-8AC2-D44D-AAC6-467F79220276}"/>
                </a:ext>
              </a:extLst>
            </p:cNvPr>
            <p:cNvCxnSpPr>
              <a:cxnSpLocks/>
              <a:stCxn id="24" idx="3"/>
              <a:endCxn id="25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0C09ED0-6FD4-CC4A-97E2-DF3B165E197A}"/>
                </a:ext>
              </a:extLst>
            </p:cNvPr>
            <p:cNvCxnSpPr>
              <a:cxnSpLocks/>
              <a:stCxn id="25" idx="3"/>
              <a:endCxn id="22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3F79F63-25EC-134D-BD2A-59EC22165472}"/>
                </a:ext>
              </a:extLst>
            </p:cNvPr>
            <p:cNvCxnSpPr>
              <a:cxnSpLocks/>
              <a:stCxn id="25" idx="2"/>
              <a:endCxn id="23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7A437A-17C1-7442-B354-F922EA81C00B}"/>
                </a:ext>
              </a:extLst>
            </p:cNvPr>
            <p:cNvCxnSpPr>
              <a:cxnSpLocks/>
              <a:stCxn id="23" idx="3"/>
              <a:endCxn id="26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E7A80BB-EF7D-4A4D-A7CA-685F74AFACD0}"/>
                </a:ext>
              </a:extLst>
            </p:cNvPr>
            <p:cNvCxnSpPr>
              <a:cxnSpLocks/>
              <a:stCxn id="22" idx="2"/>
              <a:endCxn id="26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8071BE2-133F-BA4E-B54E-28BED1546189}"/>
                </a:ext>
              </a:extLst>
            </p:cNvPr>
            <p:cNvCxnSpPr>
              <a:cxnSpLocks/>
              <a:stCxn id="25" idx="3"/>
              <a:endCxn id="27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1B9EE51-95A9-0F45-BE59-6C651F5BF207}"/>
                </a:ext>
              </a:extLst>
            </p:cNvPr>
            <p:cNvCxnSpPr>
              <a:cxnSpLocks/>
              <a:stCxn id="22" idx="0"/>
              <a:endCxn id="27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2D402CD-9070-7F42-8C33-B56A16ADECDC}"/>
                </a:ext>
              </a:extLst>
            </p:cNvPr>
            <p:cNvCxnSpPr>
              <a:cxnSpLocks/>
              <a:stCxn id="21" idx="0"/>
              <a:endCxn id="26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FB8CC0-2A03-7A44-A66A-29AA22593E30}"/>
                </a:ext>
              </a:extLst>
            </p:cNvPr>
            <p:cNvCxnSpPr>
              <a:cxnSpLocks/>
              <a:stCxn id="21" idx="0"/>
              <a:endCxn id="22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EBF3C25-10D5-6C4F-9437-7054FBCD30DB}"/>
                </a:ext>
              </a:extLst>
            </p:cNvPr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28" name="Isosceles Triangle 69">
                <a:extLst>
                  <a:ext uri="{FF2B5EF4-FFF2-40B4-BE49-F238E27FC236}">
                    <a16:creationId xmlns:a16="http://schemas.microsoft.com/office/drawing/2014/main" id="{63450425-D9D7-5F40-B76B-ACFDCECBDDBF}"/>
                  </a:ext>
                </a:extLst>
              </p:cNvPr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08353D7-9548-E845-BA05-7913D2F77602}"/>
                  </a:ext>
                </a:extLst>
              </p:cNvPr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25962F2-67E8-7A4F-BD1B-2001C8319BB6}"/>
                </a:ext>
              </a:extLst>
            </p:cNvPr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E43C9FA-AFF7-B548-9D2D-E58B20766E85}"/>
                </a:ext>
              </a:extLst>
            </p:cNvPr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8CD6E5-3625-C84D-8CB7-B3007F8D0D9F}"/>
                </a:ext>
              </a:extLst>
            </p:cNvPr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92259B-444F-6C4B-BE1E-65A0F418AB7D}"/>
                </a:ext>
              </a:extLst>
            </p:cNvPr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82D3C1E-C353-8B45-99E5-EFBC44378F3E}"/>
                </a:ext>
              </a:extLst>
            </p:cNvPr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478DE4F-18B0-754D-91CB-14AC8D935309}"/>
                </a:ext>
              </a:extLst>
            </p:cNvPr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1ADE967-C62D-ED4C-A5B4-248FA5E5FF20}"/>
                </a:ext>
              </a:extLst>
            </p:cNvPr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454ABE4-80CF-CF4D-83FA-429E677BAECE}"/>
                </a:ext>
              </a:extLst>
            </p:cNvPr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24FC45B-BEA0-0F4B-961A-C731D602192B}"/>
              </a:ext>
            </a:extLst>
          </p:cNvPr>
          <p:cNvGrpSpPr/>
          <p:nvPr/>
        </p:nvGrpSpPr>
        <p:grpSpPr>
          <a:xfrm>
            <a:off x="5206223" y="4026212"/>
            <a:ext cx="2514600" cy="2281238"/>
            <a:chOff x="657225" y="1481300"/>
            <a:chExt cx="5514975" cy="491424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A2DBEEE-F485-5F4C-A777-1801821F3FC6}"/>
                </a:ext>
              </a:extLst>
            </p:cNvPr>
            <p:cNvCxnSpPr>
              <a:cxnSpLocks/>
              <a:stCxn id="54" idx="1"/>
              <a:endCxn id="46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F6ECAF1-7E2D-0043-8639-7822ECF197DA}"/>
                </a:ext>
              </a:extLst>
            </p:cNvPr>
            <p:cNvCxnSpPr>
              <a:cxnSpLocks/>
              <a:stCxn id="45" idx="2"/>
              <a:endCxn id="54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7013A88-0F5C-AE4E-98C5-4B27E3928788}"/>
                </a:ext>
              </a:extLst>
            </p:cNvPr>
            <p:cNvCxnSpPr>
              <a:cxnSpLocks/>
              <a:stCxn id="46" idx="1"/>
              <a:endCxn id="45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60D2E43-2C9C-EF43-86B1-068EDB8ADB66}"/>
                </a:ext>
              </a:extLst>
            </p:cNvPr>
            <p:cNvCxnSpPr>
              <a:cxnSpLocks/>
              <a:stCxn id="49" idx="2"/>
              <a:endCxn id="45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F2397FB1-58D7-434F-938D-1CF68781CF00}"/>
                </a:ext>
              </a:extLst>
            </p:cNvPr>
            <p:cNvCxnSpPr>
              <a:cxnSpLocks/>
              <a:stCxn id="49" idx="3"/>
              <a:endCxn id="50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36DB25B-0523-344A-9C1E-6602F0DBBDBB}"/>
                </a:ext>
              </a:extLst>
            </p:cNvPr>
            <p:cNvCxnSpPr>
              <a:cxnSpLocks/>
              <a:stCxn id="50" idx="3"/>
              <a:endCxn id="47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B1BF9AD-F630-E84B-9EA7-90435F1D28EB}"/>
                </a:ext>
              </a:extLst>
            </p:cNvPr>
            <p:cNvCxnSpPr>
              <a:cxnSpLocks/>
              <a:stCxn id="50" idx="2"/>
              <a:endCxn id="48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CE68CAB-D39F-7241-9CEE-BDF31F619D4F}"/>
                </a:ext>
              </a:extLst>
            </p:cNvPr>
            <p:cNvCxnSpPr>
              <a:cxnSpLocks/>
              <a:stCxn id="48" idx="3"/>
              <a:endCxn id="51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00E0912-AE3E-B243-BE35-7C959641D2CE}"/>
                </a:ext>
              </a:extLst>
            </p:cNvPr>
            <p:cNvCxnSpPr>
              <a:cxnSpLocks/>
              <a:stCxn id="47" idx="2"/>
              <a:endCxn id="51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C8C9127-C7E9-B84B-B4C2-6F1205B730AD}"/>
                </a:ext>
              </a:extLst>
            </p:cNvPr>
            <p:cNvCxnSpPr>
              <a:cxnSpLocks/>
              <a:stCxn id="50" idx="3"/>
              <a:endCxn id="52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2E38055-A919-5C4E-AB25-3E22751CEA29}"/>
                </a:ext>
              </a:extLst>
            </p:cNvPr>
            <p:cNvCxnSpPr>
              <a:cxnSpLocks/>
              <a:stCxn id="47" idx="0"/>
              <a:endCxn id="52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54AB2C1-75DE-2148-B2B5-FA9CAE1B76A5}"/>
                </a:ext>
              </a:extLst>
            </p:cNvPr>
            <p:cNvCxnSpPr>
              <a:cxnSpLocks/>
              <a:stCxn id="46" idx="0"/>
              <a:endCxn id="51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6D931874-AC39-EA4C-8BC1-F2CC02FDDF6F}"/>
                </a:ext>
              </a:extLst>
            </p:cNvPr>
            <p:cNvCxnSpPr>
              <a:cxnSpLocks/>
              <a:stCxn id="46" idx="0"/>
              <a:endCxn id="47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249F9F7C-BD6C-264D-89DF-CC92943D8D89}"/>
                </a:ext>
              </a:extLst>
            </p:cNvPr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53" name="Isosceles Triangle 69">
                <a:extLst>
                  <a:ext uri="{FF2B5EF4-FFF2-40B4-BE49-F238E27FC236}">
                    <a16:creationId xmlns:a16="http://schemas.microsoft.com/office/drawing/2014/main" id="{33F5FD3F-CA02-BB46-B89B-517D8F114356}"/>
                  </a:ext>
                </a:extLst>
              </p:cNvPr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9B2DC8B4-FA70-BE44-8105-35DF0F91FBA6}"/>
                  </a:ext>
                </a:extLst>
              </p:cNvPr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BBB794C-F4AB-B147-9402-62A7184C6569}"/>
                </a:ext>
              </a:extLst>
            </p:cNvPr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B20E7D3-E81F-2A4C-BD95-029F9B395BAE}"/>
                </a:ext>
              </a:extLst>
            </p:cNvPr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BADD042-D75C-4743-AD7E-442627506746}"/>
                </a:ext>
              </a:extLst>
            </p:cNvPr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03F0CB0-3477-BE42-99DB-3B11DE37FF85}"/>
                </a:ext>
              </a:extLst>
            </p:cNvPr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657C7400-EB7B-C941-AF51-E385933E2245}"/>
                </a:ext>
              </a:extLst>
            </p:cNvPr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10920E7-7197-6A40-A827-1E594393B534}"/>
                </a:ext>
              </a:extLst>
            </p:cNvPr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F370F43-590D-FD4B-8FE3-55FE38C6FD6D}"/>
                </a:ext>
              </a:extLst>
            </p:cNvPr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D4913B7-00D3-7940-AAEF-C75CAE0B5AAC}"/>
                </a:ext>
              </a:extLst>
            </p:cNvPr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rgbClr val="C0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767ED9E-A23B-F043-B4F8-8A8899B99EAB}"/>
              </a:ext>
            </a:extLst>
          </p:cNvPr>
          <p:cNvSpPr txBox="1"/>
          <p:nvPr/>
        </p:nvSpPr>
        <p:spPr>
          <a:xfrm>
            <a:off x="1082161" y="368997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True for k=6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384FF83-195C-0E4A-BBBC-D09450347A77}"/>
              </a:ext>
            </a:extLst>
          </p:cNvPr>
          <p:cNvSpPr txBox="1"/>
          <p:nvPr/>
        </p:nvSpPr>
        <p:spPr>
          <a:xfrm>
            <a:off x="4912077" y="3649239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True for k=5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BDB32E1-357F-D144-BB87-8AFA6DF931C3}"/>
              </a:ext>
            </a:extLst>
          </p:cNvPr>
          <p:cNvSpPr txBox="1"/>
          <p:nvPr/>
        </p:nvSpPr>
        <p:spPr>
          <a:xfrm>
            <a:off x="8657335" y="4113022"/>
            <a:ext cx="2667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5 the smallest?</a:t>
            </a: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True for k=4?</a:t>
            </a:r>
          </a:p>
        </p:txBody>
      </p:sp>
    </p:spTree>
    <p:extLst>
      <p:ext uri="{BB962C8B-B14F-4D97-AF65-F5344CB8AC3E}">
        <p14:creationId xmlns:p14="http://schemas.microsoft.com/office/powerpoint/2010/main" val="3563670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General: </a:t>
            </a:r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0" y="1403866"/>
            <a:ext cx="367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don’t know how to solve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39001" y="1371600"/>
            <a:ext cx="341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we do know how to solve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808682" y="1773198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682" y="1773198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29638" y="1752601"/>
                <a:ext cx="3333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Map Instances of problem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  <m:r>
                      <a:rPr lang="en-US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Instances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9638" y="1752601"/>
                <a:ext cx="3333428" cy="646331"/>
              </a:xfrm>
              <a:prstGeom prst="rect">
                <a:avLst/>
              </a:prstGeom>
              <a:blipFill>
                <a:blip r:embed="rId6"/>
                <a:stretch>
                  <a:fillRect l="-1521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454978" y="2971801"/>
                <a:ext cx="22130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8" y="2971801"/>
                <a:ext cx="2213022" cy="646331"/>
              </a:xfrm>
              <a:prstGeom prst="rect">
                <a:avLst/>
              </a:prstGeom>
              <a:blipFill>
                <a:blip r:embed="rId7"/>
                <a:stretch>
                  <a:fillRect l="-2286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Map Solutions of problem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Solutions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blipFill>
                <a:blip r:embed="rId8"/>
                <a:stretch>
                  <a:fillRect l="-1521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10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6D5239D-8834-B044-B09D-B842BB2BAF32}"/>
              </a:ext>
            </a:extLst>
          </p:cNvPr>
          <p:cNvSpPr/>
          <p:nvPr/>
        </p:nvSpPr>
        <p:spPr>
          <a:xfrm>
            <a:off x="4627562" y="2971801"/>
            <a:ext cx="2992438" cy="1276020"/>
          </a:xfrm>
          <a:prstGeom prst="wedgeRoundRectCallout">
            <a:avLst>
              <a:gd name="adj1" fmla="val -10021"/>
              <a:gd name="adj2" fmla="val -86333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Injective: any instance of </a:t>
            </a:r>
            <a:r>
              <a:rPr lang="en-US" b="1" i="1" dirty="0"/>
              <a:t>A</a:t>
            </a:r>
            <a:r>
              <a:rPr lang="en-US" dirty="0"/>
              <a:t> can be mapped to some instance of </a:t>
            </a:r>
            <a:r>
              <a:rPr lang="en-US" b="1" i="1" dirty="0"/>
              <a:t>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8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95400"/>
                <a:ext cx="10972800" cy="5060951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b="1" dirty="0"/>
                  <a:t>Decision Problems:</a:t>
                </a:r>
              </a:p>
              <a:p>
                <a:pPr lvl="1"/>
                <a:r>
                  <a:rPr lang="en-US" dirty="0"/>
                  <a:t>Is there a solution?</a:t>
                </a:r>
              </a:p>
              <a:p>
                <a:pPr lvl="2"/>
                <a:r>
                  <a:rPr lang="en-US" dirty="0"/>
                  <a:t>Result is True/False</a:t>
                </a:r>
              </a:p>
              <a:p>
                <a:pPr lvl="1"/>
                <a:r>
                  <a:rPr lang="en-US" dirty="0"/>
                  <a:t>E.g. Is there a vertex cover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b="1" dirty="0"/>
                  <a:t>Optimal Value Problems:</a:t>
                </a:r>
              </a:p>
              <a:p>
                <a:pPr lvl="1"/>
                <a:r>
                  <a:rPr lang="en-US" dirty="0"/>
                  <a:t>E.g. What’s the min </a:t>
                </a:r>
                <a:r>
                  <a:rPr lang="en-US" i="1" dirty="0"/>
                  <a:t>k</a:t>
                </a:r>
                <a:r>
                  <a:rPr lang="en-US" dirty="0"/>
                  <a:t> for </a:t>
                </a:r>
                <a:r>
                  <a:rPr lang="en-US" i="1" dirty="0"/>
                  <a:t>k</a:t>
                </a:r>
                <a:r>
                  <a:rPr lang="en-US" dirty="0"/>
                  <a:t>-vertex cover decision problem?</a:t>
                </a:r>
              </a:p>
              <a:p>
                <a:r>
                  <a:rPr lang="en-US" b="1" dirty="0"/>
                  <a:t>Search Problems:</a:t>
                </a:r>
              </a:p>
              <a:p>
                <a:pPr lvl="1"/>
                <a:r>
                  <a:rPr lang="en-US" dirty="0"/>
                  <a:t>Find a solution</a:t>
                </a:r>
              </a:p>
              <a:p>
                <a:pPr lvl="2"/>
                <a:r>
                  <a:rPr lang="en-US" dirty="0"/>
                  <a:t>Result more complex than T/F or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 Find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r>
                  <a:rPr lang="en-US" b="1" dirty="0"/>
                  <a:t>Verification Problems:</a:t>
                </a:r>
              </a:p>
              <a:p>
                <a:pPr lvl="1"/>
                <a:r>
                  <a:rPr lang="en-US" dirty="0"/>
                  <a:t>Given a potential solution for an input, is that input valid?</a:t>
                </a:r>
              </a:p>
              <a:p>
                <a:pPr lvl="2"/>
                <a:r>
                  <a:rPr lang="en-US" dirty="0"/>
                  <a:t>Result is True/False</a:t>
                </a:r>
              </a:p>
              <a:p>
                <a:pPr lvl="2"/>
                <a:r>
                  <a:rPr lang="en-US" dirty="0"/>
                  <a:t>For </a:t>
                </a:r>
                <a:r>
                  <a:rPr lang="en-US" i="1" dirty="0"/>
                  <a:t>decision problem</a:t>
                </a:r>
                <a:r>
                  <a:rPr lang="en-US" dirty="0"/>
                  <a:t>, check solution to its </a:t>
                </a:r>
                <a:r>
                  <a:rPr lang="en-US" i="1" dirty="0"/>
                  <a:t>search problem</a:t>
                </a:r>
              </a:p>
              <a:p>
                <a:pPr lvl="1"/>
                <a:r>
                  <a:rPr lang="en-US" dirty="0"/>
                  <a:t>E.g. Is </a:t>
                </a:r>
                <a:r>
                  <a:rPr lang="en-US" b="1" dirty="0"/>
                  <a:t>set of vertices </a:t>
                </a:r>
                <a:r>
                  <a:rPr lang="en-US" dirty="0"/>
                  <a:t>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1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95400"/>
                <a:ext cx="10972800" cy="5060951"/>
              </a:xfrm>
              <a:blipFill>
                <a:blip r:embed="rId3"/>
                <a:stretch>
                  <a:fillRect l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2516" y="1456978"/>
            <a:ext cx="2768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can solve this…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42516" y="2685871"/>
            <a:ext cx="35667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…Then we can solve this,…</a:t>
            </a:r>
            <a:br>
              <a:rPr lang="en-US" sz="2400" dirty="0">
                <a:solidFill>
                  <a:srgbClr val="FF0000"/>
                </a:solidFill>
              </a:rPr>
            </a:br>
            <a:br>
              <a:rPr lang="en-US" sz="2400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…and also this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4624D4D6-58F4-614F-B169-E368E3F23175}"/>
              </a:ext>
            </a:extLst>
          </p:cNvPr>
          <p:cNvSpPr/>
          <p:nvPr/>
        </p:nvSpPr>
        <p:spPr>
          <a:xfrm>
            <a:off x="7809262" y="4345858"/>
            <a:ext cx="3505200" cy="1555751"/>
          </a:xfrm>
          <a:prstGeom prst="wedgeRoundRectCallout">
            <a:avLst>
              <a:gd name="adj1" fmla="val -159396"/>
              <a:gd name="adj2" fmla="val -480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Looking ahead:</a:t>
            </a:r>
            <a:br>
              <a:rPr lang="en-US" sz="2400" dirty="0"/>
            </a:br>
            <a:r>
              <a:rPr lang="en-US" sz="2400" dirty="0"/>
              <a:t>We’ll use this to define a problem class called NP</a:t>
            </a:r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id="{48E561A5-CCD1-FC4C-8E4D-724A811FCE74}"/>
              </a:ext>
            </a:extLst>
          </p:cNvPr>
          <p:cNvSpPr/>
          <p:nvPr/>
        </p:nvSpPr>
        <p:spPr>
          <a:xfrm>
            <a:off x="8407400" y="1700100"/>
            <a:ext cx="3505200" cy="1555751"/>
          </a:xfrm>
          <a:prstGeom prst="wedgeRoundRectCallout">
            <a:avLst>
              <a:gd name="adj1" fmla="val -185904"/>
              <a:gd name="adj2" fmla="val -33248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Looking ahead:</a:t>
            </a:r>
            <a:br>
              <a:rPr lang="en-US" sz="2400" dirty="0"/>
            </a:br>
            <a:r>
              <a:rPr lang="en-US" sz="2400" dirty="0"/>
              <a:t>We’ll use this to define a problem classes P and NP</a:t>
            </a:r>
          </a:p>
        </p:txBody>
      </p:sp>
    </p:spTree>
    <p:extLst>
      <p:ext uri="{BB962C8B-B14F-4D97-AF65-F5344CB8AC3E}">
        <p14:creationId xmlns:p14="http://schemas.microsoft.com/office/powerpoint/2010/main" val="22371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Types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Decision Problems:</a:t>
                </a:r>
              </a:p>
              <a:p>
                <a:pPr lvl="1"/>
                <a:r>
                  <a:rPr lang="en-US" dirty="0"/>
                  <a:t>Is there a solution?</a:t>
                </a:r>
              </a:p>
              <a:p>
                <a:pPr lvl="2"/>
                <a:r>
                  <a:rPr lang="en-US" dirty="0"/>
                  <a:t>Output is True/False</a:t>
                </a:r>
              </a:p>
              <a:p>
                <a:pPr lvl="1"/>
                <a:r>
                  <a:rPr lang="en-US" dirty="0"/>
                  <a:t>Is there a vertex cover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Search Problems:</a:t>
                </a:r>
              </a:p>
              <a:p>
                <a:pPr lvl="1"/>
                <a:r>
                  <a:rPr lang="en-US" dirty="0"/>
                  <a:t>Find a solution</a:t>
                </a:r>
              </a:p>
              <a:p>
                <a:pPr lvl="2"/>
                <a:r>
                  <a:rPr lang="en-US" dirty="0"/>
                  <a:t>Output is complex</a:t>
                </a:r>
              </a:p>
              <a:p>
                <a:pPr lvl="1"/>
                <a:r>
                  <a:rPr lang="en-US" dirty="0"/>
                  <a:t>Give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Verification Problems:</a:t>
                </a:r>
              </a:p>
              <a:p>
                <a:pPr lvl="1"/>
                <a:r>
                  <a:rPr lang="en-US" dirty="0"/>
                  <a:t>Given a potential solution, is it valid?</a:t>
                </a:r>
              </a:p>
              <a:p>
                <a:pPr lvl="2"/>
                <a:r>
                  <a:rPr lang="en-US" dirty="0"/>
                  <a:t>Output is True/False</a:t>
                </a:r>
              </a:p>
              <a:p>
                <a:pPr lvl="1"/>
                <a:r>
                  <a:rPr lang="en-US" dirty="0"/>
                  <a:t>Is </a:t>
                </a:r>
                <a:r>
                  <a:rPr lang="en-US" b="1" dirty="0"/>
                  <a:t>this </a:t>
                </a:r>
                <a:r>
                  <a:rPr lang="en-US" dirty="0"/>
                  <a:t>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b="1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85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27191" y="1600200"/>
            <a:ext cx="2537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If we can solve this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3077" y="3124200"/>
            <a:ext cx="2994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Then we can solve this</a:t>
            </a:r>
          </a:p>
        </p:txBody>
      </p:sp>
    </p:spTree>
    <p:extLst>
      <p:ext uri="{BB962C8B-B14F-4D97-AF65-F5344CB8AC3E}">
        <p14:creationId xmlns:p14="http://schemas.microsoft.com/office/powerpoint/2010/main" val="389403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Using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VertexCover</a:t>
                </a:r>
                <a:r>
                  <a:rPr lang="en-US" dirty="0"/>
                  <a:t> decider to build a searcher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000" t="-17021" r="-340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Remove nodes (and incident edges) one at a time </a:t>
                </a:r>
              </a:p>
              <a:p>
                <a:r>
                  <a:rPr lang="en-US" dirty="0"/>
                  <a:t>Check if there is a vertex cover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so, then that removed node was part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vertex cover, </a:t>
                </a:r>
                <a:br>
                  <a:rPr lang="en-US" dirty="0"/>
                </a:b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−1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Else, it wasn’t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62</a:t>
            </a:fld>
            <a:endParaRPr lang="en-US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049BFACB-4F9D-634A-84D5-DAB2CF9D551B}"/>
              </a:ext>
            </a:extLst>
          </p:cNvPr>
          <p:cNvSpPr/>
          <p:nvPr/>
        </p:nvSpPr>
        <p:spPr>
          <a:xfrm>
            <a:off x="6705600" y="4800600"/>
            <a:ext cx="3352800" cy="1555751"/>
          </a:xfrm>
          <a:prstGeom prst="wedgeRoundRectCallout">
            <a:avLst>
              <a:gd name="adj1" fmla="val -36669"/>
              <a:gd name="adj2" fmla="val -6453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Did I need this node to cover its edges to have a vertex cover of size k?</a:t>
            </a:r>
          </a:p>
        </p:txBody>
      </p:sp>
    </p:spTree>
    <p:extLst>
      <p:ext uri="{BB962C8B-B14F-4D97-AF65-F5344CB8AC3E}">
        <p14:creationId xmlns:p14="http://schemas.microsoft.com/office/powerpoint/2010/main" val="66680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5</m:t>
                    </m:r>
                  </m:oMath>
                </a14:m>
                <a:r>
                  <a:rPr lang="en-US" dirty="0"/>
                  <a:t> Vertex Cover (Decision)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63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Is there a set of nodes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5</m:t>
                    </m:r>
                  </m:oMath>
                </a14:m>
                <a:r>
                  <a:rPr lang="en-US" sz="2400" dirty="0"/>
                  <a:t> which covers every edge?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blipFill>
                <a:blip r:embed="rId3"/>
                <a:stretch>
                  <a:fillRect l="-219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648700" y="198767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22888450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 Vertex Cover (Decision)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64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solidFill>
                <a:schemeClr val="tx1">
                  <a:alpha val="2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Is there a set of nodes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2400" dirty="0"/>
                  <a:t> which covers every edge?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blipFill>
                <a:blip r:embed="rId3"/>
                <a:stretch>
                  <a:fillRect l="-219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648700" y="198767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No!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2055848" y="2451300"/>
            <a:ext cx="707955" cy="707955"/>
          </a:xfrm>
          <a:prstGeom prst="noSmoking">
            <a:avLst>
              <a:gd name="adj" fmla="val 9278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0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4</m:t>
                    </m:r>
                  </m:oMath>
                </a14:m>
                <a:r>
                  <a:rPr lang="en-US" dirty="0"/>
                  <a:t> Vertex Cover (Decision)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65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Is there a set of nodes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2400" dirty="0"/>
                  <a:t> which covers every edge?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blipFill>
                <a:blip r:embed="rId3"/>
                <a:stretch>
                  <a:fillRect l="-219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648700" y="198767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Yes!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2055848" y="2451300"/>
            <a:ext cx="707955" cy="707955"/>
          </a:xfrm>
          <a:prstGeom prst="noSmoking">
            <a:avLst>
              <a:gd name="adj" fmla="val 9278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&quot;No&quot; Symbol 31"/>
          <p:cNvSpPr/>
          <p:nvPr/>
        </p:nvSpPr>
        <p:spPr>
          <a:xfrm>
            <a:off x="4247974" y="2100419"/>
            <a:ext cx="707955" cy="707955"/>
          </a:xfrm>
          <a:prstGeom prst="noSmoking">
            <a:avLst>
              <a:gd name="adj" fmla="val 9278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40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</m:oMath>
                </a14:m>
                <a:r>
                  <a:rPr lang="en-US" dirty="0"/>
                  <a:t> Vertex Cover (Decision)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66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2181226" y="1481300"/>
            <a:ext cx="5514975" cy="4914248"/>
            <a:chOff x="657225" y="1481300"/>
            <a:chExt cx="5514975" cy="4914248"/>
          </a:xfrm>
        </p:grpSpPr>
        <p:cxnSp>
          <p:nvCxnSpPr>
            <p:cNvPr id="14" name="Straight Connector 13"/>
            <p:cNvCxnSpPr>
              <a:stCxn id="8" idx="1"/>
              <a:endCxn id="23" idx="2"/>
            </p:cNvCxnSpPr>
            <p:nvPr/>
          </p:nvCxnSpPr>
          <p:spPr>
            <a:xfrm flipV="1">
              <a:off x="3187377" y="5562600"/>
              <a:ext cx="1570890" cy="490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0" idx="2"/>
              <a:endCxn id="8" idx="3"/>
            </p:cNvCxnSpPr>
            <p:nvPr/>
          </p:nvCxnSpPr>
          <p:spPr>
            <a:xfrm>
              <a:off x="2054087" y="5181600"/>
              <a:ext cx="602937" cy="87104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3" idx="1"/>
              <a:endCxn id="10" idx="3"/>
            </p:cNvCxnSpPr>
            <p:nvPr/>
          </p:nvCxnSpPr>
          <p:spPr>
            <a:xfrm flipH="1" flipV="1">
              <a:off x="2282687" y="4953000"/>
              <a:ext cx="2246980" cy="3810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28" idx="2"/>
              <a:endCxn id="10" idx="0"/>
            </p:cNvCxnSpPr>
            <p:nvPr/>
          </p:nvCxnSpPr>
          <p:spPr>
            <a:xfrm>
              <a:off x="885825" y="3032235"/>
              <a:ext cx="1168262" cy="1692165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8" idx="3"/>
              <a:endCxn id="29" idx="1"/>
            </p:cNvCxnSpPr>
            <p:nvPr/>
          </p:nvCxnSpPr>
          <p:spPr>
            <a:xfrm flipV="1">
              <a:off x="1114425" y="2447104"/>
              <a:ext cx="1734926" cy="356531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9" idx="3"/>
              <a:endCxn id="26" idx="1"/>
            </p:cNvCxnSpPr>
            <p:nvPr/>
          </p:nvCxnSpPr>
          <p:spPr>
            <a:xfrm>
              <a:off x="3306551" y="2447104"/>
              <a:ext cx="2408449" cy="586773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9" idx="2"/>
              <a:endCxn id="27" idx="0"/>
            </p:cNvCxnSpPr>
            <p:nvPr/>
          </p:nvCxnSpPr>
          <p:spPr>
            <a:xfrm flipH="1">
              <a:off x="2613080" y="2675704"/>
              <a:ext cx="464871" cy="786795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7" idx="3"/>
              <a:endCxn id="30" idx="1"/>
            </p:cNvCxnSpPr>
            <p:nvPr/>
          </p:nvCxnSpPr>
          <p:spPr>
            <a:xfrm>
              <a:off x="2841680" y="3691099"/>
              <a:ext cx="959855" cy="41975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6" idx="2"/>
              <a:endCxn id="30" idx="0"/>
            </p:cNvCxnSpPr>
            <p:nvPr/>
          </p:nvCxnSpPr>
          <p:spPr>
            <a:xfrm flipH="1">
              <a:off x="4030135" y="3262477"/>
              <a:ext cx="1913465" cy="61978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29" idx="3"/>
              <a:endCxn id="63" idx="1"/>
            </p:cNvCxnSpPr>
            <p:nvPr/>
          </p:nvCxnSpPr>
          <p:spPr>
            <a:xfrm flipV="1">
              <a:off x="3306551" y="1709900"/>
              <a:ext cx="952184" cy="737204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26" idx="0"/>
              <a:endCxn id="63" idx="3"/>
            </p:cNvCxnSpPr>
            <p:nvPr/>
          </p:nvCxnSpPr>
          <p:spPr>
            <a:xfrm flipH="1" flipV="1">
              <a:off x="4715935" y="1709900"/>
              <a:ext cx="1227665" cy="1095377"/>
            </a:xfrm>
            <a:prstGeom prst="line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 w="76200">
              <a:solidFill>
                <a:schemeClr val="tx1">
                  <a:alpha val="2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>
              <a:stCxn id="23" idx="0"/>
              <a:endCxn id="30" idx="2"/>
            </p:cNvCxnSpPr>
            <p:nvPr/>
          </p:nvCxnSpPr>
          <p:spPr>
            <a:xfrm flipH="1" flipV="1">
              <a:off x="4030135" y="4339457"/>
              <a:ext cx="728132" cy="7659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23" idx="0"/>
              <a:endCxn id="26" idx="2"/>
            </p:cNvCxnSpPr>
            <p:nvPr/>
          </p:nvCxnSpPr>
          <p:spPr>
            <a:xfrm flipV="1">
              <a:off x="4758267" y="3262477"/>
              <a:ext cx="1185333" cy="184292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 rot="10800000">
              <a:off x="2657024" y="5938347"/>
              <a:ext cx="530353" cy="457201"/>
              <a:chOff x="2133600" y="4191000"/>
              <a:chExt cx="1060704" cy="914400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2133600" y="4191000"/>
                <a:ext cx="1060704" cy="457200"/>
              </a:xfrm>
              <a:prstGeom prst="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133600" y="4648200"/>
                <a:ext cx="1060704" cy="4572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2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825487" y="4724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29667" y="5105400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715000" y="2805277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384480" y="3462499"/>
              <a:ext cx="457200" cy="4572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57225" y="2575035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849351" y="2218504"/>
              <a:ext cx="457200" cy="457200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801535" y="3882257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258735" y="1481300"/>
              <a:ext cx="457200" cy="457200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0000"/>
              </a:schemeClr>
            </a:solidFill>
            <a:ln>
              <a:solidFill>
                <a:schemeClr val="tx1">
                  <a:alpha val="2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Is there a set of nodes of size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2400" dirty="0"/>
                  <a:t> which covers every edge?</a:t>
                </a: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1158135"/>
                <a:ext cx="4038600" cy="830997"/>
              </a:xfrm>
              <a:prstGeom prst="rect">
                <a:avLst/>
              </a:prstGeom>
              <a:blipFill>
                <a:blip r:embed="rId3"/>
                <a:stretch>
                  <a:fillRect l="-2194" t="-2985" b="-13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8648700" y="1987672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No!</a:t>
            </a:r>
          </a:p>
        </p:txBody>
      </p:sp>
      <p:sp>
        <p:nvSpPr>
          <p:cNvPr id="3" name="&quot;No&quot; Symbol 2"/>
          <p:cNvSpPr/>
          <p:nvPr/>
        </p:nvSpPr>
        <p:spPr>
          <a:xfrm>
            <a:off x="2055848" y="2451300"/>
            <a:ext cx="707955" cy="707955"/>
          </a:xfrm>
          <a:prstGeom prst="noSmoking">
            <a:avLst>
              <a:gd name="adj" fmla="val 9278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&quot;No&quot; Symbol 31"/>
          <p:cNvSpPr/>
          <p:nvPr/>
        </p:nvSpPr>
        <p:spPr>
          <a:xfrm>
            <a:off x="4247974" y="2100419"/>
            <a:ext cx="707955" cy="707955"/>
          </a:xfrm>
          <a:prstGeom prst="noSmoking">
            <a:avLst>
              <a:gd name="adj" fmla="val 9278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&quot;No&quot; Symbol 32"/>
          <p:cNvSpPr/>
          <p:nvPr/>
        </p:nvSpPr>
        <p:spPr>
          <a:xfrm>
            <a:off x="5638801" y="1349446"/>
            <a:ext cx="707955" cy="707955"/>
          </a:xfrm>
          <a:prstGeom prst="noSmoking">
            <a:avLst>
              <a:gd name="adj" fmla="val 9278"/>
            </a:avLst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A7FF"/>
                </a:solidFill>
              </a:rPr>
              <a:t>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15700" y="1403866"/>
                <a:ext cx="21625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VertexCover</a:t>
                </a:r>
                <a:r>
                  <a:rPr lang="en-US" dirty="0"/>
                  <a:t> Solver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700" y="1403866"/>
                <a:ext cx="2162580" cy="369332"/>
              </a:xfrm>
              <a:prstGeom prst="rect">
                <a:avLst/>
              </a:prstGeom>
              <a:blipFill>
                <a:blip r:embed="rId2"/>
                <a:stretch>
                  <a:fillRect t="-6667" r="-116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261177" y="1371600"/>
                <a:ext cx="23106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VertexCover</a:t>
                </a:r>
                <a:r>
                  <a:rPr lang="en-US" dirty="0"/>
                  <a:t> Decider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177" y="1371600"/>
                <a:ext cx="2310697" cy="369332"/>
              </a:xfrm>
              <a:prstGeom prst="rect">
                <a:avLst/>
              </a:prstGeom>
              <a:blipFill>
                <a:blip r:embed="rId3"/>
                <a:stretch>
                  <a:fillRect t="-6897" r="-109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4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7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9638" y="1752600"/>
            <a:ext cx="333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Remove a node, </a:t>
            </a:r>
            <a:r>
              <a:rPr lang="en-US" dirty="0" err="1"/>
              <a:t>etc</a:t>
            </a:r>
            <a:r>
              <a:rPr lang="en-US" dirty="0"/>
              <a:t>…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7" name="TextBox 276"/>
              <p:cNvSpPr txBox="1"/>
              <p:nvPr/>
            </p:nvSpPr>
            <p:spPr>
              <a:xfrm>
                <a:off x="8454978" y="2971801"/>
                <a:ext cx="221302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Using any Algorithm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7" name="TextBox 2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8" y="2971801"/>
                <a:ext cx="2213022" cy="646331"/>
              </a:xfrm>
              <a:prstGeom prst="rect">
                <a:avLst/>
              </a:prstGeom>
              <a:blipFill>
                <a:blip r:embed="rId8"/>
                <a:stretch>
                  <a:fillRect l="-2286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8" name="TextBox 277"/>
              <p:cNvSpPr txBox="1"/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Relate Solutions of problem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  <m:r>
                      <a:rPr lang="en-US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to Solutions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78" name="TextBox 2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0837" y="4247821"/>
                <a:ext cx="3333428" cy="646331"/>
              </a:xfrm>
              <a:prstGeom prst="rect">
                <a:avLst/>
              </a:prstGeom>
              <a:blipFill>
                <a:blip r:embed="rId9"/>
                <a:stretch>
                  <a:fillRect l="-1521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10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11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6761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8146666" y="2812666"/>
            <a:ext cx="2292734" cy="229273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vs NP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</a:t>
                </a:r>
              </a:p>
              <a:p>
                <a:pPr lvl="1"/>
                <a:r>
                  <a:rPr lang="en-US" dirty="0"/>
                  <a:t>Deterministic Polynomial Time</a:t>
                </a:r>
              </a:p>
              <a:p>
                <a:pPr lvl="1"/>
                <a:r>
                  <a:rPr lang="en-US" dirty="0"/>
                  <a:t>Problems solvable in polynomial time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NP</a:t>
                </a:r>
              </a:p>
              <a:p>
                <a:pPr lvl="1"/>
                <a:r>
                  <a:rPr lang="en-US" dirty="0"/>
                  <a:t>Non-Deterministic Polynomial Time</a:t>
                </a:r>
              </a:p>
              <a:p>
                <a:pPr lvl="1"/>
                <a:r>
                  <a:rPr lang="en-US" dirty="0"/>
                  <a:t>Problems verifiable in polynomial time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𝑂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for some number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Open Problem: Does P=NP?</a:t>
                </a:r>
              </a:p>
              <a:p>
                <a:pPr lvl="1"/>
                <a:r>
                  <a:rPr lang="en-US" dirty="0"/>
                  <a:t>Certainly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𝑃</m:t>
                    </m:r>
                    <m:r>
                      <a:rPr lang="en-US" b="0" i="1" smtClean="0">
                        <a:latin typeface="Cambria Math"/>
                      </a:rPr>
                      <m:t>⊆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68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697884" y="3803265"/>
            <a:ext cx="1219200" cy="1219200"/>
          </a:xfrm>
          <a:prstGeom prst="ellipse">
            <a:avLst/>
          </a:prstGeom>
          <a:solidFill>
            <a:srgbClr val="00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19772" y="4151255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4460" y="3255249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</a:t>
            </a:r>
          </a:p>
        </p:txBody>
      </p:sp>
    </p:spTree>
    <p:extLst>
      <p:ext uri="{BB962C8B-B14F-4D97-AF65-F5344CB8AC3E}">
        <p14:creationId xmlns:p14="http://schemas.microsoft.com/office/powerpoint/2010/main" val="36742572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231826"/>
              </a:xfrm>
            </p:spPr>
            <p:txBody>
              <a:bodyPr/>
              <a:lstStyle/>
              <a:p>
                <a:r>
                  <a:rPr lang="en-US" dirty="0"/>
                  <a:t>To show: Given a potential solution, can we </a:t>
                </a:r>
                <a:r>
                  <a:rPr lang="en-US" b="1" dirty="0"/>
                  <a:t>verify</a:t>
                </a:r>
                <a:r>
                  <a:rPr lang="en-US" dirty="0"/>
                  <a:t> it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1231826"/>
              </a:xfrm>
              <a:blipFill>
                <a:blip r:embed="rId3"/>
                <a:stretch>
                  <a:fillRect l="-1852" t="-5102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1676400" y="2743201"/>
                <a:ext cx="7162800" cy="18396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How can we verify it?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that it’s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that it’s an independent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/>
                          </a:rPr>
                          <m:t>𝑉</m:t>
                        </m:r>
                      </m:e>
                      <m:sup>
                        <m:r>
                          <a:rPr lang="en-US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43201"/>
                <a:ext cx="7162800" cy="1839675"/>
              </a:xfrm>
              <a:prstGeom prst="rect">
                <a:avLst/>
              </a:prstGeom>
              <a:blipFill>
                <a:blip r:embed="rId4"/>
                <a:stretch>
                  <a:fillRect l="-2128" t="-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59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067798" y="3612759"/>
            <a:ext cx="1174595" cy="1721076"/>
            <a:chOff x="10154328" y="3614629"/>
            <a:chExt cx="1565720" cy="1721076"/>
          </a:xfrm>
        </p:grpSpPr>
        <p:pic>
          <p:nvPicPr>
            <p:cNvPr id="3096" name="Picture 24" descr="Image result for k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528567" y="361462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98" name="Picture 26" descr="Image result for flam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154328" y="4424859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4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Worst-case lower-bound Proofs</a:t>
            </a:r>
          </a:p>
        </p:txBody>
      </p:sp>
      <p:sp>
        <p:nvSpPr>
          <p:cNvPr id="1442821" name="AutoShape 5"/>
          <p:cNvSpPr>
            <a:spLocks noChangeArrowheads="1"/>
          </p:cNvSpPr>
          <p:nvPr/>
        </p:nvSpPr>
        <p:spPr bwMode="auto">
          <a:xfrm>
            <a:off x="4398962" y="1528746"/>
            <a:ext cx="3319462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    reduces to   </a:t>
            </a:r>
          </a:p>
        </p:txBody>
      </p:sp>
      <p:sp>
        <p:nvSpPr>
          <p:cNvPr id="1442825" name="Text Box 9"/>
          <p:cNvSpPr txBox="1">
            <a:spLocks noChangeArrowheads="1"/>
          </p:cNvSpPr>
          <p:nvPr/>
        </p:nvSpPr>
        <p:spPr bwMode="auto">
          <a:xfrm>
            <a:off x="3267162" y="4390678"/>
            <a:ext cx="161928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Algorithm for </a:t>
            </a:r>
            <a:r>
              <a:rPr lang="en-US" altLang="en-US" b="1" dirty="0"/>
              <a:t>B</a:t>
            </a:r>
          </a:p>
        </p:txBody>
      </p:sp>
      <p:sp>
        <p:nvSpPr>
          <p:cNvPr id="1442826" name="AutoShape 10"/>
          <p:cNvSpPr>
            <a:spLocks noChangeArrowheads="1"/>
          </p:cNvSpPr>
          <p:nvPr/>
        </p:nvSpPr>
        <p:spPr bwMode="auto">
          <a:xfrm>
            <a:off x="4398963" y="2895600"/>
            <a:ext cx="3319463" cy="1812250"/>
          </a:xfrm>
          <a:prstGeom prst="rightArrow">
            <a:avLst>
              <a:gd name="adj1" fmla="val 52315"/>
              <a:gd name="adj2" fmla="val 76770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/>
              <a:t>    can be used to make  </a:t>
            </a:r>
          </a:p>
        </p:txBody>
      </p:sp>
      <p:sp>
        <p:nvSpPr>
          <p:cNvPr id="1442828" name="Text Box 12"/>
          <p:cNvSpPr txBox="1">
            <a:spLocks noChangeArrowheads="1"/>
          </p:cNvSpPr>
          <p:nvPr/>
        </p:nvSpPr>
        <p:spPr bwMode="auto">
          <a:xfrm>
            <a:off x="7391401" y="4470665"/>
            <a:ext cx="16289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Algorithm for </a:t>
            </a:r>
            <a:r>
              <a:rPr lang="en-US" altLang="en-US" b="1" dirty="0"/>
              <a:t>A</a:t>
            </a:r>
          </a:p>
        </p:txBody>
      </p:sp>
      <p:sp>
        <p:nvSpPr>
          <p:cNvPr id="1442829" name="Text Box 13"/>
          <p:cNvSpPr txBox="1">
            <a:spLocks noChangeArrowheads="1"/>
          </p:cNvSpPr>
          <p:nvPr/>
        </p:nvSpPr>
        <p:spPr bwMode="auto">
          <a:xfrm>
            <a:off x="381000" y="6211907"/>
            <a:ext cx="11734800" cy="52322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/>
              <a:t>The name “reduces” is confusing: it is in the </a:t>
            </a:r>
            <a:r>
              <a:rPr lang="en-US" altLang="en-US" sz="2800" i="1" dirty="0"/>
              <a:t>opposite </a:t>
            </a:r>
            <a:r>
              <a:rPr lang="en-US" altLang="en-US" sz="2800" dirty="0"/>
              <a:t>direction of the making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2830" name="Text Box 14"/>
              <p:cNvSpPr txBox="1">
                <a:spLocks noChangeArrowheads="1"/>
              </p:cNvSpPr>
              <p:nvPr/>
            </p:nvSpPr>
            <p:spPr bwMode="auto">
              <a:xfrm>
                <a:off x="3499691" y="5257800"/>
                <a:ext cx="5118004" cy="954107"/>
              </a:xfrm>
              <a:prstGeom prst="rect">
                <a:avLst/>
              </a:prstGeom>
              <a:noFill/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en-US" sz="2800" b="1" dirty="0"/>
                  <a:t> is not a harder problem than </a:t>
                </a:r>
                <a14:m>
                  <m:oMath xmlns:m="http://schemas.openxmlformats.org/officeDocument/2006/math">
                    <m:r>
                      <a:rPr lang="en-US" altLang="en-US" sz="2800" b="1" i="1" dirty="0">
                        <a:latin typeface="Cambria Math"/>
                      </a:rPr>
                      <m:t>𝑩</m:t>
                    </m:r>
                  </m:oMath>
                </a14:m>
                <a:endParaRPr lang="en-US" altLang="en-US" sz="2800" b="1" dirty="0"/>
              </a:p>
              <a:p>
                <a:r>
                  <a:rPr lang="en-US" altLang="en-US" sz="2800" b="1" dirty="0"/>
                  <a:t>		</a:t>
                </a:r>
                <a14:m>
                  <m:oMath xmlns:m="http://schemas.openxmlformats.org/officeDocument/2006/math">
                    <m:r>
                      <a:rPr lang="en-US" altLang="en-US" sz="2800" b="1" i="1">
                        <a:latin typeface="Cambria Math"/>
                      </a:rPr>
                      <m:t>𝑨</m:t>
                    </m:r>
                    <m:r>
                      <a:rPr lang="en-US" altLang="en-US" sz="2800" b="1" i="1">
                        <a:latin typeface="Cambria Math"/>
                      </a:rPr>
                      <m:t>≤</m:t>
                    </m:r>
                    <m:r>
                      <a:rPr lang="en-US" altLang="en-US" sz="2800" b="1" i="1">
                        <a:latin typeface="Cambria Math"/>
                      </a:rPr>
                      <m:t>𝑩</m:t>
                    </m:r>
                  </m:oMath>
                </a14:m>
                <a:endParaRPr lang="en-US" altLang="en-US" sz="2800" b="1" dirty="0"/>
              </a:p>
            </p:txBody>
          </p:sp>
        </mc:Choice>
        <mc:Fallback xmlns="">
          <p:sp>
            <p:nvSpPr>
              <p:cNvPr id="1442830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9691" y="5257800"/>
                <a:ext cx="5118004" cy="954107"/>
              </a:xfrm>
              <a:prstGeom prst="rect">
                <a:avLst/>
              </a:prstGeom>
              <a:blipFill>
                <a:blip r:embed="rId5"/>
                <a:stretch>
                  <a:fillRect l="-744" t="-6579"/>
                </a:stretch>
              </a:blipFill>
              <a:ln w="31750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752601" y="1078468"/>
            <a:ext cx="1630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Opening a door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17696" y="1066800"/>
            <a:ext cx="153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Lighting a fire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001" y="2918785"/>
            <a:ext cx="218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Alcohol, wood, matches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31360" y="2971801"/>
            <a:ext cx="1993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Keg cannon battering 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865923" y="1449561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1449561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Flowchart: Magnetic Disk 19"/>
              <p:cNvSpPr/>
              <p:nvPr/>
            </p:nvSpPr>
            <p:spPr>
              <a:xfrm>
                <a:off x="7865923" y="324195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Flowchart: Magnetic Disk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923" y="324195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450882" y="3337444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3337444"/>
                <a:ext cx="625924" cy="1004887"/>
              </a:xfrm>
              <a:prstGeom prst="rect">
                <a:avLst/>
              </a:prstGeom>
              <a:blipFill>
                <a:blip r:embed="rId8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3450882" y="1407893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882" y="1407893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 result for doo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2172282" y="1407893"/>
            <a:ext cx="592555" cy="121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fire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80"/>
          <a:stretch/>
        </p:blipFill>
        <p:spPr bwMode="auto">
          <a:xfrm>
            <a:off x="8363286" y="1376111"/>
            <a:ext cx="2333596" cy="10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hiskey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02" r="31074"/>
          <a:stretch/>
        </p:blipFill>
        <p:spPr bwMode="auto">
          <a:xfrm rot="1117477">
            <a:off x="1867439" y="3511774"/>
            <a:ext cx="393856" cy="129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Image result for wood plank"/>
          <p:cNvSpPr>
            <a:spLocks noChangeAspect="1" noChangeArrowheads="1"/>
          </p:cNvSpPr>
          <p:nvPr/>
        </p:nvSpPr>
        <p:spPr bwMode="auto">
          <a:xfrm>
            <a:off x="1640711" y="-144463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Image result for wood plank"/>
          <p:cNvSpPr>
            <a:spLocks noChangeAspect="1" noChangeArrowheads="1"/>
          </p:cNvSpPr>
          <p:nvPr/>
        </p:nvSpPr>
        <p:spPr bwMode="auto">
          <a:xfrm>
            <a:off x="1755041" y="79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Image result for wood plank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0" r="39638"/>
          <a:stretch/>
        </p:blipFill>
        <p:spPr bwMode="auto">
          <a:xfrm rot="19068828">
            <a:off x="2630378" y="3685725"/>
            <a:ext cx="164673" cy="111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4" descr="Image result for matches"/>
          <p:cNvSpPr>
            <a:spLocks noChangeAspect="1" noChangeArrowheads="1"/>
          </p:cNvSpPr>
          <p:nvPr/>
        </p:nvSpPr>
        <p:spPr bwMode="auto">
          <a:xfrm>
            <a:off x="1869371" y="1603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6" descr="Image result for matches"/>
          <p:cNvSpPr>
            <a:spLocks noChangeAspect="1" noChangeArrowheads="1"/>
          </p:cNvSpPr>
          <p:nvPr/>
        </p:nvSpPr>
        <p:spPr bwMode="auto">
          <a:xfrm>
            <a:off x="1983701" y="3127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8" descr="Image result for matches"/>
          <p:cNvSpPr>
            <a:spLocks noChangeAspect="1" noChangeArrowheads="1"/>
          </p:cNvSpPr>
          <p:nvPr/>
        </p:nvSpPr>
        <p:spPr bwMode="auto">
          <a:xfrm>
            <a:off x="2098031" y="4651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0" descr="Image result for matches"/>
          <p:cNvSpPr>
            <a:spLocks noChangeAspect="1" noChangeArrowheads="1"/>
          </p:cNvSpPr>
          <p:nvPr/>
        </p:nvSpPr>
        <p:spPr bwMode="auto">
          <a:xfrm>
            <a:off x="2212360" y="617539"/>
            <a:ext cx="22866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 descr="Image result for match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44" y="4254747"/>
            <a:ext cx="629362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181416" y="2541071"/>
            <a:ext cx="11619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Problem </a:t>
            </a:r>
            <a:r>
              <a:rPr lang="en-US" altLang="en-US" b="1" dirty="0"/>
              <a:t>A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597893" y="2376205"/>
            <a:ext cx="11587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Problem </a:t>
            </a:r>
            <a:r>
              <a:rPr lang="en-US" altLang="en-US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5119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42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42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42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600201"/>
                <a:ext cx="7173884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How can we try to figure out if P=NP?</a:t>
                </a:r>
              </a:p>
              <a:p>
                <a:r>
                  <a:rPr lang="en-US" dirty="0"/>
                  <a:t>Identify problems at least as “hard” as NP</a:t>
                </a:r>
              </a:p>
              <a:p>
                <a:pPr lvl="1"/>
                <a:r>
                  <a:rPr lang="en-US" dirty="0"/>
                  <a:t>If any of these “hard” problems can be solved in polynomial time, then all NP problems can be solved in polynomial time.</a:t>
                </a:r>
              </a:p>
              <a:p>
                <a:r>
                  <a:rPr lang="en-US" dirty="0"/>
                  <a:t>Definition: NP-Hard: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is NP-Hard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</a:rPr>
                      <m:t>𝑁𝑃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reduces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dirty="0"/>
                  <a:t> in polynomial time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600201"/>
                <a:ext cx="7173884" cy="4525963"/>
              </a:xfrm>
              <a:blipFill>
                <a:blip r:embed="rId2"/>
                <a:stretch>
                  <a:fillRect l="-1947" t="-1401" r="-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70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222866" y="3117466"/>
            <a:ext cx="2292734" cy="229273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697884" y="4108065"/>
            <a:ext cx="1219200" cy="1219200"/>
          </a:xfrm>
          <a:prstGeom prst="ellipse">
            <a:avLst/>
          </a:prstGeom>
          <a:solidFill>
            <a:srgbClr val="00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19772" y="4456055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84460" y="3667780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</a:t>
            </a:r>
          </a:p>
        </p:txBody>
      </p:sp>
      <p:sp>
        <p:nvSpPr>
          <p:cNvPr id="9" name="Oval 8"/>
          <p:cNvSpPr/>
          <p:nvPr/>
        </p:nvSpPr>
        <p:spPr>
          <a:xfrm>
            <a:off x="8523316" y="853635"/>
            <a:ext cx="1916084" cy="28194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032902" y="1740115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NP-H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800956" y="2173501"/>
            <a:ext cx="1638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At least as “hard” as NP</a:t>
            </a:r>
          </a:p>
        </p:txBody>
      </p:sp>
    </p:spTree>
    <p:extLst>
      <p:ext uri="{BB962C8B-B14F-4D97-AF65-F5344CB8AC3E}">
        <p14:creationId xmlns:p14="http://schemas.microsoft.com/office/powerpoint/2010/main" val="37025011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NP-Hardness Reduction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22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NP-Hard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696200" y="1371600"/>
            <a:ext cx="281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 to show is NP-Hard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524000" y="3518005"/>
            <a:ext cx="3322784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this could be done in polynomial 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4784" y="3518004"/>
            <a:ext cx="312563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This could be done in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31433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NP-Complete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71600" y="1600201"/>
                <a:ext cx="7173884" cy="452596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“Together they stand, together they fall”</a:t>
                </a:r>
              </a:p>
              <a:p>
                <a:r>
                  <a:rPr lang="en-US" dirty="0"/>
                  <a:t>Problems solvable in polynomial time </a:t>
                </a:r>
                <a:r>
                  <a:rPr lang="en-US" dirty="0" err="1"/>
                  <a:t>iff</a:t>
                </a:r>
                <a:r>
                  <a:rPr lang="en-US" dirty="0"/>
                  <a:t> ALL NP problems are</a:t>
                </a:r>
              </a:p>
              <a:p>
                <a:r>
                  <a:rPr lang="en-US" dirty="0"/>
                  <a:t>NP-Complete =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∩</m:t>
                    </m:r>
                  </m:oMath>
                </a14:m>
                <a:r>
                  <a:rPr lang="en-US" dirty="0"/>
                  <a:t> NP-Hard</a:t>
                </a:r>
              </a:p>
              <a:p>
                <a:r>
                  <a:rPr lang="en-US" b="1" dirty="0"/>
                  <a:t>How to show a problem is NP-Complete?</a:t>
                </a:r>
              </a:p>
              <a:p>
                <a:pPr lvl="1"/>
                <a:r>
                  <a:rPr lang="en-US" dirty="0"/>
                  <a:t>Show it belongs to NP</a:t>
                </a:r>
              </a:p>
              <a:p>
                <a:pPr lvl="2"/>
                <a:r>
                  <a:rPr lang="en-US" dirty="0"/>
                  <a:t>Give a polynomial time verifier</a:t>
                </a:r>
              </a:p>
              <a:p>
                <a:pPr lvl="1"/>
                <a:r>
                  <a:rPr lang="en-US" dirty="0"/>
                  <a:t>Show it is NP-Hard</a:t>
                </a:r>
              </a:p>
              <a:p>
                <a:pPr lvl="2"/>
                <a:r>
                  <a:rPr lang="en-US" dirty="0"/>
                  <a:t>Give a reduction from another NP-H problem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1600" y="1600201"/>
                <a:ext cx="7173884" cy="4525963"/>
              </a:xfrm>
              <a:blipFill>
                <a:blip r:embed="rId2"/>
                <a:stretch>
                  <a:fillRect l="-1947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72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305800" y="3117466"/>
            <a:ext cx="2292734" cy="229273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8780818" y="4108065"/>
            <a:ext cx="1219200" cy="1219200"/>
          </a:xfrm>
          <a:prstGeom prst="ellipse">
            <a:avLst/>
          </a:prstGeom>
          <a:solidFill>
            <a:srgbClr val="00CC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02706" y="4456055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67394" y="3667780"/>
            <a:ext cx="612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</a:t>
            </a:r>
          </a:p>
        </p:txBody>
      </p:sp>
      <p:sp>
        <p:nvSpPr>
          <p:cNvPr id="9" name="Oval 8"/>
          <p:cNvSpPr/>
          <p:nvPr/>
        </p:nvSpPr>
        <p:spPr>
          <a:xfrm>
            <a:off x="8606250" y="853635"/>
            <a:ext cx="1916084" cy="2819400"/>
          </a:xfrm>
          <a:prstGeom prst="ellipse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9115836" y="1740115"/>
            <a:ext cx="9492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NP-H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19611" y="3105311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NP-C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71800" y="6032221"/>
            <a:ext cx="4835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We now just need a FIRST NP-Hard problem</a:t>
            </a:r>
          </a:p>
        </p:txBody>
      </p:sp>
    </p:spTree>
    <p:extLst>
      <p:ext uri="{BB962C8B-B14F-4D97-AF65-F5344CB8AC3E}">
        <p14:creationId xmlns:p14="http://schemas.microsoft.com/office/powerpoint/2010/main" val="15877576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NP-Completeness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73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1615701" y="3497118"/>
            <a:ext cx="3322784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this could be done in polynomial 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4784" y="3518004"/>
            <a:ext cx="312563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This could be done in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7111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33CC"/>
                </a:solidFill>
              </a:rPr>
              <a:t>NP-Completeness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615701" y="1403866"/>
            <a:ext cx="26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NP-Complete Problem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7601" y="1371600"/>
            <a:ext cx="3252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other NP-Complete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𝑩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4979" y="4873374"/>
                <a:ext cx="1500667" cy="369332"/>
              </a:xfrm>
              <a:prstGeom prst="rect">
                <a:avLst/>
              </a:prstGeom>
              <a:blipFill>
                <a:blip r:embed="rId2"/>
                <a:stretch>
                  <a:fillRect l="-3361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3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4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𝑨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525" y="4727933"/>
                <a:ext cx="1486241" cy="369332"/>
              </a:xfrm>
              <a:prstGeom prst="rect">
                <a:avLst/>
              </a:prstGeom>
              <a:blipFill>
                <a:blip r:embed="rId5"/>
                <a:stretch>
                  <a:fillRect l="-2542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770967" y="3355309"/>
            <a:ext cx="3322784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this cannot be done in polynomial 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11962" y="3355310"/>
            <a:ext cx="312563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this cannot be done in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49547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3-SAT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276600"/>
          </a:xfrm>
        </p:spPr>
        <p:txBody>
          <a:bodyPr/>
          <a:lstStyle/>
          <a:p>
            <a:r>
              <a:rPr lang="en-US" dirty="0"/>
              <a:t>Shown to be NP-Hard by Cook and Levin (independently)</a:t>
            </a:r>
          </a:p>
          <a:p>
            <a:r>
              <a:rPr lang="en-US" dirty="0"/>
              <a:t>Given a 3-CNF formula (logical AND of </a:t>
            </a:r>
            <a:r>
              <a:rPr lang="en-US" dirty="0">
                <a:solidFill>
                  <a:srgbClr val="FF0000"/>
                </a:solidFill>
              </a:rPr>
              <a:t>clauses</a:t>
            </a:r>
            <a:r>
              <a:rPr lang="en-US" dirty="0"/>
              <a:t>, each an OR of 3 </a:t>
            </a:r>
            <a:r>
              <a:rPr lang="en-US" dirty="0">
                <a:solidFill>
                  <a:srgbClr val="4F81BD"/>
                </a:solidFill>
              </a:rPr>
              <a:t>variables</a:t>
            </a:r>
            <a:r>
              <a:rPr lang="en-US" dirty="0"/>
              <a:t>), Is there an </a:t>
            </a:r>
            <a:r>
              <a:rPr lang="en-US" dirty="0">
                <a:solidFill>
                  <a:srgbClr val="7030A0"/>
                </a:solidFill>
              </a:rPr>
              <a:t>assignment </a:t>
            </a:r>
            <a:r>
              <a:rPr lang="en-US" dirty="0"/>
              <a:t>of true/false to each variable to make the formula true?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4876801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876801"/>
                <a:ext cx="8544262" cy="461665"/>
              </a:xfrm>
              <a:prstGeom prst="rect">
                <a:avLst/>
              </a:prstGeom>
              <a:blipFill>
                <a:blip r:embed="rId2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133601" y="5470525"/>
            <a:ext cx="1019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Clause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1" y="58028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Variables</a:t>
            </a:r>
          </a:p>
        </p:txBody>
      </p:sp>
      <p:sp>
        <p:nvSpPr>
          <p:cNvPr id="7" name="Left Brace 6"/>
          <p:cNvSpPr/>
          <p:nvPr/>
        </p:nvSpPr>
        <p:spPr>
          <a:xfrm rot="16200000">
            <a:off x="2476500" y="4652665"/>
            <a:ext cx="381000" cy="137160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3962400" y="5338466"/>
            <a:ext cx="747332" cy="4644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0"/>
          </p:cNvCxnSpPr>
          <p:nvPr/>
        </p:nvCxnSpPr>
        <p:spPr>
          <a:xfrm flipH="1" flipV="1">
            <a:off x="4412266" y="5338466"/>
            <a:ext cx="297466" cy="4644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0"/>
          </p:cNvCxnSpPr>
          <p:nvPr/>
        </p:nvCxnSpPr>
        <p:spPr>
          <a:xfrm flipV="1">
            <a:off x="4709732" y="5296396"/>
            <a:ext cx="91858" cy="50647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53201" y="5387369"/>
                <a:ext cx="16380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5387369"/>
                <a:ext cx="1638013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91095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-Independent Set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r="-2074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 (slide 56)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𝑆𝐴𝑇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𝑘𝐼𝑛𝑑𝑆𝑒𝑡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5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3114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𝑆𝐴𝑇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𝑘𝐼𝑛𝑑𝑆𝑒𝑡</m:t>
                      </m:r>
                    </m:oMath>
                  </m:oMathPara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80878" y="1371600"/>
            <a:ext cx="63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86800" y="1403866"/>
                <a:ext cx="1039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Ind</a:t>
                </a:r>
                <a:r>
                  <a:rPr lang="en-US" dirty="0"/>
                  <a:t> Set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03866"/>
                <a:ext cx="1039772" cy="369332"/>
              </a:xfrm>
              <a:prstGeom prst="rect">
                <a:avLst/>
              </a:prstGeom>
              <a:blipFill>
                <a:blip r:embed="rId3"/>
                <a:stretch>
                  <a:fillRect t="-6667" r="-243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77201" y="4873374"/>
                <a:ext cx="2189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Ind</a:t>
                </a:r>
                <a:r>
                  <a:rPr lang="en-US" dirty="0"/>
                  <a:t> Set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1" y="4873374"/>
                <a:ext cx="2189061" cy="369332"/>
              </a:xfrm>
              <a:prstGeom prst="rect">
                <a:avLst/>
              </a:prstGeom>
              <a:blipFill>
                <a:blip r:embed="rId4"/>
                <a:stretch>
                  <a:fillRect l="-2326" t="-10345" r="-116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209801" y="4727933"/>
            <a:ext cx="178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3SAT</a:t>
            </a:r>
            <a:endParaRPr lang="en-US" b="1" dirty="0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7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8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30778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Instance of 3SAT to Instance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err="1"/>
                  <a:t>IndSet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1600201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600201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322786" y="24765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786" y="2476500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4762" b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67000" y="29718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2971800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19048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981200" y="2962603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962603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>
            <a:stCxn id="8" idx="3"/>
            <a:endCxn id="7" idx="1"/>
          </p:cNvCxnSpPr>
          <p:nvPr/>
        </p:nvCxnSpPr>
        <p:spPr>
          <a:xfrm>
            <a:off x="2209800" y="3076904"/>
            <a:ext cx="457200" cy="9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3"/>
            <a:endCxn id="7" idx="0"/>
          </p:cNvCxnSpPr>
          <p:nvPr/>
        </p:nvCxnSpPr>
        <p:spPr>
          <a:xfrm>
            <a:off x="2551386" y="2590800"/>
            <a:ext cx="229914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1"/>
            <a:endCxn id="8" idx="0"/>
          </p:cNvCxnSpPr>
          <p:nvPr/>
        </p:nvCxnSpPr>
        <p:spPr>
          <a:xfrm flipH="1">
            <a:off x="2095500" y="2590801"/>
            <a:ext cx="227286" cy="371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303986" y="23622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986" y="2362200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648200" y="28575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857500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19048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962400" y="2848303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848303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14286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>
            <a:stCxn id="19" idx="3"/>
            <a:endCxn id="18" idx="1"/>
          </p:cNvCxnSpPr>
          <p:nvPr/>
        </p:nvCxnSpPr>
        <p:spPr>
          <a:xfrm>
            <a:off x="4191000" y="2962604"/>
            <a:ext cx="457200" cy="9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7" idx="3"/>
            <a:endCxn id="18" idx="0"/>
          </p:cNvCxnSpPr>
          <p:nvPr/>
        </p:nvCxnSpPr>
        <p:spPr>
          <a:xfrm>
            <a:off x="4532586" y="2476500"/>
            <a:ext cx="229914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  <a:endCxn id="19" idx="0"/>
          </p:cNvCxnSpPr>
          <p:nvPr/>
        </p:nvCxnSpPr>
        <p:spPr>
          <a:xfrm flipH="1">
            <a:off x="4076700" y="2476501"/>
            <a:ext cx="227286" cy="371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100931" y="2404241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0931" y="2404241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4762" b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445145" y="2899541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5145" y="2899541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14286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759345" y="2890344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345" y="2890344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/>
          <p:cNvCxnSpPr>
            <a:stCxn id="25" idx="3"/>
            <a:endCxn id="24" idx="1"/>
          </p:cNvCxnSpPr>
          <p:nvPr/>
        </p:nvCxnSpPr>
        <p:spPr>
          <a:xfrm>
            <a:off x="5987945" y="3004645"/>
            <a:ext cx="457200" cy="9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23" idx="3"/>
            <a:endCxn id="24" idx="0"/>
          </p:cNvCxnSpPr>
          <p:nvPr/>
        </p:nvCxnSpPr>
        <p:spPr>
          <a:xfrm>
            <a:off x="6329531" y="2518541"/>
            <a:ext cx="229914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3" idx="1"/>
            <a:endCxn id="25" idx="0"/>
          </p:cNvCxnSpPr>
          <p:nvPr/>
        </p:nvCxnSpPr>
        <p:spPr>
          <a:xfrm flipH="1">
            <a:off x="5873645" y="2518542"/>
            <a:ext cx="227286" cy="371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086" y="2299138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115300" y="2794438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5300" y="2794438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4762" b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7429500" y="2785241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0" y="2785241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9524" b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>
            <a:stCxn id="31" idx="3"/>
            <a:endCxn id="30" idx="1"/>
          </p:cNvCxnSpPr>
          <p:nvPr/>
        </p:nvCxnSpPr>
        <p:spPr>
          <a:xfrm>
            <a:off x="7658100" y="2899542"/>
            <a:ext cx="457200" cy="9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9" idx="3"/>
            <a:endCxn id="30" idx="0"/>
          </p:cNvCxnSpPr>
          <p:nvPr/>
        </p:nvCxnSpPr>
        <p:spPr>
          <a:xfrm>
            <a:off x="7999686" y="2413438"/>
            <a:ext cx="229914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29" idx="1"/>
            <a:endCxn id="31" idx="0"/>
          </p:cNvCxnSpPr>
          <p:nvPr/>
        </p:nvCxnSpPr>
        <p:spPr>
          <a:xfrm flipH="1">
            <a:off x="7543800" y="2413439"/>
            <a:ext cx="227286" cy="371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9447486" y="2392417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7486" y="2392417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9524" b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9791700" y="2887717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1700" y="2887717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4286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9105900" y="287852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5900" y="2878520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>
            <a:stCxn id="37" idx="3"/>
            <a:endCxn id="36" idx="1"/>
          </p:cNvCxnSpPr>
          <p:nvPr/>
        </p:nvCxnSpPr>
        <p:spPr>
          <a:xfrm>
            <a:off x="9334500" y="2992821"/>
            <a:ext cx="457200" cy="9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5" idx="3"/>
            <a:endCxn id="36" idx="0"/>
          </p:cNvCxnSpPr>
          <p:nvPr/>
        </p:nvCxnSpPr>
        <p:spPr>
          <a:xfrm>
            <a:off x="9676086" y="2506717"/>
            <a:ext cx="229914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35" idx="1"/>
            <a:endCxn id="37" idx="0"/>
          </p:cNvCxnSpPr>
          <p:nvPr/>
        </p:nvCxnSpPr>
        <p:spPr>
          <a:xfrm flipH="1">
            <a:off x="9220200" y="2506718"/>
            <a:ext cx="227286" cy="3718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47800" y="4191001"/>
            <a:ext cx="939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clause, produce a triangle graph with its three variables as nodes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24001" y="4652665"/>
            <a:ext cx="6098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33CC"/>
                </a:solidFill>
              </a:rPr>
              <a:t>Connect each node to all of its opposites</a:t>
            </a:r>
          </a:p>
        </p:txBody>
      </p:sp>
      <p:sp>
        <p:nvSpPr>
          <p:cNvPr id="43" name="Freeform 42"/>
          <p:cNvSpPr/>
          <p:nvPr/>
        </p:nvSpPr>
        <p:spPr>
          <a:xfrm>
            <a:off x="2454166" y="2055163"/>
            <a:ext cx="6184712" cy="861459"/>
          </a:xfrm>
          <a:custGeom>
            <a:avLst/>
            <a:gdLst>
              <a:gd name="connsiteX0" fmla="*/ 0 w 6184712"/>
              <a:gd name="connsiteY0" fmla="*/ 435790 h 861459"/>
              <a:gd name="connsiteX1" fmla="*/ 331075 w 6184712"/>
              <a:gd name="connsiteY1" fmla="*/ 136245 h 861459"/>
              <a:gd name="connsiteX2" fmla="*/ 1213944 w 6184712"/>
              <a:gd name="connsiteY2" fmla="*/ 41652 h 861459"/>
              <a:gd name="connsiteX3" fmla="*/ 5817475 w 6184712"/>
              <a:gd name="connsiteY3" fmla="*/ 73183 h 861459"/>
              <a:gd name="connsiteX4" fmla="*/ 5896303 w 6184712"/>
              <a:gd name="connsiteY4" fmla="*/ 861459 h 861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84712" h="861459">
                <a:moveTo>
                  <a:pt x="0" y="435790"/>
                </a:moveTo>
                <a:cubicBezTo>
                  <a:pt x="64375" y="318862"/>
                  <a:pt x="128751" y="201935"/>
                  <a:pt x="331075" y="136245"/>
                </a:cubicBezTo>
                <a:cubicBezTo>
                  <a:pt x="533399" y="70555"/>
                  <a:pt x="1213944" y="41652"/>
                  <a:pt x="1213944" y="41652"/>
                </a:cubicBezTo>
                <a:cubicBezTo>
                  <a:pt x="2128344" y="31142"/>
                  <a:pt x="5037082" y="-63451"/>
                  <a:pt x="5817475" y="73183"/>
                </a:cubicBezTo>
                <a:cubicBezTo>
                  <a:pt x="6597868" y="209817"/>
                  <a:pt x="5891048" y="714314"/>
                  <a:pt x="5896303" y="861459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43"/>
          <p:cNvSpPr/>
          <p:nvPr/>
        </p:nvSpPr>
        <p:spPr>
          <a:xfrm>
            <a:off x="4424855" y="2141067"/>
            <a:ext cx="4077198" cy="649430"/>
          </a:xfrm>
          <a:custGeom>
            <a:avLst/>
            <a:gdLst>
              <a:gd name="connsiteX0" fmla="*/ 0 w 4077198"/>
              <a:gd name="connsiteY0" fmla="*/ 192230 h 649430"/>
              <a:gd name="connsiteX1" fmla="*/ 599090 w 4077198"/>
              <a:gd name="connsiteY1" fmla="*/ 34574 h 649430"/>
              <a:gd name="connsiteX2" fmla="*/ 3279228 w 4077198"/>
              <a:gd name="connsiteY2" fmla="*/ 18809 h 649430"/>
              <a:gd name="connsiteX3" fmla="*/ 4035973 w 4077198"/>
              <a:gd name="connsiteY3" fmla="*/ 255292 h 649430"/>
              <a:gd name="connsiteX4" fmla="*/ 3909848 w 4077198"/>
              <a:gd name="connsiteY4" fmla="*/ 649430 h 64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7198" h="649430">
                <a:moveTo>
                  <a:pt x="0" y="192230"/>
                </a:moveTo>
                <a:cubicBezTo>
                  <a:pt x="26276" y="127853"/>
                  <a:pt x="52552" y="63477"/>
                  <a:pt x="599090" y="34574"/>
                </a:cubicBezTo>
                <a:cubicBezTo>
                  <a:pt x="1145628" y="5671"/>
                  <a:pt x="2706414" y="-17977"/>
                  <a:pt x="3279228" y="18809"/>
                </a:cubicBezTo>
                <a:cubicBezTo>
                  <a:pt x="3852042" y="55595"/>
                  <a:pt x="3930870" y="150189"/>
                  <a:pt x="4035973" y="255292"/>
                </a:cubicBezTo>
                <a:cubicBezTo>
                  <a:pt x="4141076" y="360395"/>
                  <a:pt x="4025462" y="504912"/>
                  <a:pt x="3909848" y="649430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2107324" y="3130425"/>
            <a:ext cx="3768764" cy="543868"/>
          </a:xfrm>
          <a:custGeom>
            <a:avLst/>
            <a:gdLst>
              <a:gd name="connsiteX0" fmla="*/ 0 w 3768764"/>
              <a:gd name="connsiteY0" fmla="*/ 85741 h 543868"/>
              <a:gd name="connsiteX1" fmla="*/ 110359 w 3768764"/>
              <a:gd name="connsiteY1" fmla="*/ 306458 h 543868"/>
              <a:gd name="connsiteX2" fmla="*/ 536028 w 3768764"/>
              <a:gd name="connsiteY2" fmla="*/ 432582 h 543868"/>
              <a:gd name="connsiteX3" fmla="*/ 1970690 w 3768764"/>
              <a:gd name="connsiteY3" fmla="*/ 542941 h 543868"/>
              <a:gd name="connsiteX4" fmla="*/ 3389586 w 3768764"/>
              <a:gd name="connsiteY4" fmla="*/ 369520 h 543868"/>
              <a:gd name="connsiteX5" fmla="*/ 3752193 w 3768764"/>
              <a:gd name="connsiteY5" fmla="*/ 22678 h 54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68764" h="543868">
                <a:moveTo>
                  <a:pt x="0" y="85741"/>
                </a:moveTo>
                <a:cubicBezTo>
                  <a:pt x="10510" y="167196"/>
                  <a:pt x="21021" y="248651"/>
                  <a:pt x="110359" y="306458"/>
                </a:cubicBezTo>
                <a:cubicBezTo>
                  <a:pt x="199697" y="364265"/>
                  <a:pt x="225973" y="393168"/>
                  <a:pt x="536028" y="432582"/>
                </a:cubicBezTo>
                <a:cubicBezTo>
                  <a:pt x="846083" y="471996"/>
                  <a:pt x="1495097" y="553451"/>
                  <a:pt x="1970690" y="542941"/>
                </a:cubicBezTo>
                <a:cubicBezTo>
                  <a:pt x="2446283" y="532431"/>
                  <a:pt x="3092669" y="456231"/>
                  <a:pt x="3389586" y="369520"/>
                </a:cubicBezTo>
                <a:cubicBezTo>
                  <a:pt x="3686503" y="282809"/>
                  <a:pt x="3817883" y="-95563"/>
                  <a:pt x="3752193" y="22678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>
            <a:off x="2091560" y="3121572"/>
            <a:ext cx="7126013" cy="1051950"/>
          </a:xfrm>
          <a:custGeom>
            <a:avLst/>
            <a:gdLst>
              <a:gd name="connsiteX0" fmla="*/ 0 w 7126013"/>
              <a:gd name="connsiteY0" fmla="*/ 126125 h 1051950"/>
              <a:gd name="connsiteX1" fmla="*/ 173420 w 7126013"/>
              <a:gd name="connsiteY1" fmla="*/ 677918 h 1051950"/>
              <a:gd name="connsiteX2" fmla="*/ 772510 w 7126013"/>
              <a:gd name="connsiteY2" fmla="*/ 867104 h 1051950"/>
              <a:gd name="connsiteX3" fmla="*/ 1671144 w 7126013"/>
              <a:gd name="connsiteY3" fmla="*/ 945931 h 1051950"/>
              <a:gd name="connsiteX4" fmla="*/ 3878317 w 7126013"/>
              <a:gd name="connsiteY4" fmla="*/ 1040525 h 1051950"/>
              <a:gd name="connsiteX5" fmla="*/ 6432331 w 7126013"/>
              <a:gd name="connsiteY5" fmla="*/ 662152 h 1051950"/>
              <a:gd name="connsiteX6" fmla="*/ 7126013 w 7126013"/>
              <a:gd name="connsiteY6" fmla="*/ 0 h 1051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26013" h="1051950">
                <a:moveTo>
                  <a:pt x="0" y="126125"/>
                </a:moveTo>
                <a:cubicBezTo>
                  <a:pt x="22334" y="340273"/>
                  <a:pt x="44668" y="554422"/>
                  <a:pt x="173420" y="677918"/>
                </a:cubicBezTo>
                <a:cubicBezTo>
                  <a:pt x="302172" y="801414"/>
                  <a:pt x="522889" y="822435"/>
                  <a:pt x="772510" y="867104"/>
                </a:cubicBezTo>
                <a:cubicBezTo>
                  <a:pt x="1022131" y="911773"/>
                  <a:pt x="1153510" y="917028"/>
                  <a:pt x="1671144" y="945931"/>
                </a:cubicBezTo>
                <a:cubicBezTo>
                  <a:pt x="2188778" y="974834"/>
                  <a:pt x="3084786" y="1087821"/>
                  <a:pt x="3878317" y="1040525"/>
                </a:cubicBezTo>
                <a:cubicBezTo>
                  <a:pt x="4671848" y="993229"/>
                  <a:pt x="5891048" y="835573"/>
                  <a:pt x="6432331" y="662152"/>
                </a:cubicBezTo>
                <a:cubicBezTo>
                  <a:pt x="6973614" y="488731"/>
                  <a:pt x="7020910" y="68317"/>
                  <a:pt x="7126013" y="0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 48"/>
          <p:cNvSpPr/>
          <p:nvPr/>
        </p:nvSpPr>
        <p:spPr>
          <a:xfrm>
            <a:off x="5954111" y="2333298"/>
            <a:ext cx="1813035" cy="1046627"/>
          </a:xfrm>
          <a:custGeom>
            <a:avLst/>
            <a:gdLst>
              <a:gd name="connsiteX0" fmla="*/ 1813035 w 1813035"/>
              <a:gd name="connsiteY0" fmla="*/ 0 h 1046627"/>
              <a:gd name="connsiteX1" fmla="*/ 1198180 w 1813035"/>
              <a:gd name="connsiteY1" fmla="*/ 189186 h 1046627"/>
              <a:gd name="connsiteX2" fmla="*/ 993228 w 1813035"/>
              <a:gd name="connsiteY2" fmla="*/ 1024758 h 1046627"/>
              <a:gd name="connsiteX3" fmla="*/ 0 w 1813035"/>
              <a:gd name="connsiteY3" fmla="*/ 804041 h 1046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3035" h="1046627">
                <a:moveTo>
                  <a:pt x="1813035" y="0"/>
                </a:moveTo>
                <a:cubicBezTo>
                  <a:pt x="1573924" y="9196"/>
                  <a:pt x="1334814" y="18393"/>
                  <a:pt x="1198180" y="189186"/>
                </a:cubicBezTo>
                <a:cubicBezTo>
                  <a:pt x="1061546" y="359979"/>
                  <a:pt x="1192925" y="922282"/>
                  <a:pt x="993228" y="1024758"/>
                </a:cubicBezTo>
                <a:cubicBezTo>
                  <a:pt x="793531" y="1127234"/>
                  <a:pt x="162910" y="838200"/>
                  <a:pt x="0" y="804041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>
            <a:off x="8019394" y="2349062"/>
            <a:ext cx="1087821" cy="599090"/>
          </a:xfrm>
          <a:custGeom>
            <a:avLst/>
            <a:gdLst>
              <a:gd name="connsiteX0" fmla="*/ 0 w 1087821"/>
              <a:gd name="connsiteY0" fmla="*/ 0 h 599090"/>
              <a:gd name="connsiteX1" fmla="*/ 693683 w 1087821"/>
              <a:gd name="connsiteY1" fmla="*/ 283779 h 599090"/>
              <a:gd name="connsiteX2" fmla="*/ 1087821 w 1087821"/>
              <a:gd name="connsiteY2" fmla="*/ 599090 h 599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7821" h="599090">
                <a:moveTo>
                  <a:pt x="0" y="0"/>
                </a:moveTo>
                <a:cubicBezTo>
                  <a:pt x="256190" y="91965"/>
                  <a:pt x="512380" y="183931"/>
                  <a:pt x="693683" y="283779"/>
                </a:cubicBezTo>
                <a:cubicBezTo>
                  <a:pt x="874987" y="383627"/>
                  <a:pt x="1043152" y="525518"/>
                  <a:pt x="1087821" y="599090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>
            <a:off x="2895601" y="3105807"/>
            <a:ext cx="1876097" cy="161214"/>
          </a:xfrm>
          <a:custGeom>
            <a:avLst/>
            <a:gdLst>
              <a:gd name="connsiteX0" fmla="*/ 0 w 1876097"/>
              <a:gd name="connsiteY0" fmla="*/ 94593 h 161214"/>
              <a:gd name="connsiteX1" fmla="*/ 1277007 w 1876097"/>
              <a:gd name="connsiteY1" fmla="*/ 157655 h 161214"/>
              <a:gd name="connsiteX2" fmla="*/ 1876097 w 1876097"/>
              <a:gd name="connsiteY2" fmla="*/ 0 h 161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76097" h="161214">
                <a:moveTo>
                  <a:pt x="0" y="94593"/>
                </a:moveTo>
                <a:cubicBezTo>
                  <a:pt x="482162" y="134006"/>
                  <a:pt x="964324" y="173420"/>
                  <a:pt x="1277007" y="157655"/>
                </a:cubicBezTo>
                <a:cubicBezTo>
                  <a:pt x="1589690" y="141890"/>
                  <a:pt x="1876097" y="0"/>
                  <a:pt x="1876097" y="0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4755931" y="3137339"/>
            <a:ext cx="1828800" cy="551793"/>
          </a:xfrm>
          <a:custGeom>
            <a:avLst/>
            <a:gdLst>
              <a:gd name="connsiteX0" fmla="*/ 1828800 w 1828800"/>
              <a:gd name="connsiteY0" fmla="*/ 0 h 551793"/>
              <a:gd name="connsiteX1" fmla="*/ 1135117 w 1828800"/>
              <a:gd name="connsiteY1" fmla="*/ 551793 h 551793"/>
              <a:gd name="connsiteX2" fmla="*/ 0 w 1828800"/>
              <a:gd name="connsiteY2" fmla="*/ 0 h 55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8800" h="551793">
                <a:moveTo>
                  <a:pt x="1828800" y="0"/>
                </a:moveTo>
                <a:cubicBezTo>
                  <a:pt x="1634358" y="275896"/>
                  <a:pt x="1439917" y="551793"/>
                  <a:pt x="1135117" y="551793"/>
                </a:cubicBezTo>
                <a:cubicBezTo>
                  <a:pt x="830317" y="551793"/>
                  <a:pt x="139262" y="65690"/>
                  <a:pt x="0" y="0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769476" y="3153103"/>
            <a:ext cx="7126014" cy="770776"/>
          </a:xfrm>
          <a:custGeom>
            <a:avLst/>
            <a:gdLst>
              <a:gd name="connsiteX0" fmla="*/ 0 w 7126014"/>
              <a:gd name="connsiteY0" fmla="*/ 47297 h 770776"/>
              <a:gd name="connsiteX1" fmla="*/ 1939158 w 7126014"/>
              <a:gd name="connsiteY1" fmla="*/ 725214 h 770776"/>
              <a:gd name="connsiteX2" fmla="*/ 4540469 w 7126014"/>
              <a:gd name="connsiteY2" fmla="*/ 630621 h 770776"/>
              <a:gd name="connsiteX3" fmla="*/ 7126014 w 7126014"/>
              <a:gd name="connsiteY3" fmla="*/ 0 h 770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26014" h="770776">
                <a:moveTo>
                  <a:pt x="0" y="47297"/>
                </a:moveTo>
                <a:cubicBezTo>
                  <a:pt x="591206" y="337645"/>
                  <a:pt x="1182413" y="627993"/>
                  <a:pt x="1939158" y="725214"/>
                </a:cubicBezTo>
                <a:cubicBezTo>
                  <a:pt x="2695903" y="822435"/>
                  <a:pt x="3675993" y="751490"/>
                  <a:pt x="4540469" y="630621"/>
                </a:cubicBezTo>
                <a:cubicBezTo>
                  <a:pt x="5404945" y="509752"/>
                  <a:pt x="6689835" y="0"/>
                  <a:pt x="7126014" y="0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4078014" y="3074276"/>
            <a:ext cx="5738648" cy="725494"/>
          </a:xfrm>
          <a:custGeom>
            <a:avLst/>
            <a:gdLst>
              <a:gd name="connsiteX0" fmla="*/ 0 w 5738648"/>
              <a:gd name="connsiteY0" fmla="*/ 0 h 725494"/>
              <a:gd name="connsiteX1" fmla="*/ 1434662 w 5738648"/>
              <a:gd name="connsiteY1" fmla="*/ 725214 h 725494"/>
              <a:gd name="connsiteX2" fmla="*/ 5738648 w 5738648"/>
              <a:gd name="connsiteY2" fmla="*/ 94593 h 7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38648" h="725494">
                <a:moveTo>
                  <a:pt x="0" y="0"/>
                </a:moveTo>
                <a:cubicBezTo>
                  <a:pt x="239110" y="354724"/>
                  <a:pt x="478221" y="709449"/>
                  <a:pt x="1434662" y="725214"/>
                </a:cubicBezTo>
                <a:cubicBezTo>
                  <a:pt x="2391103" y="740979"/>
                  <a:pt x="5016062" y="86710"/>
                  <a:pt x="5738648" y="94593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6553200" y="3137339"/>
            <a:ext cx="3326524" cy="586301"/>
          </a:xfrm>
          <a:custGeom>
            <a:avLst/>
            <a:gdLst>
              <a:gd name="connsiteX0" fmla="*/ 0 w 3326524"/>
              <a:gd name="connsiteY0" fmla="*/ 0 h 586301"/>
              <a:gd name="connsiteX1" fmla="*/ 488731 w 3326524"/>
              <a:gd name="connsiteY1" fmla="*/ 346841 h 586301"/>
              <a:gd name="connsiteX2" fmla="*/ 851338 w 3326524"/>
              <a:gd name="connsiteY2" fmla="*/ 520262 h 586301"/>
              <a:gd name="connsiteX3" fmla="*/ 1403131 w 3326524"/>
              <a:gd name="connsiteY3" fmla="*/ 551793 h 586301"/>
              <a:gd name="connsiteX4" fmla="*/ 3326524 w 3326524"/>
              <a:gd name="connsiteY4" fmla="*/ 47296 h 586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6524" h="586301">
                <a:moveTo>
                  <a:pt x="0" y="0"/>
                </a:moveTo>
                <a:cubicBezTo>
                  <a:pt x="173420" y="130065"/>
                  <a:pt x="346841" y="260131"/>
                  <a:pt x="488731" y="346841"/>
                </a:cubicBezTo>
                <a:cubicBezTo>
                  <a:pt x="630621" y="433551"/>
                  <a:pt x="698938" y="486103"/>
                  <a:pt x="851338" y="520262"/>
                </a:cubicBezTo>
                <a:cubicBezTo>
                  <a:pt x="1003738" y="554421"/>
                  <a:pt x="990600" y="630621"/>
                  <a:pt x="1403131" y="551793"/>
                </a:cubicBezTo>
                <a:cubicBezTo>
                  <a:pt x="1815662" y="472965"/>
                  <a:pt x="3092669" y="7882"/>
                  <a:pt x="3326524" y="47296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6237891" y="2221939"/>
            <a:ext cx="3358055" cy="158655"/>
          </a:xfrm>
          <a:custGeom>
            <a:avLst/>
            <a:gdLst>
              <a:gd name="connsiteX0" fmla="*/ 0 w 3358055"/>
              <a:gd name="connsiteY0" fmla="*/ 158655 h 158655"/>
              <a:gd name="connsiteX1" fmla="*/ 835572 w 3358055"/>
              <a:gd name="connsiteY1" fmla="*/ 16765 h 158655"/>
              <a:gd name="connsiteX2" fmla="*/ 2191407 w 3358055"/>
              <a:gd name="connsiteY2" fmla="*/ 16765 h 158655"/>
              <a:gd name="connsiteX3" fmla="*/ 3358055 w 3358055"/>
              <a:gd name="connsiteY3" fmla="*/ 142890 h 158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8055" h="158655">
                <a:moveTo>
                  <a:pt x="0" y="158655"/>
                </a:moveTo>
                <a:cubicBezTo>
                  <a:pt x="235169" y="99534"/>
                  <a:pt x="470338" y="40413"/>
                  <a:pt x="835572" y="16765"/>
                </a:cubicBezTo>
                <a:cubicBezTo>
                  <a:pt x="1200806" y="-6883"/>
                  <a:pt x="1770993" y="-4256"/>
                  <a:pt x="2191407" y="16765"/>
                </a:cubicBezTo>
                <a:cubicBezTo>
                  <a:pt x="2611821" y="37786"/>
                  <a:pt x="3050628" y="174421"/>
                  <a:pt x="3358055" y="142890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7562193" y="2437086"/>
            <a:ext cx="1891862" cy="846004"/>
          </a:xfrm>
          <a:custGeom>
            <a:avLst/>
            <a:gdLst>
              <a:gd name="connsiteX0" fmla="*/ 0 w 1891862"/>
              <a:gd name="connsiteY0" fmla="*/ 589893 h 846004"/>
              <a:gd name="connsiteX1" fmla="*/ 268014 w 1891862"/>
              <a:gd name="connsiteY1" fmla="*/ 842142 h 846004"/>
              <a:gd name="connsiteX2" fmla="*/ 1024759 w 1891862"/>
              <a:gd name="connsiteY2" fmla="*/ 700252 h 846004"/>
              <a:gd name="connsiteX3" fmla="*/ 1560786 w 1891862"/>
              <a:gd name="connsiteY3" fmla="*/ 164224 h 846004"/>
              <a:gd name="connsiteX4" fmla="*/ 1891862 w 1891862"/>
              <a:gd name="connsiteY4" fmla="*/ 38100 h 8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1862" h="846004">
                <a:moveTo>
                  <a:pt x="0" y="589893"/>
                </a:moveTo>
                <a:cubicBezTo>
                  <a:pt x="48610" y="706821"/>
                  <a:pt x="97221" y="823749"/>
                  <a:pt x="268014" y="842142"/>
                </a:cubicBezTo>
                <a:cubicBezTo>
                  <a:pt x="438807" y="860535"/>
                  <a:pt x="809297" y="813238"/>
                  <a:pt x="1024759" y="700252"/>
                </a:cubicBezTo>
                <a:cubicBezTo>
                  <a:pt x="1240221" y="587266"/>
                  <a:pt x="1416269" y="274583"/>
                  <a:pt x="1560786" y="164224"/>
                </a:cubicBezTo>
                <a:cubicBezTo>
                  <a:pt x="1705303" y="53865"/>
                  <a:pt x="1831428" y="-61748"/>
                  <a:pt x="1891862" y="38100"/>
                </a:cubicBezTo>
              </a:path>
            </a:pathLst>
          </a:cu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52596" y="5638801"/>
                <a:ext cx="61145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There is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-IndSet in this graph,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there is a satisfying assignment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96" y="5638801"/>
                <a:ext cx="6114550" cy="954107"/>
              </a:xfrm>
              <a:prstGeom prst="rect">
                <a:avLst/>
              </a:prstGeom>
              <a:blipFill>
                <a:blip r:embed="rId19"/>
                <a:stretch>
                  <a:fillRect l="-1863" t="-8000" r="-2484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564571" y="5191780"/>
                <a:ext cx="6114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number of clauses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571" y="5191780"/>
                <a:ext cx="6114550" cy="523220"/>
              </a:xfrm>
              <a:prstGeom prst="rect">
                <a:avLst/>
              </a:prstGeom>
              <a:blipFill>
                <a:blip r:embed="rId20"/>
                <a:stretch>
                  <a:fillRect l="-18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23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 animBg="1"/>
      <p:bldP spid="44" grpId="0" animBg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59" grpId="0"/>
      <p:bldP spid="6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 err="1"/>
                  <a:t>IndSet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Satisfying Assignment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79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1084279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084279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47800" y="3886201"/>
                <a:ext cx="9220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One node per triangle is in the Independent set: </a:t>
                </a:r>
              </a:p>
              <a:p>
                <a:r>
                  <a:rPr lang="en-US" sz="2400" dirty="0"/>
                  <a:t>because we can have exactly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total in the set, </a:t>
                </a:r>
              </a:p>
              <a:p>
                <a:r>
                  <a:rPr lang="en-US" sz="2400" dirty="0"/>
                  <a:t>and 2 in a triangle would be adjacent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1"/>
                <a:ext cx="9220200" cy="1200329"/>
              </a:xfrm>
              <a:prstGeom prst="rect">
                <a:avLst/>
              </a:prstGeom>
              <a:blipFill>
                <a:blip r:embed="rId4"/>
                <a:stretch>
                  <a:fillRect l="-963" t="-4167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981200" y="1539240"/>
            <a:ext cx="8039100" cy="2118360"/>
            <a:chOff x="457200" y="1539240"/>
            <a:chExt cx="8039100" cy="2118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798786" y="1960578"/>
                  <a:ext cx="228600" cy="2286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786" y="1960578"/>
                  <a:ext cx="228600" cy="22860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524" b="-2439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1143000" y="2455878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2455878"/>
                  <a:ext cx="228600" cy="2286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9512" b="-34146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457200" y="2446681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446681"/>
                  <a:ext cx="228600" cy="2286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4762" b="-2381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>
              <a:stCxn id="8" idx="3"/>
              <a:endCxn id="7" idx="1"/>
            </p:cNvCxnSpPr>
            <p:nvPr/>
          </p:nvCxnSpPr>
          <p:spPr>
            <a:xfrm>
              <a:off x="685800" y="2560981"/>
              <a:ext cx="457200" cy="9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6" idx="3"/>
              <a:endCxn id="7" idx="0"/>
            </p:cNvCxnSpPr>
            <p:nvPr/>
          </p:nvCxnSpPr>
          <p:spPr>
            <a:xfrm>
              <a:off x="1027386" y="2074878"/>
              <a:ext cx="229914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6" idx="1"/>
              <a:endCxn id="8" idx="0"/>
            </p:cNvCxnSpPr>
            <p:nvPr/>
          </p:nvCxnSpPr>
          <p:spPr>
            <a:xfrm flipH="1">
              <a:off x="571500" y="2074878"/>
              <a:ext cx="227286" cy="371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2779986" y="1846278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86" y="1846278"/>
                  <a:ext cx="228600" cy="2286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9524" b="-4878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3124200" y="2341578"/>
                  <a:ext cx="228600" cy="2286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2341578"/>
                  <a:ext cx="228600" cy="2286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19512" b="-30952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/>
                <p:cNvSpPr/>
                <p:nvPr/>
              </p:nvSpPr>
              <p:spPr>
                <a:xfrm>
                  <a:off x="2438400" y="2332381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2332381"/>
                  <a:ext cx="228600" cy="2286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9048" b="-31707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Connector 19"/>
            <p:cNvCxnSpPr>
              <a:stCxn id="19" idx="3"/>
              <a:endCxn id="18" idx="1"/>
            </p:cNvCxnSpPr>
            <p:nvPr/>
          </p:nvCxnSpPr>
          <p:spPr>
            <a:xfrm>
              <a:off x="2667000" y="2446681"/>
              <a:ext cx="457200" cy="9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7" idx="3"/>
              <a:endCxn id="18" idx="0"/>
            </p:cNvCxnSpPr>
            <p:nvPr/>
          </p:nvCxnSpPr>
          <p:spPr>
            <a:xfrm>
              <a:off x="3008586" y="1960578"/>
              <a:ext cx="229914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7" idx="1"/>
              <a:endCxn id="19" idx="0"/>
            </p:cNvCxnSpPr>
            <p:nvPr/>
          </p:nvCxnSpPr>
          <p:spPr>
            <a:xfrm flipH="1">
              <a:off x="2552700" y="1960578"/>
              <a:ext cx="227286" cy="371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/>
                <p:nvPr/>
              </p:nvSpPr>
              <p:spPr>
                <a:xfrm>
                  <a:off x="4576931" y="1888319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6931" y="1888319"/>
                  <a:ext cx="228600" cy="2286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2195" b="-4878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/>
                <p:cNvSpPr/>
                <p:nvPr/>
              </p:nvSpPr>
              <p:spPr>
                <a:xfrm>
                  <a:off x="4921145" y="2383619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145" y="2383619"/>
                  <a:ext cx="228600" cy="2286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9048" b="-30952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/>
                <p:cNvSpPr/>
                <p:nvPr/>
              </p:nvSpPr>
              <p:spPr>
                <a:xfrm>
                  <a:off x="4235345" y="2374422"/>
                  <a:ext cx="228600" cy="2286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345" y="2374422"/>
                  <a:ext cx="228600" cy="2286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7317" b="-2439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Connector 25"/>
            <p:cNvCxnSpPr>
              <a:stCxn id="25" idx="3"/>
              <a:endCxn id="24" idx="1"/>
            </p:cNvCxnSpPr>
            <p:nvPr/>
          </p:nvCxnSpPr>
          <p:spPr>
            <a:xfrm>
              <a:off x="4463945" y="2488722"/>
              <a:ext cx="457200" cy="9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3" idx="3"/>
              <a:endCxn id="24" idx="0"/>
            </p:cNvCxnSpPr>
            <p:nvPr/>
          </p:nvCxnSpPr>
          <p:spPr>
            <a:xfrm>
              <a:off x="4805531" y="2002619"/>
              <a:ext cx="229914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23" idx="1"/>
              <a:endCxn id="25" idx="0"/>
            </p:cNvCxnSpPr>
            <p:nvPr/>
          </p:nvCxnSpPr>
          <p:spPr>
            <a:xfrm flipH="1">
              <a:off x="4349645" y="2002619"/>
              <a:ext cx="227286" cy="371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/>
                <p:nvPr/>
              </p:nvSpPr>
              <p:spPr>
                <a:xfrm>
                  <a:off x="6247086" y="1783216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086" y="1783216"/>
                  <a:ext cx="228600" cy="22860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7317" b="-2439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6591300" y="2278516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1300" y="2278516"/>
                  <a:ext cx="228600" cy="22860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7143" b="-4878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5905500" y="2269319"/>
                  <a:ext cx="228600" cy="2286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500" y="2269319"/>
                  <a:ext cx="228600" cy="22860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12195" b="-2381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Connector 31"/>
            <p:cNvCxnSpPr>
              <a:stCxn id="31" idx="3"/>
              <a:endCxn id="30" idx="1"/>
            </p:cNvCxnSpPr>
            <p:nvPr/>
          </p:nvCxnSpPr>
          <p:spPr>
            <a:xfrm>
              <a:off x="6134100" y="2383619"/>
              <a:ext cx="457200" cy="9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9" idx="3"/>
              <a:endCxn id="30" idx="0"/>
            </p:cNvCxnSpPr>
            <p:nvPr/>
          </p:nvCxnSpPr>
          <p:spPr>
            <a:xfrm>
              <a:off x="6475686" y="1897516"/>
              <a:ext cx="229914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9" idx="1"/>
              <a:endCxn id="31" idx="0"/>
            </p:cNvCxnSpPr>
            <p:nvPr/>
          </p:nvCxnSpPr>
          <p:spPr>
            <a:xfrm flipH="1">
              <a:off x="6019800" y="1897516"/>
              <a:ext cx="227286" cy="371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7923486" y="1876495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3486" y="1876495"/>
                  <a:ext cx="228600" cy="22860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195" b="-4878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8267700" y="2371795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371795"/>
                  <a:ext cx="228600" cy="22860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19048" b="-30952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6"/>
                <p:cNvSpPr/>
                <p:nvPr/>
              </p:nvSpPr>
              <p:spPr>
                <a:xfrm>
                  <a:off x="7581900" y="2362598"/>
                  <a:ext cx="228600" cy="2286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1900" y="2362598"/>
                  <a:ext cx="228600" cy="22860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7317" b="-2439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/>
            <p:cNvCxnSpPr>
              <a:stCxn id="37" idx="3"/>
              <a:endCxn id="36" idx="1"/>
            </p:cNvCxnSpPr>
            <p:nvPr/>
          </p:nvCxnSpPr>
          <p:spPr>
            <a:xfrm>
              <a:off x="7810500" y="2476898"/>
              <a:ext cx="457200" cy="9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35" idx="3"/>
              <a:endCxn id="36" idx="0"/>
            </p:cNvCxnSpPr>
            <p:nvPr/>
          </p:nvCxnSpPr>
          <p:spPr>
            <a:xfrm>
              <a:off x="8152086" y="1990795"/>
              <a:ext cx="229914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5" idx="1"/>
              <a:endCxn id="37" idx="0"/>
            </p:cNvCxnSpPr>
            <p:nvPr/>
          </p:nvCxnSpPr>
          <p:spPr>
            <a:xfrm flipH="1">
              <a:off x="7696200" y="1990795"/>
              <a:ext cx="227286" cy="371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Freeform 42"/>
            <p:cNvSpPr/>
            <p:nvPr/>
          </p:nvSpPr>
          <p:spPr>
            <a:xfrm>
              <a:off x="930166" y="1539240"/>
              <a:ext cx="6184712" cy="861459"/>
            </a:xfrm>
            <a:custGeom>
              <a:avLst/>
              <a:gdLst>
                <a:gd name="connsiteX0" fmla="*/ 0 w 6184712"/>
                <a:gd name="connsiteY0" fmla="*/ 435790 h 861459"/>
                <a:gd name="connsiteX1" fmla="*/ 331075 w 6184712"/>
                <a:gd name="connsiteY1" fmla="*/ 136245 h 861459"/>
                <a:gd name="connsiteX2" fmla="*/ 1213944 w 6184712"/>
                <a:gd name="connsiteY2" fmla="*/ 41652 h 861459"/>
                <a:gd name="connsiteX3" fmla="*/ 5817475 w 6184712"/>
                <a:gd name="connsiteY3" fmla="*/ 73183 h 861459"/>
                <a:gd name="connsiteX4" fmla="*/ 5896303 w 6184712"/>
                <a:gd name="connsiteY4" fmla="*/ 861459 h 86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712" h="861459">
                  <a:moveTo>
                    <a:pt x="0" y="435790"/>
                  </a:moveTo>
                  <a:cubicBezTo>
                    <a:pt x="64375" y="318862"/>
                    <a:pt x="128751" y="201935"/>
                    <a:pt x="331075" y="136245"/>
                  </a:cubicBezTo>
                  <a:cubicBezTo>
                    <a:pt x="533399" y="70555"/>
                    <a:pt x="1213944" y="41652"/>
                    <a:pt x="1213944" y="41652"/>
                  </a:cubicBezTo>
                  <a:cubicBezTo>
                    <a:pt x="2128344" y="31142"/>
                    <a:pt x="5037082" y="-63451"/>
                    <a:pt x="5817475" y="73183"/>
                  </a:cubicBezTo>
                  <a:cubicBezTo>
                    <a:pt x="6597868" y="209817"/>
                    <a:pt x="5891048" y="714314"/>
                    <a:pt x="5896303" y="861459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2900855" y="1625145"/>
              <a:ext cx="4077198" cy="649430"/>
            </a:xfrm>
            <a:custGeom>
              <a:avLst/>
              <a:gdLst>
                <a:gd name="connsiteX0" fmla="*/ 0 w 4077198"/>
                <a:gd name="connsiteY0" fmla="*/ 192230 h 649430"/>
                <a:gd name="connsiteX1" fmla="*/ 599090 w 4077198"/>
                <a:gd name="connsiteY1" fmla="*/ 34574 h 649430"/>
                <a:gd name="connsiteX2" fmla="*/ 3279228 w 4077198"/>
                <a:gd name="connsiteY2" fmla="*/ 18809 h 649430"/>
                <a:gd name="connsiteX3" fmla="*/ 4035973 w 4077198"/>
                <a:gd name="connsiteY3" fmla="*/ 255292 h 649430"/>
                <a:gd name="connsiteX4" fmla="*/ 3909848 w 4077198"/>
                <a:gd name="connsiteY4" fmla="*/ 649430 h 64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7198" h="649430">
                  <a:moveTo>
                    <a:pt x="0" y="192230"/>
                  </a:moveTo>
                  <a:cubicBezTo>
                    <a:pt x="26276" y="127853"/>
                    <a:pt x="52552" y="63477"/>
                    <a:pt x="599090" y="34574"/>
                  </a:cubicBezTo>
                  <a:cubicBezTo>
                    <a:pt x="1145628" y="5671"/>
                    <a:pt x="2706414" y="-17977"/>
                    <a:pt x="3279228" y="18809"/>
                  </a:cubicBezTo>
                  <a:cubicBezTo>
                    <a:pt x="3852042" y="55595"/>
                    <a:pt x="3930870" y="150189"/>
                    <a:pt x="4035973" y="255292"/>
                  </a:cubicBezTo>
                  <a:cubicBezTo>
                    <a:pt x="4141076" y="360395"/>
                    <a:pt x="4025462" y="504912"/>
                    <a:pt x="3909848" y="64943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583324" y="2614503"/>
              <a:ext cx="3768764" cy="543868"/>
            </a:xfrm>
            <a:custGeom>
              <a:avLst/>
              <a:gdLst>
                <a:gd name="connsiteX0" fmla="*/ 0 w 3768764"/>
                <a:gd name="connsiteY0" fmla="*/ 85741 h 543868"/>
                <a:gd name="connsiteX1" fmla="*/ 110359 w 3768764"/>
                <a:gd name="connsiteY1" fmla="*/ 306458 h 543868"/>
                <a:gd name="connsiteX2" fmla="*/ 536028 w 3768764"/>
                <a:gd name="connsiteY2" fmla="*/ 432582 h 543868"/>
                <a:gd name="connsiteX3" fmla="*/ 1970690 w 3768764"/>
                <a:gd name="connsiteY3" fmla="*/ 542941 h 543868"/>
                <a:gd name="connsiteX4" fmla="*/ 3389586 w 3768764"/>
                <a:gd name="connsiteY4" fmla="*/ 369520 h 543868"/>
                <a:gd name="connsiteX5" fmla="*/ 3752193 w 3768764"/>
                <a:gd name="connsiteY5" fmla="*/ 22678 h 54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764" h="543868">
                  <a:moveTo>
                    <a:pt x="0" y="85741"/>
                  </a:moveTo>
                  <a:cubicBezTo>
                    <a:pt x="10510" y="167196"/>
                    <a:pt x="21021" y="248651"/>
                    <a:pt x="110359" y="306458"/>
                  </a:cubicBezTo>
                  <a:cubicBezTo>
                    <a:pt x="199697" y="364265"/>
                    <a:pt x="225973" y="393168"/>
                    <a:pt x="536028" y="432582"/>
                  </a:cubicBezTo>
                  <a:cubicBezTo>
                    <a:pt x="846083" y="471996"/>
                    <a:pt x="1495097" y="553451"/>
                    <a:pt x="1970690" y="542941"/>
                  </a:cubicBezTo>
                  <a:cubicBezTo>
                    <a:pt x="2446283" y="532431"/>
                    <a:pt x="3092669" y="456231"/>
                    <a:pt x="3389586" y="369520"/>
                  </a:cubicBezTo>
                  <a:cubicBezTo>
                    <a:pt x="3686503" y="282809"/>
                    <a:pt x="3817883" y="-95563"/>
                    <a:pt x="3752193" y="22678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567559" y="2605650"/>
              <a:ext cx="7126013" cy="1051950"/>
            </a:xfrm>
            <a:custGeom>
              <a:avLst/>
              <a:gdLst>
                <a:gd name="connsiteX0" fmla="*/ 0 w 7126013"/>
                <a:gd name="connsiteY0" fmla="*/ 126125 h 1051950"/>
                <a:gd name="connsiteX1" fmla="*/ 173420 w 7126013"/>
                <a:gd name="connsiteY1" fmla="*/ 677918 h 1051950"/>
                <a:gd name="connsiteX2" fmla="*/ 772510 w 7126013"/>
                <a:gd name="connsiteY2" fmla="*/ 867104 h 1051950"/>
                <a:gd name="connsiteX3" fmla="*/ 1671144 w 7126013"/>
                <a:gd name="connsiteY3" fmla="*/ 945931 h 1051950"/>
                <a:gd name="connsiteX4" fmla="*/ 3878317 w 7126013"/>
                <a:gd name="connsiteY4" fmla="*/ 1040525 h 1051950"/>
                <a:gd name="connsiteX5" fmla="*/ 6432331 w 7126013"/>
                <a:gd name="connsiteY5" fmla="*/ 662152 h 1051950"/>
                <a:gd name="connsiteX6" fmla="*/ 7126013 w 7126013"/>
                <a:gd name="connsiteY6" fmla="*/ 0 h 105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26013" h="1051950">
                  <a:moveTo>
                    <a:pt x="0" y="126125"/>
                  </a:moveTo>
                  <a:cubicBezTo>
                    <a:pt x="22334" y="340273"/>
                    <a:pt x="44668" y="554422"/>
                    <a:pt x="173420" y="677918"/>
                  </a:cubicBezTo>
                  <a:cubicBezTo>
                    <a:pt x="302172" y="801414"/>
                    <a:pt x="522889" y="822435"/>
                    <a:pt x="772510" y="867104"/>
                  </a:cubicBezTo>
                  <a:cubicBezTo>
                    <a:pt x="1022131" y="911773"/>
                    <a:pt x="1153510" y="917028"/>
                    <a:pt x="1671144" y="945931"/>
                  </a:cubicBezTo>
                  <a:cubicBezTo>
                    <a:pt x="2188778" y="974834"/>
                    <a:pt x="3084786" y="1087821"/>
                    <a:pt x="3878317" y="1040525"/>
                  </a:cubicBezTo>
                  <a:cubicBezTo>
                    <a:pt x="4671848" y="993229"/>
                    <a:pt x="5891048" y="835573"/>
                    <a:pt x="6432331" y="662152"/>
                  </a:cubicBezTo>
                  <a:cubicBezTo>
                    <a:pt x="6973614" y="488731"/>
                    <a:pt x="7020910" y="68317"/>
                    <a:pt x="7126013" y="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430110" y="1817375"/>
              <a:ext cx="1813035" cy="1046627"/>
            </a:xfrm>
            <a:custGeom>
              <a:avLst/>
              <a:gdLst>
                <a:gd name="connsiteX0" fmla="*/ 1813035 w 1813035"/>
                <a:gd name="connsiteY0" fmla="*/ 0 h 1046627"/>
                <a:gd name="connsiteX1" fmla="*/ 1198180 w 1813035"/>
                <a:gd name="connsiteY1" fmla="*/ 189186 h 1046627"/>
                <a:gd name="connsiteX2" fmla="*/ 993228 w 1813035"/>
                <a:gd name="connsiteY2" fmla="*/ 1024758 h 1046627"/>
                <a:gd name="connsiteX3" fmla="*/ 0 w 1813035"/>
                <a:gd name="connsiteY3" fmla="*/ 804041 h 104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3035" h="1046627">
                  <a:moveTo>
                    <a:pt x="1813035" y="0"/>
                  </a:moveTo>
                  <a:cubicBezTo>
                    <a:pt x="1573924" y="9196"/>
                    <a:pt x="1334814" y="18393"/>
                    <a:pt x="1198180" y="189186"/>
                  </a:cubicBezTo>
                  <a:cubicBezTo>
                    <a:pt x="1061546" y="359979"/>
                    <a:pt x="1192925" y="922282"/>
                    <a:pt x="993228" y="1024758"/>
                  </a:cubicBezTo>
                  <a:cubicBezTo>
                    <a:pt x="793531" y="1127234"/>
                    <a:pt x="162910" y="838200"/>
                    <a:pt x="0" y="804041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6495393" y="1833140"/>
              <a:ext cx="1087821" cy="599090"/>
            </a:xfrm>
            <a:custGeom>
              <a:avLst/>
              <a:gdLst>
                <a:gd name="connsiteX0" fmla="*/ 0 w 1087821"/>
                <a:gd name="connsiteY0" fmla="*/ 0 h 599090"/>
                <a:gd name="connsiteX1" fmla="*/ 693683 w 1087821"/>
                <a:gd name="connsiteY1" fmla="*/ 283779 h 599090"/>
                <a:gd name="connsiteX2" fmla="*/ 1087821 w 1087821"/>
                <a:gd name="connsiteY2" fmla="*/ 599090 h 59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7821" h="599090">
                  <a:moveTo>
                    <a:pt x="0" y="0"/>
                  </a:moveTo>
                  <a:cubicBezTo>
                    <a:pt x="256190" y="91965"/>
                    <a:pt x="512380" y="183931"/>
                    <a:pt x="693683" y="283779"/>
                  </a:cubicBezTo>
                  <a:cubicBezTo>
                    <a:pt x="874987" y="383627"/>
                    <a:pt x="1043152" y="525518"/>
                    <a:pt x="1087821" y="59909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1371600" y="2589885"/>
              <a:ext cx="1876097" cy="161214"/>
            </a:xfrm>
            <a:custGeom>
              <a:avLst/>
              <a:gdLst>
                <a:gd name="connsiteX0" fmla="*/ 0 w 1876097"/>
                <a:gd name="connsiteY0" fmla="*/ 94593 h 161214"/>
                <a:gd name="connsiteX1" fmla="*/ 1277007 w 1876097"/>
                <a:gd name="connsiteY1" fmla="*/ 157655 h 161214"/>
                <a:gd name="connsiteX2" fmla="*/ 1876097 w 1876097"/>
                <a:gd name="connsiteY2" fmla="*/ 0 h 16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6097" h="161214">
                  <a:moveTo>
                    <a:pt x="0" y="94593"/>
                  </a:moveTo>
                  <a:cubicBezTo>
                    <a:pt x="482162" y="134006"/>
                    <a:pt x="964324" y="173420"/>
                    <a:pt x="1277007" y="157655"/>
                  </a:cubicBezTo>
                  <a:cubicBezTo>
                    <a:pt x="1589690" y="141890"/>
                    <a:pt x="1876097" y="0"/>
                    <a:pt x="1876097" y="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231931" y="2621416"/>
              <a:ext cx="1828800" cy="551793"/>
            </a:xfrm>
            <a:custGeom>
              <a:avLst/>
              <a:gdLst>
                <a:gd name="connsiteX0" fmla="*/ 1828800 w 1828800"/>
                <a:gd name="connsiteY0" fmla="*/ 0 h 551793"/>
                <a:gd name="connsiteX1" fmla="*/ 1135117 w 1828800"/>
                <a:gd name="connsiteY1" fmla="*/ 551793 h 551793"/>
                <a:gd name="connsiteX2" fmla="*/ 0 w 1828800"/>
                <a:gd name="connsiteY2" fmla="*/ 0 h 55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0" h="551793">
                  <a:moveTo>
                    <a:pt x="1828800" y="0"/>
                  </a:moveTo>
                  <a:cubicBezTo>
                    <a:pt x="1634358" y="275896"/>
                    <a:pt x="1439917" y="551793"/>
                    <a:pt x="1135117" y="551793"/>
                  </a:cubicBezTo>
                  <a:cubicBezTo>
                    <a:pt x="830317" y="551793"/>
                    <a:pt x="139262" y="65690"/>
                    <a:pt x="0" y="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1245476" y="2637181"/>
              <a:ext cx="7126014" cy="770776"/>
            </a:xfrm>
            <a:custGeom>
              <a:avLst/>
              <a:gdLst>
                <a:gd name="connsiteX0" fmla="*/ 0 w 7126014"/>
                <a:gd name="connsiteY0" fmla="*/ 47297 h 770776"/>
                <a:gd name="connsiteX1" fmla="*/ 1939158 w 7126014"/>
                <a:gd name="connsiteY1" fmla="*/ 725214 h 770776"/>
                <a:gd name="connsiteX2" fmla="*/ 4540469 w 7126014"/>
                <a:gd name="connsiteY2" fmla="*/ 630621 h 770776"/>
                <a:gd name="connsiteX3" fmla="*/ 7126014 w 7126014"/>
                <a:gd name="connsiteY3" fmla="*/ 0 h 7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6014" h="770776">
                  <a:moveTo>
                    <a:pt x="0" y="47297"/>
                  </a:moveTo>
                  <a:cubicBezTo>
                    <a:pt x="591206" y="337645"/>
                    <a:pt x="1182413" y="627993"/>
                    <a:pt x="1939158" y="725214"/>
                  </a:cubicBezTo>
                  <a:cubicBezTo>
                    <a:pt x="2695903" y="822435"/>
                    <a:pt x="3675993" y="751490"/>
                    <a:pt x="4540469" y="630621"/>
                  </a:cubicBezTo>
                  <a:cubicBezTo>
                    <a:pt x="5404945" y="509752"/>
                    <a:pt x="6689835" y="0"/>
                    <a:pt x="7126014" y="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2554014" y="2558354"/>
              <a:ext cx="5738648" cy="725494"/>
            </a:xfrm>
            <a:custGeom>
              <a:avLst/>
              <a:gdLst>
                <a:gd name="connsiteX0" fmla="*/ 0 w 5738648"/>
                <a:gd name="connsiteY0" fmla="*/ 0 h 725494"/>
                <a:gd name="connsiteX1" fmla="*/ 1434662 w 5738648"/>
                <a:gd name="connsiteY1" fmla="*/ 725214 h 725494"/>
                <a:gd name="connsiteX2" fmla="*/ 5738648 w 5738648"/>
                <a:gd name="connsiteY2" fmla="*/ 94593 h 72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8648" h="725494">
                  <a:moveTo>
                    <a:pt x="0" y="0"/>
                  </a:moveTo>
                  <a:cubicBezTo>
                    <a:pt x="239110" y="354724"/>
                    <a:pt x="478221" y="709449"/>
                    <a:pt x="1434662" y="725214"/>
                  </a:cubicBezTo>
                  <a:cubicBezTo>
                    <a:pt x="2391103" y="740979"/>
                    <a:pt x="5016062" y="86710"/>
                    <a:pt x="5738648" y="94593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5029200" y="2621416"/>
              <a:ext cx="3326524" cy="586301"/>
            </a:xfrm>
            <a:custGeom>
              <a:avLst/>
              <a:gdLst>
                <a:gd name="connsiteX0" fmla="*/ 0 w 3326524"/>
                <a:gd name="connsiteY0" fmla="*/ 0 h 586301"/>
                <a:gd name="connsiteX1" fmla="*/ 488731 w 3326524"/>
                <a:gd name="connsiteY1" fmla="*/ 346841 h 586301"/>
                <a:gd name="connsiteX2" fmla="*/ 851338 w 3326524"/>
                <a:gd name="connsiteY2" fmla="*/ 520262 h 586301"/>
                <a:gd name="connsiteX3" fmla="*/ 1403131 w 3326524"/>
                <a:gd name="connsiteY3" fmla="*/ 551793 h 586301"/>
                <a:gd name="connsiteX4" fmla="*/ 3326524 w 3326524"/>
                <a:gd name="connsiteY4" fmla="*/ 47296 h 58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6524" h="586301">
                  <a:moveTo>
                    <a:pt x="0" y="0"/>
                  </a:moveTo>
                  <a:cubicBezTo>
                    <a:pt x="173420" y="130065"/>
                    <a:pt x="346841" y="260131"/>
                    <a:pt x="488731" y="346841"/>
                  </a:cubicBezTo>
                  <a:cubicBezTo>
                    <a:pt x="630621" y="433551"/>
                    <a:pt x="698938" y="486103"/>
                    <a:pt x="851338" y="520262"/>
                  </a:cubicBezTo>
                  <a:cubicBezTo>
                    <a:pt x="1003738" y="554421"/>
                    <a:pt x="990600" y="630621"/>
                    <a:pt x="1403131" y="551793"/>
                  </a:cubicBezTo>
                  <a:cubicBezTo>
                    <a:pt x="1815662" y="472965"/>
                    <a:pt x="3092669" y="7882"/>
                    <a:pt x="3326524" y="47296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713890" y="1706016"/>
              <a:ext cx="3358055" cy="158655"/>
            </a:xfrm>
            <a:custGeom>
              <a:avLst/>
              <a:gdLst>
                <a:gd name="connsiteX0" fmla="*/ 0 w 3358055"/>
                <a:gd name="connsiteY0" fmla="*/ 158655 h 158655"/>
                <a:gd name="connsiteX1" fmla="*/ 835572 w 3358055"/>
                <a:gd name="connsiteY1" fmla="*/ 16765 h 158655"/>
                <a:gd name="connsiteX2" fmla="*/ 2191407 w 3358055"/>
                <a:gd name="connsiteY2" fmla="*/ 16765 h 158655"/>
                <a:gd name="connsiteX3" fmla="*/ 3358055 w 3358055"/>
                <a:gd name="connsiteY3" fmla="*/ 142890 h 15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8055" h="158655">
                  <a:moveTo>
                    <a:pt x="0" y="158655"/>
                  </a:moveTo>
                  <a:cubicBezTo>
                    <a:pt x="235169" y="99534"/>
                    <a:pt x="470338" y="40413"/>
                    <a:pt x="835572" y="16765"/>
                  </a:cubicBezTo>
                  <a:cubicBezTo>
                    <a:pt x="1200806" y="-6883"/>
                    <a:pt x="1770993" y="-4256"/>
                    <a:pt x="2191407" y="16765"/>
                  </a:cubicBezTo>
                  <a:cubicBezTo>
                    <a:pt x="2611821" y="37786"/>
                    <a:pt x="3050628" y="174421"/>
                    <a:pt x="3358055" y="14289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038193" y="1921164"/>
              <a:ext cx="1891862" cy="846004"/>
            </a:xfrm>
            <a:custGeom>
              <a:avLst/>
              <a:gdLst>
                <a:gd name="connsiteX0" fmla="*/ 0 w 1891862"/>
                <a:gd name="connsiteY0" fmla="*/ 589893 h 846004"/>
                <a:gd name="connsiteX1" fmla="*/ 268014 w 1891862"/>
                <a:gd name="connsiteY1" fmla="*/ 842142 h 846004"/>
                <a:gd name="connsiteX2" fmla="*/ 1024759 w 1891862"/>
                <a:gd name="connsiteY2" fmla="*/ 700252 h 846004"/>
                <a:gd name="connsiteX3" fmla="*/ 1560786 w 1891862"/>
                <a:gd name="connsiteY3" fmla="*/ 164224 h 846004"/>
                <a:gd name="connsiteX4" fmla="*/ 1891862 w 1891862"/>
                <a:gd name="connsiteY4" fmla="*/ 38100 h 84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62" h="846004">
                  <a:moveTo>
                    <a:pt x="0" y="589893"/>
                  </a:moveTo>
                  <a:cubicBezTo>
                    <a:pt x="48610" y="706821"/>
                    <a:pt x="97221" y="823749"/>
                    <a:pt x="268014" y="842142"/>
                  </a:cubicBezTo>
                  <a:cubicBezTo>
                    <a:pt x="438807" y="860535"/>
                    <a:pt x="809297" y="813238"/>
                    <a:pt x="1024759" y="700252"/>
                  </a:cubicBezTo>
                  <a:cubicBezTo>
                    <a:pt x="1240221" y="587266"/>
                    <a:pt x="1416269" y="274583"/>
                    <a:pt x="1560786" y="164224"/>
                  </a:cubicBezTo>
                  <a:cubicBezTo>
                    <a:pt x="1705303" y="53865"/>
                    <a:pt x="1831428" y="-61748"/>
                    <a:pt x="1891862" y="3810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16117" y="5059775"/>
                <a:ext cx="9220200" cy="863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is selected in some triangle,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 is not selected in any triangle:</a:t>
                </a:r>
              </a:p>
              <a:p>
                <a:r>
                  <a:rPr lang="en-US" sz="2400" dirty="0"/>
                  <a:t>Because every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is adjacent to every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117" y="5059775"/>
                <a:ext cx="9220200" cy="863634"/>
              </a:xfrm>
              <a:prstGeom prst="rect">
                <a:avLst/>
              </a:prstGeom>
              <a:blipFill>
                <a:blip r:embed="rId20"/>
                <a:stretch>
                  <a:fillRect l="-963" t="-2899" b="-10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1524000" y="5994367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Set the variable which each included node represents to “true”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9029988" y="3081206"/>
                <a:ext cx="16380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988" y="3081206"/>
                <a:ext cx="1638013" cy="156966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89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Proof of Lower Bound by Reduction</a:t>
            </a:r>
          </a:p>
        </p:txBody>
      </p:sp>
      <p:sp>
        <p:nvSpPr>
          <p:cNvPr id="1435653" name="Text Box 5"/>
          <p:cNvSpPr txBox="1">
            <a:spLocks noChangeArrowheads="1"/>
          </p:cNvSpPr>
          <p:nvPr/>
        </p:nvSpPr>
        <p:spPr bwMode="auto">
          <a:xfrm>
            <a:off x="4114801" y="1757148"/>
            <a:ext cx="48870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1. We know </a:t>
            </a:r>
            <a:r>
              <a:rPr lang="en-US" altLang="en-US" sz="2400" i="1" dirty="0">
                <a:latin typeface="Times New Roman" pitchFamily="18" charset="0"/>
              </a:rPr>
              <a:t>X</a:t>
            </a:r>
            <a:r>
              <a:rPr lang="en-US" altLang="en-US" sz="2400" dirty="0"/>
              <a:t>  is slow (by a proof)</a:t>
            </a:r>
          </a:p>
          <a:p>
            <a:r>
              <a:rPr lang="en-US" altLang="en-US" sz="2400" dirty="0"/>
              <a:t>(e.g., </a:t>
            </a:r>
            <a:r>
              <a:rPr lang="en-US" altLang="en-US" sz="2400" i="1" dirty="0">
                <a:latin typeface="Times New Roman" pitchFamily="18" charset="0"/>
              </a:rPr>
              <a:t>X</a:t>
            </a:r>
            <a:r>
              <a:rPr lang="en-US" altLang="en-US" sz="2400" dirty="0"/>
              <a:t> = some way to open the door)</a:t>
            </a:r>
          </a:p>
        </p:txBody>
      </p:sp>
      <p:sp>
        <p:nvSpPr>
          <p:cNvPr id="1435655" name="Text Box 7"/>
          <p:cNvSpPr txBox="1">
            <a:spLocks noChangeArrowheads="1"/>
          </p:cNvSpPr>
          <p:nvPr/>
        </p:nvSpPr>
        <p:spPr bwMode="auto">
          <a:xfrm>
            <a:off x="4114800" y="3179861"/>
            <a:ext cx="55727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2. Assume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is quick [toward contradiction]</a:t>
            </a:r>
          </a:p>
          <a:p>
            <a:r>
              <a:rPr lang="en-US" altLang="en-US" sz="2400" dirty="0"/>
              <a:t>(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= some way to light a fire)</a:t>
            </a:r>
          </a:p>
        </p:txBody>
      </p:sp>
      <p:sp>
        <p:nvSpPr>
          <p:cNvPr id="1435657" name="Text Box 9"/>
          <p:cNvSpPr txBox="1">
            <a:spLocks noChangeArrowheads="1"/>
          </p:cNvSpPr>
          <p:nvPr/>
        </p:nvSpPr>
        <p:spPr bwMode="auto">
          <a:xfrm>
            <a:off x="4114800" y="4852967"/>
            <a:ext cx="55013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3. Show how to use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to perform </a:t>
            </a:r>
            <a:r>
              <a:rPr lang="en-US" altLang="en-US" sz="2400" i="1" dirty="0">
                <a:latin typeface="Times New Roman" pitchFamily="18" charset="0"/>
              </a:rPr>
              <a:t>X </a:t>
            </a:r>
            <a:r>
              <a:rPr lang="en-US" altLang="en-US" sz="2400" dirty="0">
                <a:latin typeface="Times New Roman" pitchFamily="18" charset="0"/>
              </a:rPr>
              <a:t>quickly</a:t>
            </a:r>
            <a:endParaRPr lang="en-US" altLang="en-US" sz="2400" dirty="0"/>
          </a:p>
        </p:txBody>
      </p:sp>
      <p:sp>
        <p:nvSpPr>
          <p:cNvPr id="1435661" name="Rectangle 13"/>
          <p:cNvSpPr>
            <a:spLocks noChangeArrowheads="1"/>
          </p:cNvSpPr>
          <p:nvPr/>
        </p:nvSpPr>
        <p:spPr bwMode="auto">
          <a:xfrm>
            <a:off x="7717397" y="5874601"/>
            <a:ext cx="184731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435663" name="Text Box 15"/>
          <p:cNvSpPr txBox="1">
            <a:spLocks noChangeArrowheads="1"/>
          </p:cNvSpPr>
          <p:nvPr/>
        </p:nvSpPr>
        <p:spPr bwMode="auto">
          <a:xfrm>
            <a:off x="4038600" y="5874603"/>
            <a:ext cx="781725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4. </a:t>
            </a:r>
            <a:r>
              <a:rPr lang="en-US" altLang="en-US" sz="2400" i="1" dirty="0">
                <a:latin typeface="Times New Roman" pitchFamily="18" charset="0"/>
              </a:rPr>
              <a:t>X</a:t>
            </a:r>
            <a:r>
              <a:rPr lang="en-US" altLang="en-US" sz="2400" dirty="0"/>
              <a:t> is slow, but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could be used to perform </a:t>
            </a:r>
            <a:r>
              <a:rPr lang="en-US" altLang="en-US" sz="2400" i="1" dirty="0">
                <a:latin typeface="Times New Roman" pitchFamily="18" charset="0"/>
              </a:rPr>
              <a:t>X </a:t>
            </a:r>
            <a:r>
              <a:rPr lang="en-US" altLang="en-US" sz="2400" dirty="0">
                <a:latin typeface="Times New Roman" pitchFamily="18" charset="0"/>
              </a:rPr>
              <a:t>quickly</a:t>
            </a:r>
            <a:endParaRPr lang="en-US" altLang="en-US" sz="2400" dirty="0"/>
          </a:p>
          <a:p>
            <a:r>
              <a:rPr lang="en-US" altLang="en-US" sz="2400" dirty="0"/>
              <a:t>	conclusion:  </a:t>
            </a:r>
            <a:r>
              <a:rPr lang="en-US" altLang="en-US" sz="2400" i="1" dirty="0">
                <a:latin typeface="Times New Roman" pitchFamily="18" charset="0"/>
              </a:rPr>
              <a:t>Y</a:t>
            </a:r>
            <a:r>
              <a:rPr lang="en-US" altLang="en-US" sz="2400" dirty="0"/>
              <a:t> must not actually be quick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Flowchart: Magnetic Disk 1"/>
              <p:cNvSpPr/>
              <p:nvPr/>
            </p:nvSpPr>
            <p:spPr>
              <a:xfrm>
                <a:off x="3401642" y="1642105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Flowchart: Magnetic Dis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42" y="1642105"/>
                <a:ext cx="625924" cy="1184190"/>
              </a:xfrm>
              <a:prstGeom prst="flowChartMagneticDisk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355712" y="4628519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12" y="4628519"/>
                <a:ext cx="625924" cy="1004887"/>
              </a:xfrm>
              <a:prstGeom prst="rect">
                <a:avLst/>
              </a:prstGeom>
              <a:blipFill>
                <a:blip r:embed="rId3"/>
                <a:stretch>
                  <a:fillRect l="-7547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Flowchart: Magnetic Disk 14"/>
              <p:cNvSpPr/>
              <p:nvPr/>
            </p:nvSpPr>
            <p:spPr>
              <a:xfrm>
                <a:off x="3355712" y="4538865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Flowchart: Magnetic Dis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712" y="4538865"/>
                <a:ext cx="625924" cy="1184190"/>
              </a:xfrm>
              <a:prstGeom prst="flowChartMagneticDisk">
                <a:avLst/>
              </a:prstGeom>
              <a:blipFill>
                <a:blip r:embed="rId4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828801" y="2955703"/>
            <a:ext cx="1214765" cy="1415107"/>
            <a:chOff x="5064344" y="2824799"/>
            <a:chExt cx="1236492" cy="1565933"/>
          </a:xfrm>
        </p:grpSpPr>
        <p:pic>
          <p:nvPicPr>
            <p:cNvPr id="11" name="Picture 6" descr="Image result for whiskey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02" r="31074"/>
            <a:stretch/>
          </p:blipFill>
          <p:spPr bwMode="auto">
            <a:xfrm rot="1117477">
              <a:off x="5064344" y="2824799"/>
              <a:ext cx="525004" cy="12987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2" descr="Image result for wood plank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40" r="39638"/>
            <a:stretch/>
          </p:blipFill>
          <p:spPr bwMode="auto">
            <a:xfrm rot="19068828">
              <a:off x="6081329" y="2998750"/>
              <a:ext cx="219507" cy="1113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2" descr="Image result for matche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2810" y="3567772"/>
              <a:ext cx="838931" cy="822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Picture 2" descr="Image result for door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1" r="21968"/>
          <a:stretch/>
        </p:blipFill>
        <p:spPr bwMode="auto">
          <a:xfrm>
            <a:off x="2214543" y="1647605"/>
            <a:ext cx="685007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086690" y="4689258"/>
            <a:ext cx="861956" cy="1229823"/>
            <a:chOff x="10089716" y="3533059"/>
            <a:chExt cx="1539459" cy="1722597"/>
          </a:xfrm>
        </p:grpSpPr>
        <p:pic>
          <p:nvPicPr>
            <p:cNvPr id="17" name="Picture 24" descr="Image result for ke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100970">
              <a:off x="10437694" y="3533059"/>
              <a:ext cx="1191481" cy="1191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6" descr="Image result for flam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274643">
              <a:off x="10089716" y="4344810"/>
              <a:ext cx="660210" cy="9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401642" y="3154472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1642" y="3154472"/>
                <a:ext cx="625924" cy="1004887"/>
              </a:xfrm>
              <a:prstGeom prst="rect">
                <a:avLst/>
              </a:prstGeom>
              <a:blipFill>
                <a:blip r:embed="rId11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5"/>
              <p:cNvSpPr txBox="1">
                <a:spLocks noChangeArrowheads="1"/>
              </p:cNvSpPr>
              <p:nvPr/>
            </p:nvSpPr>
            <p:spPr bwMode="auto">
              <a:xfrm>
                <a:off x="4092453" y="1180441"/>
                <a:ext cx="246586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3175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u="sng" dirty="0"/>
                  <a:t>To Show: </a:t>
                </a:r>
                <a14:m>
                  <m:oMath xmlns:m="http://schemas.openxmlformats.org/officeDocument/2006/math">
                    <m:r>
                      <a:rPr lang="en-US" altLang="en-US" sz="2400" i="1" u="sng" dirty="0">
                        <a:latin typeface="Cambria Math"/>
                      </a:rPr>
                      <m:t>𝑌</m:t>
                    </m:r>
                  </m:oMath>
                </a14:m>
                <a:r>
                  <a:rPr lang="en-US" altLang="en-US" sz="2400" u="sng" dirty="0"/>
                  <a:t> is slow</a:t>
                </a:r>
              </a:p>
            </p:txBody>
          </p:sp>
        </mc:Choice>
        <mc:Fallback xmlns="">
          <p:sp>
            <p:nvSpPr>
              <p:cNvPr id="2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2453" y="1180441"/>
                <a:ext cx="2465868" cy="461665"/>
              </a:xfrm>
              <a:prstGeom prst="rect">
                <a:avLst/>
              </a:prstGeom>
              <a:blipFill>
                <a:blip r:embed="rId12"/>
                <a:stretch>
                  <a:fillRect l="-3590" t="-5405" r="-3077" b="-297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31750">
                    <a:solidFill>
                      <a:schemeClr val="accent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23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3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4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356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56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53" grpId="0"/>
      <p:bldP spid="1435655" grpId="0"/>
      <p:bldP spid="1435657" grpId="0"/>
      <p:bldP spid="2" grpId="0" animBg="1"/>
      <p:bldP spid="3" grpId="0" animBg="1"/>
      <p:bldP spid="3" grpId="1" animBg="1"/>
      <p:bldP spid="3" grpId="2" animBg="1"/>
      <p:bldP spid="15" grpId="0" animBg="1"/>
      <p:bldP spid="19" grpId="0" animBg="1"/>
      <p:bldP spid="2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Satisfying Assignment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IndSet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1084279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084279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447800" y="3886201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Use one true variable from the assignment for each triangle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516117" y="4622767"/>
                <a:ext cx="922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 independent set has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nodes, because there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clauses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117" y="4622767"/>
                <a:ext cx="9220200" cy="461665"/>
              </a:xfrm>
              <a:prstGeom prst="rect">
                <a:avLst/>
              </a:prstGeom>
              <a:blipFill>
                <a:blip r:embed="rId4"/>
                <a:stretch>
                  <a:fillRect l="-96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524000" y="5257801"/>
                <a:ext cx="922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any variable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𝑥</m:t>
                    </m:r>
                  </m:oMath>
                </a14:m>
                <a:r>
                  <a:rPr lang="en-US" sz="2400" dirty="0"/>
                  <a:t> is true then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 cannot be true</a:t>
                </a: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5257801"/>
                <a:ext cx="9220200" cy="461665"/>
              </a:xfrm>
              <a:prstGeom prst="rect">
                <a:avLst/>
              </a:prstGeom>
              <a:blipFill>
                <a:blip r:embed="rId5"/>
                <a:stretch>
                  <a:fillRect l="-110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1981200" y="1539240"/>
            <a:ext cx="8039100" cy="2118360"/>
            <a:chOff x="457200" y="1539240"/>
            <a:chExt cx="8039100" cy="21183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798786" y="1960578"/>
                  <a:ext cx="228600" cy="2286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8786" y="1960578"/>
                  <a:ext cx="228600" cy="22860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524" b="-2439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61"/>
                <p:cNvSpPr/>
                <p:nvPr/>
              </p:nvSpPr>
              <p:spPr>
                <a:xfrm>
                  <a:off x="1143000" y="2455878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6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3000" y="2455878"/>
                  <a:ext cx="228600" cy="22860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9512" b="-34146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/>
                <p:cNvSpPr/>
                <p:nvPr/>
              </p:nvSpPr>
              <p:spPr>
                <a:xfrm>
                  <a:off x="457200" y="2446681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Rectangle 6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" y="2446681"/>
                  <a:ext cx="228600" cy="2286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4762" b="-2381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4" name="Straight Connector 63"/>
            <p:cNvCxnSpPr>
              <a:stCxn id="63" idx="3"/>
              <a:endCxn id="62" idx="1"/>
            </p:cNvCxnSpPr>
            <p:nvPr/>
          </p:nvCxnSpPr>
          <p:spPr>
            <a:xfrm>
              <a:off x="685800" y="2560981"/>
              <a:ext cx="457200" cy="9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1" idx="3"/>
              <a:endCxn id="62" idx="0"/>
            </p:cNvCxnSpPr>
            <p:nvPr/>
          </p:nvCxnSpPr>
          <p:spPr>
            <a:xfrm>
              <a:off x="1027386" y="2074878"/>
              <a:ext cx="229914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1" idx="1"/>
              <a:endCxn id="63" idx="0"/>
            </p:cNvCxnSpPr>
            <p:nvPr/>
          </p:nvCxnSpPr>
          <p:spPr>
            <a:xfrm flipH="1">
              <a:off x="571500" y="2074878"/>
              <a:ext cx="227286" cy="371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2779986" y="1846278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79986" y="1846278"/>
                  <a:ext cx="228600" cy="228600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9524" b="-4878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3124200" y="2341578"/>
                  <a:ext cx="228600" cy="2286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4200" y="2341578"/>
                  <a:ext cx="228600" cy="228600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l="-19512" b="-30952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/>
                <p:cNvSpPr/>
                <p:nvPr/>
              </p:nvSpPr>
              <p:spPr>
                <a:xfrm>
                  <a:off x="2438400" y="2332381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9" name="Rectangle 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8400" y="2332381"/>
                  <a:ext cx="228600" cy="228600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l="-19048" b="-31707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Straight Connector 69"/>
            <p:cNvCxnSpPr>
              <a:stCxn id="69" idx="3"/>
              <a:endCxn id="68" idx="1"/>
            </p:cNvCxnSpPr>
            <p:nvPr/>
          </p:nvCxnSpPr>
          <p:spPr>
            <a:xfrm>
              <a:off x="2667000" y="2446681"/>
              <a:ext cx="457200" cy="9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67" idx="3"/>
              <a:endCxn id="68" idx="0"/>
            </p:cNvCxnSpPr>
            <p:nvPr/>
          </p:nvCxnSpPr>
          <p:spPr>
            <a:xfrm>
              <a:off x="3008586" y="1960578"/>
              <a:ext cx="229914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7" idx="1"/>
              <a:endCxn id="69" idx="0"/>
            </p:cNvCxnSpPr>
            <p:nvPr/>
          </p:nvCxnSpPr>
          <p:spPr>
            <a:xfrm flipH="1">
              <a:off x="2552700" y="1960578"/>
              <a:ext cx="227286" cy="371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/>
                <p:cNvSpPr/>
                <p:nvPr/>
              </p:nvSpPr>
              <p:spPr>
                <a:xfrm>
                  <a:off x="4576931" y="1888319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Rectangle 7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6931" y="1888319"/>
                  <a:ext cx="228600" cy="228600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2195" b="-4878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4921145" y="2383619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1145" y="2383619"/>
                  <a:ext cx="228600" cy="228600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19048" b="-30952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/>
                <p:cNvSpPr/>
                <p:nvPr/>
              </p:nvSpPr>
              <p:spPr>
                <a:xfrm>
                  <a:off x="4235345" y="2374422"/>
                  <a:ext cx="228600" cy="2286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Rectangle 7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5345" y="2374422"/>
                  <a:ext cx="228600" cy="228600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l="-7317" b="-2439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6" name="Straight Connector 75"/>
            <p:cNvCxnSpPr>
              <a:stCxn id="75" idx="3"/>
              <a:endCxn id="74" idx="1"/>
            </p:cNvCxnSpPr>
            <p:nvPr/>
          </p:nvCxnSpPr>
          <p:spPr>
            <a:xfrm>
              <a:off x="4463945" y="2488722"/>
              <a:ext cx="457200" cy="9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3" idx="3"/>
              <a:endCxn id="74" idx="0"/>
            </p:cNvCxnSpPr>
            <p:nvPr/>
          </p:nvCxnSpPr>
          <p:spPr>
            <a:xfrm>
              <a:off x="4805531" y="2002619"/>
              <a:ext cx="229914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3" idx="1"/>
              <a:endCxn id="75" idx="0"/>
            </p:cNvCxnSpPr>
            <p:nvPr/>
          </p:nvCxnSpPr>
          <p:spPr>
            <a:xfrm flipH="1">
              <a:off x="4349645" y="2002619"/>
              <a:ext cx="227286" cy="371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Rectangle 78"/>
                <p:cNvSpPr/>
                <p:nvPr/>
              </p:nvSpPr>
              <p:spPr>
                <a:xfrm>
                  <a:off x="6247086" y="1783216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Rectangle 7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7086" y="1783216"/>
                  <a:ext cx="228600" cy="228600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l="-7317" b="-2439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/>
                <p:cNvSpPr/>
                <p:nvPr/>
              </p:nvSpPr>
              <p:spPr>
                <a:xfrm>
                  <a:off x="6591300" y="2278516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Rectangle 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91300" y="2278516"/>
                  <a:ext cx="228600" cy="228600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l="-7143" b="-4878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/>
                <p:cNvSpPr/>
                <p:nvPr/>
              </p:nvSpPr>
              <p:spPr>
                <a:xfrm>
                  <a:off x="5905500" y="2269319"/>
                  <a:ext cx="228600" cy="2286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𝑢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Rectangle 8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5500" y="2269319"/>
                  <a:ext cx="228600" cy="22860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12195" b="-2381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2" name="Straight Connector 81"/>
            <p:cNvCxnSpPr>
              <a:stCxn id="81" idx="3"/>
              <a:endCxn id="80" idx="1"/>
            </p:cNvCxnSpPr>
            <p:nvPr/>
          </p:nvCxnSpPr>
          <p:spPr>
            <a:xfrm>
              <a:off x="6134100" y="2383619"/>
              <a:ext cx="457200" cy="9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>
              <a:stCxn id="79" idx="3"/>
              <a:endCxn id="80" idx="0"/>
            </p:cNvCxnSpPr>
            <p:nvPr/>
          </p:nvCxnSpPr>
          <p:spPr>
            <a:xfrm>
              <a:off x="6475686" y="1897516"/>
              <a:ext cx="229914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79" idx="1"/>
              <a:endCxn id="81" idx="0"/>
            </p:cNvCxnSpPr>
            <p:nvPr/>
          </p:nvCxnSpPr>
          <p:spPr>
            <a:xfrm flipH="1">
              <a:off x="6019800" y="1897516"/>
              <a:ext cx="227286" cy="371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Rectangle 84"/>
                <p:cNvSpPr/>
                <p:nvPr/>
              </p:nvSpPr>
              <p:spPr>
                <a:xfrm>
                  <a:off x="7923486" y="1876495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Rectangle 8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3486" y="1876495"/>
                  <a:ext cx="228600" cy="228600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 l="-12195" b="-4878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/>
                <p:cNvSpPr/>
                <p:nvPr/>
              </p:nvSpPr>
              <p:spPr>
                <a:xfrm>
                  <a:off x="8267700" y="2371795"/>
                  <a:ext cx="228600" cy="228600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Rectangle 8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371795"/>
                  <a:ext cx="228600" cy="228600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 l="-19048" b="-30952"/>
                  </a:stretch>
                </a:blipFill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/>
              </p:nvSpPr>
              <p:spPr>
                <a:xfrm>
                  <a:off x="7581900" y="2362598"/>
                  <a:ext cx="228600" cy="228600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acc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1900" y="2362598"/>
                  <a:ext cx="228600" cy="22860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l="-7317" b="-2439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8" name="Straight Connector 87"/>
            <p:cNvCxnSpPr>
              <a:stCxn id="87" idx="3"/>
              <a:endCxn id="86" idx="1"/>
            </p:cNvCxnSpPr>
            <p:nvPr/>
          </p:nvCxnSpPr>
          <p:spPr>
            <a:xfrm>
              <a:off x="7810500" y="2476898"/>
              <a:ext cx="457200" cy="91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5" idx="3"/>
              <a:endCxn id="86" idx="0"/>
            </p:cNvCxnSpPr>
            <p:nvPr/>
          </p:nvCxnSpPr>
          <p:spPr>
            <a:xfrm>
              <a:off x="8152086" y="1990795"/>
              <a:ext cx="229914" cy="381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stCxn id="85" idx="1"/>
              <a:endCxn id="87" idx="0"/>
            </p:cNvCxnSpPr>
            <p:nvPr/>
          </p:nvCxnSpPr>
          <p:spPr>
            <a:xfrm flipH="1">
              <a:off x="7696200" y="1990795"/>
              <a:ext cx="227286" cy="3718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Freeform 90"/>
            <p:cNvSpPr/>
            <p:nvPr/>
          </p:nvSpPr>
          <p:spPr>
            <a:xfrm>
              <a:off x="930166" y="1539240"/>
              <a:ext cx="6184712" cy="861459"/>
            </a:xfrm>
            <a:custGeom>
              <a:avLst/>
              <a:gdLst>
                <a:gd name="connsiteX0" fmla="*/ 0 w 6184712"/>
                <a:gd name="connsiteY0" fmla="*/ 435790 h 861459"/>
                <a:gd name="connsiteX1" fmla="*/ 331075 w 6184712"/>
                <a:gd name="connsiteY1" fmla="*/ 136245 h 861459"/>
                <a:gd name="connsiteX2" fmla="*/ 1213944 w 6184712"/>
                <a:gd name="connsiteY2" fmla="*/ 41652 h 861459"/>
                <a:gd name="connsiteX3" fmla="*/ 5817475 w 6184712"/>
                <a:gd name="connsiteY3" fmla="*/ 73183 h 861459"/>
                <a:gd name="connsiteX4" fmla="*/ 5896303 w 6184712"/>
                <a:gd name="connsiteY4" fmla="*/ 861459 h 861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84712" h="861459">
                  <a:moveTo>
                    <a:pt x="0" y="435790"/>
                  </a:moveTo>
                  <a:cubicBezTo>
                    <a:pt x="64375" y="318862"/>
                    <a:pt x="128751" y="201935"/>
                    <a:pt x="331075" y="136245"/>
                  </a:cubicBezTo>
                  <a:cubicBezTo>
                    <a:pt x="533399" y="70555"/>
                    <a:pt x="1213944" y="41652"/>
                    <a:pt x="1213944" y="41652"/>
                  </a:cubicBezTo>
                  <a:cubicBezTo>
                    <a:pt x="2128344" y="31142"/>
                    <a:pt x="5037082" y="-63451"/>
                    <a:pt x="5817475" y="73183"/>
                  </a:cubicBezTo>
                  <a:cubicBezTo>
                    <a:pt x="6597868" y="209817"/>
                    <a:pt x="5891048" y="714314"/>
                    <a:pt x="5896303" y="861459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2900855" y="1625145"/>
              <a:ext cx="4077198" cy="649430"/>
            </a:xfrm>
            <a:custGeom>
              <a:avLst/>
              <a:gdLst>
                <a:gd name="connsiteX0" fmla="*/ 0 w 4077198"/>
                <a:gd name="connsiteY0" fmla="*/ 192230 h 649430"/>
                <a:gd name="connsiteX1" fmla="*/ 599090 w 4077198"/>
                <a:gd name="connsiteY1" fmla="*/ 34574 h 649430"/>
                <a:gd name="connsiteX2" fmla="*/ 3279228 w 4077198"/>
                <a:gd name="connsiteY2" fmla="*/ 18809 h 649430"/>
                <a:gd name="connsiteX3" fmla="*/ 4035973 w 4077198"/>
                <a:gd name="connsiteY3" fmla="*/ 255292 h 649430"/>
                <a:gd name="connsiteX4" fmla="*/ 3909848 w 4077198"/>
                <a:gd name="connsiteY4" fmla="*/ 649430 h 64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7198" h="649430">
                  <a:moveTo>
                    <a:pt x="0" y="192230"/>
                  </a:moveTo>
                  <a:cubicBezTo>
                    <a:pt x="26276" y="127853"/>
                    <a:pt x="52552" y="63477"/>
                    <a:pt x="599090" y="34574"/>
                  </a:cubicBezTo>
                  <a:cubicBezTo>
                    <a:pt x="1145628" y="5671"/>
                    <a:pt x="2706414" y="-17977"/>
                    <a:pt x="3279228" y="18809"/>
                  </a:cubicBezTo>
                  <a:cubicBezTo>
                    <a:pt x="3852042" y="55595"/>
                    <a:pt x="3930870" y="150189"/>
                    <a:pt x="4035973" y="255292"/>
                  </a:cubicBezTo>
                  <a:cubicBezTo>
                    <a:pt x="4141076" y="360395"/>
                    <a:pt x="4025462" y="504912"/>
                    <a:pt x="3909848" y="64943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583324" y="2614503"/>
              <a:ext cx="3768764" cy="543868"/>
            </a:xfrm>
            <a:custGeom>
              <a:avLst/>
              <a:gdLst>
                <a:gd name="connsiteX0" fmla="*/ 0 w 3768764"/>
                <a:gd name="connsiteY0" fmla="*/ 85741 h 543868"/>
                <a:gd name="connsiteX1" fmla="*/ 110359 w 3768764"/>
                <a:gd name="connsiteY1" fmla="*/ 306458 h 543868"/>
                <a:gd name="connsiteX2" fmla="*/ 536028 w 3768764"/>
                <a:gd name="connsiteY2" fmla="*/ 432582 h 543868"/>
                <a:gd name="connsiteX3" fmla="*/ 1970690 w 3768764"/>
                <a:gd name="connsiteY3" fmla="*/ 542941 h 543868"/>
                <a:gd name="connsiteX4" fmla="*/ 3389586 w 3768764"/>
                <a:gd name="connsiteY4" fmla="*/ 369520 h 543868"/>
                <a:gd name="connsiteX5" fmla="*/ 3752193 w 3768764"/>
                <a:gd name="connsiteY5" fmla="*/ 22678 h 54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68764" h="543868">
                  <a:moveTo>
                    <a:pt x="0" y="85741"/>
                  </a:moveTo>
                  <a:cubicBezTo>
                    <a:pt x="10510" y="167196"/>
                    <a:pt x="21021" y="248651"/>
                    <a:pt x="110359" y="306458"/>
                  </a:cubicBezTo>
                  <a:cubicBezTo>
                    <a:pt x="199697" y="364265"/>
                    <a:pt x="225973" y="393168"/>
                    <a:pt x="536028" y="432582"/>
                  </a:cubicBezTo>
                  <a:cubicBezTo>
                    <a:pt x="846083" y="471996"/>
                    <a:pt x="1495097" y="553451"/>
                    <a:pt x="1970690" y="542941"/>
                  </a:cubicBezTo>
                  <a:cubicBezTo>
                    <a:pt x="2446283" y="532431"/>
                    <a:pt x="3092669" y="456231"/>
                    <a:pt x="3389586" y="369520"/>
                  </a:cubicBezTo>
                  <a:cubicBezTo>
                    <a:pt x="3686503" y="282809"/>
                    <a:pt x="3817883" y="-95563"/>
                    <a:pt x="3752193" y="22678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567559" y="2605650"/>
              <a:ext cx="7126013" cy="1051950"/>
            </a:xfrm>
            <a:custGeom>
              <a:avLst/>
              <a:gdLst>
                <a:gd name="connsiteX0" fmla="*/ 0 w 7126013"/>
                <a:gd name="connsiteY0" fmla="*/ 126125 h 1051950"/>
                <a:gd name="connsiteX1" fmla="*/ 173420 w 7126013"/>
                <a:gd name="connsiteY1" fmla="*/ 677918 h 1051950"/>
                <a:gd name="connsiteX2" fmla="*/ 772510 w 7126013"/>
                <a:gd name="connsiteY2" fmla="*/ 867104 h 1051950"/>
                <a:gd name="connsiteX3" fmla="*/ 1671144 w 7126013"/>
                <a:gd name="connsiteY3" fmla="*/ 945931 h 1051950"/>
                <a:gd name="connsiteX4" fmla="*/ 3878317 w 7126013"/>
                <a:gd name="connsiteY4" fmla="*/ 1040525 h 1051950"/>
                <a:gd name="connsiteX5" fmla="*/ 6432331 w 7126013"/>
                <a:gd name="connsiteY5" fmla="*/ 662152 h 1051950"/>
                <a:gd name="connsiteX6" fmla="*/ 7126013 w 7126013"/>
                <a:gd name="connsiteY6" fmla="*/ 0 h 105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26013" h="1051950">
                  <a:moveTo>
                    <a:pt x="0" y="126125"/>
                  </a:moveTo>
                  <a:cubicBezTo>
                    <a:pt x="22334" y="340273"/>
                    <a:pt x="44668" y="554422"/>
                    <a:pt x="173420" y="677918"/>
                  </a:cubicBezTo>
                  <a:cubicBezTo>
                    <a:pt x="302172" y="801414"/>
                    <a:pt x="522889" y="822435"/>
                    <a:pt x="772510" y="867104"/>
                  </a:cubicBezTo>
                  <a:cubicBezTo>
                    <a:pt x="1022131" y="911773"/>
                    <a:pt x="1153510" y="917028"/>
                    <a:pt x="1671144" y="945931"/>
                  </a:cubicBezTo>
                  <a:cubicBezTo>
                    <a:pt x="2188778" y="974834"/>
                    <a:pt x="3084786" y="1087821"/>
                    <a:pt x="3878317" y="1040525"/>
                  </a:cubicBezTo>
                  <a:cubicBezTo>
                    <a:pt x="4671848" y="993229"/>
                    <a:pt x="5891048" y="835573"/>
                    <a:pt x="6432331" y="662152"/>
                  </a:cubicBezTo>
                  <a:cubicBezTo>
                    <a:pt x="6973614" y="488731"/>
                    <a:pt x="7020910" y="68317"/>
                    <a:pt x="7126013" y="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4430110" y="1817375"/>
              <a:ext cx="1813035" cy="1046627"/>
            </a:xfrm>
            <a:custGeom>
              <a:avLst/>
              <a:gdLst>
                <a:gd name="connsiteX0" fmla="*/ 1813035 w 1813035"/>
                <a:gd name="connsiteY0" fmla="*/ 0 h 1046627"/>
                <a:gd name="connsiteX1" fmla="*/ 1198180 w 1813035"/>
                <a:gd name="connsiteY1" fmla="*/ 189186 h 1046627"/>
                <a:gd name="connsiteX2" fmla="*/ 993228 w 1813035"/>
                <a:gd name="connsiteY2" fmla="*/ 1024758 h 1046627"/>
                <a:gd name="connsiteX3" fmla="*/ 0 w 1813035"/>
                <a:gd name="connsiteY3" fmla="*/ 804041 h 1046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3035" h="1046627">
                  <a:moveTo>
                    <a:pt x="1813035" y="0"/>
                  </a:moveTo>
                  <a:cubicBezTo>
                    <a:pt x="1573924" y="9196"/>
                    <a:pt x="1334814" y="18393"/>
                    <a:pt x="1198180" y="189186"/>
                  </a:cubicBezTo>
                  <a:cubicBezTo>
                    <a:pt x="1061546" y="359979"/>
                    <a:pt x="1192925" y="922282"/>
                    <a:pt x="993228" y="1024758"/>
                  </a:cubicBezTo>
                  <a:cubicBezTo>
                    <a:pt x="793531" y="1127234"/>
                    <a:pt x="162910" y="838200"/>
                    <a:pt x="0" y="804041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6495393" y="1833140"/>
              <a:ext cx="1087821" cy="599090"/>
            </a:xfrm>
            <a:custGeom>
              <a:avLst/>
              <a:gdLst>
                <a:gd name="connsiteX0" fmla="*/ 0 w 1087821"/>
                <a:gd name="connsiteY0" fmla="*/ 0 h 599090"/>
                <a:gd name="connsiteX1" fmla="*/ 693683 w 1087821"/>
                <a:gd name="connsiteY1" fmla="*/ 283779 h 599090"/>
                <a:gd name="connsiteX2" fmla="*/ 1087821 w 1087821"/>
                <a:gd name="connsiteY2" fmla="*/ 599090 h 59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7821" h="599090">
                  <a:moveTo>
                    <a:pt x="0" y="0"/>
                  </a:moveTo>
                  <a:cubicBezTo>
                    <a:pt x="256190" y="91965"/>
                    <a:pt x="512380" y="183931"/>
                    <a:pt x="693683" y="283779"/>
                  </a:cubicBezTo>
                  <a:cubicBezTo>
                    <a:pt x="874987" y="383627"/>
                    <a:pt x="1043152" y="525518"/>
                    <a:pt x="1087821" y="59909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1371600" y="2589885"/>
              <a:ext cx="1876097" cy="161214"/>
            </a:xfrm>
            <a:custGeom>
              <a:avLst/>
              <a:gdLst>
                <a:gd name="connsiteX0" fmla="*/ 0 w 1876097"/>
                <a:gd name="connsiteY0" fmla="*/ 94593 h 161214"/>
                <a:gd name="connsiteX1" fmla="*/ 1277007 w 1876097"/>
                <a:gd name="connsiteY1" fmla="*/ 157655 h 161214"/>
                <a:gd name="connsiteX2" fmla="*/ 1876097 w 1876097"/>
                <a:gd name="connsiteY2" fmla="*/ 0 h 161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6097" h="161214">
                  <a:moveTo>
                    <a:pt x="0" y="94593"/>
                  </a:moveTo>
                  <a:cubicBezTo>
                    <a:pt x="482162" y="134006"/>
                    <a:pt x="964324" y="173420"/>
                    <a:pt x="1277007" y="157655"/>
                  </a:cubicBezTo>
                  <a:cubicBezTo>
                    <a:pt x="1589690" y="141890"/>
                    <a:pt x="1876097" y="0"/>
                    <a:pt x="1876097" y="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3231931" y="2621416"/>
              <a:ext cx="1828800" cy="551793"/>
            </a:xfrm>
            <a:custGeom>
              <a:avLst/>
              <a:gdLst>
                <a:gd name="connsiteX0" fmla="*/ 1828800 w 1828800"/>
                <a:gd name="connsiteY0" fmla="*/ 0 h 551793"/>
                <a:gd name="connsiteX1" fmla="*/ 1135117 w 1828800"/>
                <a:gd name="connsiteY1" fmla="*/ 551793 h 551793"/>
                <a:gd name="connsiteX2" fmla="*/ 0 w 1828800"/>
                <a:gd name="connsiteY2" fmla="*/ 0 h 55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8800" h="551793">
                  <a:moveTo>
                    <a:pt x="1828800" y="0"/>
                  </a:moveTo>
                  <a:cubicBezTo>
                    <a:pt x="1634358" y="275896"/>
                    <a:pt x="1439917" y="551793"/>
                    <a:pt x="1135117" y="551793"/>
                  </a:cubicBezTo>
                  <a:cubicBezTo>
                    <a:pt x="830317" y="551793"/>
                    <a:pt x="139262" y="65690"/>
                    <a:pt x="0" y="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1245476" y="2637181"/>
              <a:ext cx="7126014" cy="770776"/>
            </a:xfrm>
            <a:custGeom>
              <a:avLst/>
              <a:gdLst>
                <a:gd name="connsiteX0" fmla="*/ 0 w 7126014"/>
                <a:gd name="connsiteY0" fmla="*/ 47297 h 770776"/>
                <a:gd name="connsiteX1" fmla="*/ 1939158 w 7126014"/>
                <a:gd name="connsiteY1" fmla="*/ 725214 h 770776"/>
                <a:gd name="connsiteX2" fmla="*/ 4540469 w 7126014"/>
                <a:gd name="connsiteY2" fmla="*/ 630621 h 770776"/>
                <a:gd name="connsiteX3" fmla="*/ 7126014 w 7126014"/>
                <a:gd name="connsiteY3" fmla="*/ 0 h 770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26014" h="770776">
                  <a:moveTo>
                    <a:pt x="0" y="47297"/>
                  </a:moveTo>
                  <a:cubicBezTo>
                    <a:pt x="591206" y="337645"/>
                    <a:pt x="1182413" y="627993"/>
                    <a:pt x="1939158" y="725214"/>
                  </a:cubicBezTo>
                  <a:cubicBezTo>
                    <a:pt x="2695903" y="822435"/>
                    <a:pt x="3675993" y="751490"/>
                    <a:pt x="4540469" y="630621"/>
                  </a:cubicBezTo>
                  <a:cubicBezTo>
                    <a:pt x="5404945" y="509752"/>
                    <a:pt x="6689835" y="0"/>
                    <a:pt x="7126014" y="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2554014" y="2558354"/>
              <a:ext cx="5738648" cy="725494"/>
            </a:xfrm>
            <a:custGeom>
              <a:avLst/>
              <a:gdLst>
                <a:gd name="connsiteX0" fmla="*/ 0 w 5738648"/>
                <a:gd name="connsiteY0" fmla="*/ 0 h 725494"/>
                <a:gd name="connsiteX1" fmla="*/ 1434662 w 5738648"/>
                <a:gd name="connsiteY1" fmla="*/ 725214 h 725494"/>
                <a:gd name="connsiteX2" fmla="*/ 5738648 w 5738648"/>
                <a:gd name="connsiteY2" fmla="*/ 94593 h 725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38648" h="725494">
                  <a:moveTo>
                    <a:pt x="0" y="0"/>
                  </a:moveTo>
                  <a:cubicBezTo>
                    <a:pt x="239110" y="354724"/>
                    <a:pt x="478221" y="709449"/>
                    <a:pt x="1434662" y="725214"/>
                  </a:cubicBezTo>
                  <a:cubicBezTo>
                    <a:pt x="2391103" y="740979"/>
                    <a:pt x="5016062" y="86710"/>
                    <a:pt x="5738648" y="94593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5029200" y="2621416"/>
              <a:ext cx="3326524" cy="586301"/>
            </a:xfrm>
            <a:custGeom>
              <a:avLst/>
              <a:gdLst>
                <a:gd name="connsiteX0" fmla="*/ 0 w 3326524"/>
                <a:gd name="connsiteY0" fmla="*/ 0 h 586301"/>
                <a:gd name="connsiteX1" fmla="*/ 488731 w 3326524"/>
                <a:gd name="connsiteY1" fmla="*/ 346841 h 586301"/>
                <a:gd name="connsiteX2" fmla="*/ 851338 w 3326524"/>
                <a:gd name="connsiteY2" fmla="*/ 520262 h 586301"/>
                <a:gd name="connsiteX3" fmla="*/ 1403131 w 3326524"/>
                <a:gd name="connsiteY3" fmla="*/ 551793 h 586301"/>
                <a:gd name="connsiteX4" fmla="*/ 3326524 w 3326524"/>
                <a:gd name="connsiteY4" fmla="*/ 47296 h 58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6524" h="586301">
                  <a:moveTo>
                    <a:pt x="0" y="0"/>
                  </a:moveTo>
                  <a:cubicBezTo>
                    <a:pt x="173420" y="130065"/>
                    <a:pt x="346841" y="260131"/>
                    <a:pt x="488731" y="346841"/>
                  </a:cubicBezTo>
                  <a:cubicBezTo>
                    <a:pt x="630621" y="433551"/>
                    <a:pt x="698938" y="486103"/>
                    <a:pt x="851338" y="520262"/>
                  </a:cubicBezTo>
                  <a:cubicBezTo>
                    <a:pt x="1003738" y="554421"/>
                    <a:pt x="990600" y="630621"/>
                    <a:pt x="1403131" y="551793"/>
                  </a:cubicBezTo>
                  <a:cubicBezTo>
                    <a:pt x="1815662" y="472965"/>
                    <a:pt x="3092669" y="7882"/>
                    <a:pt x="3326524" y="47296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4713890" y="1706016"/>
              <a:ext cx="3358055" cy="158655"/>
            </a:xfrm>
            <a:custGeom>
              <a:avLst/>
              <a:gdLst>
                <a:gd name="connsiteX0" fmla="*/ 0 w 3358055"/>
                <a:gd name="connsiteY0" fmla="*/ 158655 h 158655"/>
                <a:gd name="connsiteX1" fmla="*/ 835572 w 3358055"/>
                <a:gd name="connsiteY1" fmla="*/ 16765 h 158655"/>
                <a:gd name="connsiteX2" fmla="*/ 2191407 w 3358055"/>
                <a:gd name="connsiteY2" fmla="*/ 16765 h 158655"/>
                <a:gd name="connsiteX3" fmla="*/ 3358055 w 3358055"/>
                <a:gd name="connsiteY3" fmla="*/ 142890 h 15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58055" h="158655">
                  <a:moveTo>
                    <a:pt x="0" y="158655"/>
                  </a:moveTo>
                  <a:cubicBezTo>
                    <a:pt x="235169" y="99534"/>
                    <a:pt x="470338" y="40413"/>
                    <a:pt x="835572" y="16765"/>
                  </a:cubicBezTo>
                  <a:cubicBezTo>
                    <a:pt x="1200806" y="-6883"/>
                    <a:pt x="1770993" y="-4256"/>
                    <a:pt x="2191407" y="16765"/>
                  </a:cubicBezTo>
                  <a:cubicBezTo>
                    <a:pt x="2611821" y="37786"/>
                    <a:pt x="3050628" y="174421"/>
                    <a:pt x="3358055" y="14289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038193" y="1921164"/>
              <a:ext cx="1891862" cy="846004"/>
            </a:xfrm>
            <a:custGeom>
              <a:avLst/>
              <a:gdLst>
                <a:gd name="connsiteX0" fmla="*/ 0 w 1891862"/>
                <a:gd name="connsiteY0" fmla="*/ 589893 h 846004"/>
                <a:gd name="connsiteX1" fmla="*/ 268014 w 1891862"/>
                <a:gd name="connsiteY1" fmla="*/ 842142 h 846004"/>
                <a:gd name="connsiteX2" fmla="*/ 1024759 w 1891862"/>
                <a:gd name="connsiteY2" fmla="*/ 700252 h 846004"/>
                <a:gd name="connsiteX3" fmla="*/ 1560786 w 1891862"/>
                <a:gd name="connsiteY3" fmla="*/ 164224 h 846004"/>
                <a:gd name="connsiteX4" fmla="*/ 1891862 w 1891862"/>
                <a:gd name="connsiteY4" fmla="*/ 38100 h 846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62" h="846004">
                  <a:moveTo>
                    <a:pt x="0" y="589893"/>
                  </a:moveTo>
                  <a:cubicBezTo>
                    <a:pt x="48610" y="706821"/>
                    <a:pt x="97221" y="823749"/>
                    <a:pt x="268014" y="842142"/>
                  </a:cubicBezTo>
                  <a:cubicBezTo>
                    <a:pt x="438807" y="860535"/>
                    <a:pt x="809297" y="813238"/>
                    <a:pt x="1024759" y="700252"/>
                  </a:cubicBezTo>
                  <a:cubicBezTo>
                    <a:pt x="1240221" y="587266"/>
                    <a:pt x="1416269" y="274583"/>
                    <a:pt x="1560786" y="164224"/>
                  </a:cubicBezTo>
                  <a:cubicBezTo>
                    <a:pt x="1705303" y="53865"/>
                    <a:pt x="1831428" y="-61748"/>
                    <a:pt x="1891862" y="38100"/>
                  </a:cubicBezTo>
                </a:path>
              </a:pathLst>
            </a:cu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/>
              <p:cNvSpPr txBox="1"/>
              <p:nvPr/>
            </p:nvSpPr>
            <p:spPr>
              <a:xfrm>
                <a:off x="9029988" y="3081206"/>
                <a:ext cx="16380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4" name="TextBox 1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9988" y="3081206"/>
                <a:ext cx="1638013" cy="156966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519059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𝑆𝐴𝑇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𝑘𝐼𝑛𝑑𝑆𝑒𝑡</m:t>
                      </m:r>
                    </m:oMath>
                  </m:oMathPara>
                </a14:m>
                <a:endParaRPr lang="en-US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81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780878" y="1371600"/>
            <a:ext cx="633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86800" y="1403866"/>
                <a:ext cx="1039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Ind</a:t>
                </a:r>
                <a:r>
                  <a:rPr lang="en-US" dirty="0"/>
                  <a:t> Set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03866"/>
                <a:ext cx="1039772" cy="369332"/>
              </a:xfrm>
              <a:prstGeom prst="rect">
                <a:avLst/>
              </a:prstGeom>
              <a:blipFill>
                <a:blip r:embed="rId3"/>
                <a:stretch>
                  <a:fillRect t="-6667" r="-2439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77201" y="4873374"/>
                <a:ext cx="21890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</a:t>
                </a:r>
                <a:r>
                  <a:rPr lang="en-US" dirty="0" err="1"/>
                  <a:t>Ind</a:t>
                </a:r>
                <a:r>
                  <a:rPr lang="en-US" dirty="0"/>
                  <a:t> Set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1" y="4873374"/>
                <a:ext cx="2189061" cy="369332"/>
              </a:xfrm>
              <a:prstGeom prst="rect">
                <a:avLst/>
              </a:prstGeom>
              <a:blipFill>
                <a:blip r:embed="rId4"/>
                <a:stretch>
                  <a:fillRect l="-2326" t="-10345" r="-1163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5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6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2209801" y="4727933"/>
            <a:ext cx="178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 for 3SAT</a:t>
            </a:r>
            <a:endParaRPr lang="en-US" b="1" dirty="0"/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7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8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41120" y="2020670"/>
                <a:ext cx="313128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Make triangles, connect opposites,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num</a:t>
                </a:r>
                <a:r>
                  <a:rPr lang="en-US" dirty="0"/>
                  <a:t> clauses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120" y="2020670"/>
                <a:ext cx="3131280" cy="646331"/>
              </a:xfrm>
              <a:prstGeom prst="rect">
                <a:avLst/>
              </a:prstGeom>
              <a:blipFill>
                <a:blip r:embed="rId10"/>
                <a:stretch>
                  <a:fillRect l="-1210" t="-3846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098320" y="4992470"/>
            <a:ext cx="267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Assign true to variables from selected nodes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44756" y="3505201"/>
            <a:ext cx="3322784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This could be done in polynomial 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4784" y="3505201"/>
            <a:ext cx="3125632" cy="83099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This could be done in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152848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-Vertex Cover is NP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8229600" cy="1231826"/>
              </a:xfrm>
            </p:spPr>
            <p:txBody>
              <a:bodyPr/>
              <a:lstStyle/>
              <a:p>
                <a:r>
                  <a:rPr lang="en-US" dirty="0"/>
                  <a:t>To show: Given a potential solution, can we verify it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𝑂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?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[</m:t>
                    </m:r>
                    <m:r>
                      <a:rPr lang="en-US" b="0" i="1" dirty="0" smtClean="0">
                        <a:latin typeface="Cambria Math"/>
                      </a:rPr>
                      <m:t>𝑛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𝑉</m:t>
                    </m:r>
                    <m:r>
                      <a:rPr lang="en-US" b="0" i="1" dirty="0" smtClean="0">
                        <a:latin typeface="Cambria Math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</a:rPr>
                      <m:t>𝐸</m:t>
                    </m:r>
                    <m:r>
                      <a:rPr lang="en-US" b="0" i="1" dirty="0" smtClean="0">
                        <a:latin typeface="Cambria Math"/>
                      </a:rPr>
                      <m:t>]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8229600" cy="1231826"/>
              </a:xfrm>
              <a:blipFill>
                <a:blip r:embed="rId3"/>
                <a:stretch>
                  <a:fillRect l="-1852" t="-5102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ontent Placeholder 2"/>
              <p:cNvSpPr txBox="1">
                <a:spLocks/>
              </p:cNvSpPr>
              <p:nvPr/>
            </p:nvSpPr>
            <p:spPr>
              <a:xfrm>
                <a:off x="1676400" y="2743201"/>
                <a:ext cx="7162800" cy="18396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dirty="0"/>
                  <a:t>How can we verify it?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that it’s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𝑉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that it’s a Vertex Cover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𝑂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𝐸</m:t>
                    </m:r>
                    <m:r>
                      <a:rPr lang="en-US" i="1" dirty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2743201"/>
                <a:ext cx="7162800" cy="1839675"/>
              </a:xfrm>
              <a:prstGeom prst="rect">
                <a:avLst/>
              </a:prstGeom>
              <a:blipFill>
                <a:blip r:embed="rId4"/>
                <a:stretch>
                  <a:fillRect l="-2305" t="-4828" b="-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95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-Vertex Cover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 (slide 69)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We showed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𝑘𝐼𝑛𝑑𝑆𝑒𝑡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𝑘𝑉𝑒𝑟𝑡𝐶𝑜𝑣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05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6936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marL="914400" lvl="1" indent="-5143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𝑘𝐼𝑛𝑑𝑆𝑒𝑡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</a:rPr>
                            <m:t>≤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𝑘𝑉𝑒𝑟𝑡𝐶𝑜𝑣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80879" y="1371600"/>
                <a:ext cx="10511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𝑘𝐼𝑛𝑑𝑆𝑒𝑡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879" y="1371600"/>
                <a:ext cx="1051121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86801" y="1403866"/>
                <a:ext cx="12157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𝑘𝑉𝑒𝑟𝑡𝐶𝑜𝑣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1" y="1403866"/>
                <a:ext cx="121571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77200" y="4873374"/>
                <a:ext cx="23121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𝑘𝑉𝑒𝑟𝑡𝐶𝑜𝑣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4873374"/>
                <a:ext cx="2312108" cy="369332"/>
              </a:xfrm>
              <a:prstGeom prst="rect">
                <a:avLst/>
              </a:prstGeom>
              <a:blipFill>
                <a:blip r:embed="rId5"/>
                <a:stretch>
                  <a:fillRect l="-2198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7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09801" y="4727933"/>
                <a:ext cx="22004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𝑘𝐼𝑛𝑑𝑆𝑒𝑡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1" y="4727933"/>
                <a:ext cx="2200411" cy="369332"/>
              </a:xfrm>
              <a:prstGeom prst="rect">
                <a:avLst/>
              </a:prstGeom>
              <a:blipFill>
                <a:blip r:embed="rId8"/>
                <a:stretch>
                  <a:fillRect l="-2299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9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10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95800" y="2297668"/>
                <a:ext cx="31312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/>
                        </a:rPr>
                        <m:t>𝑘</m:t>
                      </m:r>
                      <m:r>
                        <a:rPr lang="en-US" i="1" dirty="0">
                          <a:latin typeface="Cambria Math"/>
                        </a:rPr>
                        <m:t>=</m:t>
                      </m:r>
                      <m:r>
                        <a:rPr lang="en-US" i="1" dirty="0">
                          <a:latin typeface="Cambria Math"/>
                        </a:rPr>
                        <m:t>𝑉</m:t>
                      </m:r>
                      <m:r>
                        <a:rPr lang="en-US" i="1" dirty="0">
                          <a:latin typeface="Cambria Math"/>
                        </a:rPr>
                        <m:t>−</m:t>
                      </m:r>
                      <m:r>
                        <a:rPr lang="en-US" i="1" dirty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2297668"/>
                <a:ext cx="3131280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5098320" y="4992470"/>
            <a:ext cx="267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 Complement of nodes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30216" y="3518005"/>
            <a:ext cx="332278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This could be done in polynomial 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4784" y="3518004"/>
            <a:ext cx="312563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This could be done in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38441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Problem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1"/>
                <a:ext cx="5037806" cy="4525963"/>
              </a:xfrm>
            </p:spPr>
            <p:txBody>
              <a:bodyPr/>
              <a:lstStyle/>
              <a:p>
                <a:r>
                  <a:rPr lang="en-US" dirty="0"/>
                  <a:t>Clique: A complete subgraph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Problem:</a:t>
                </a:r>
              </a:p>
              <a:p>
                <a:pPr lvl="1"/>
                <a:r>
                  <a:rPr lang="en-US" dirty="0"/>
                  <a:t>Given a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𝐺</m:t>
                    </m:r>
                  </m:oMath>
                </a14:m>
                <a:r>
                  <a:rPr lang="en-US" dirty="0"/>
                  <a:t> and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, is there a clique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1"/>
                <a:ext cx="5037806" cy="4525963"/>
              </a:xfrm>
              <a:blipFill>
                <a:blip r:embed="rId3"/>
                <a:stretch>
                  <a:fillRect l="-3023"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85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6401488" y="1524000"/>
            <a:ext cx="4190312" cy="3733800"/>
            <a:chOff x="3729661" y="2473752"/>
            <a:chExt cx="4190312" cy="3733800"/>
          </a:xfrm>
        </p:grpSpPr>
        <p:cxnSp>
          <p:nvCxnSpPr>
            <p:cNvPr id="6" name="Straight Connector 5"/>
            <p:cNvCxnSpPr>
              <a:stCxn id="29" idx="1"/>
              <a:endCxn id="21" idx="2"/>
            </p:cNvCxnSpPr>
            <p:nvPr/>
          </p:nvCxnSpPr>
          <p:spPr>
            <a:xfrm flipV="1">
              <a:off x="5652082" y="5574749"/>
              <a:ext cx="1193576" cy="45914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0" idx="2"/>
              <a:endCxn id="29" idx="3"/>
            </p:cNvCxnSpPr>
            <p:nvPr/>
          </p:nvCxnSpPr>
          <p:spPr>
            <a:xfrm>
              <a:off x="4791006" y="5285262"/>
              <a:ext cx="458111" cy="7486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1" idx="1"/>
              <a:endCxn id="20" idx="3"/>
            </p:cNvCxnSpPr>
            <p:nvPr/>
          </p:nvCxnSpPr>
          <p:spPr>
            <a:xfrm flipH="1" flipV="1">
              <a:off x="4964697" y="5111571"/>
              <a:ext cx="1707269" cy="28948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4" idx="2"/>
              <a:endCxn id="20" idx="0"/>
            </p:cNvCxnSpPr>
            <p:nvPr/>
          </p:nvCxnSpPr>
          <p:spPr>
            <a:xfrm>
              <a:off x="3903353" y="3652162"/>
              <a:ext cx="887653" cy="12857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4" idx="3"/>
              <a:endCxn id="25" idx="1"/>
            </p:cNvCxnSpPr>
            <p:nvPr/>
          </p:nvCxnSpPr>
          <p:spPr>
            <a:xfrm flipV="1">
              <a:off x="4077044" y="3207576"/>
              <a:ext cx="1318207" cy="27089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5" idx="3"/>
              <a:endCxn id="22" idx="1"/>
            </p:cNvCxnSpPr>
            <p:nvPr/>
          </p:nvCxnSpPr>
          <p:spPr>
            <a:xfrm>
              <a:off x="5742635" y="3207576"/>
              <a:ext cx="1829954" cy="445834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5" idx="2"/>
              <a:endCxn id="23" idx="0"/>
            </p:cNvCxnSpPr>
            <p:nvPr/>
          </p:nvCxnSpPr>
          <p:spPr>
            <a:xfrm flipH="1">
              <a:off x="5215732" y="3381268"/>
              <a:ext cx="353212" cy="597812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3" idx="3"/>
              <a:endCxn id="26" idx="1"/>
            </p:cNvCxnSpPr>
            <p:nvPr/>
          </p:nvCxnSpPr>
          <p:spPr>
            <a:xfrm>
              <a:off x="5389423" y="4152771"/>
              <a:ext cx="729304" cy="318935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2" idx="2"/>
              <a:endCxn id="26" idx="0"/>
            </p:cNvCxnSpPr>
            <p:nvPr/>
          </p:nvCxnSpPr>
          <p:spPr>
            <a:xfrm flipH="1">
              <a:off x="6292419" y="3827101"/>
              <a:ext cx="1453863" cy="47091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5" idx="3"/>
              <a:endCxn id="27" idx="1"/>
            </p:cNvCxnSpPr>
            <p:nvPr/>
          </p:nvCxnSpPr>
          <p:spPr>
            <a:xfrm flipV="1">
              <a:off x="5742635" y="2647444"/>
              <a:ext cx="723475" cy="5601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2" idx="0"/>
              <a:endCxn id="27" idx="3"/>
            </p:cNvCxnSpPr>
            <p:nvPr/>
          </p:nvCxnSpPr>
          <p:spPr>
            <a:xfrm flipH="1" flipV="1">
              <a:off x="6813494" y="2647444"/>
              <a:ext cx="932787" cy="83227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1" idx="0"/>
              <a:endCxn id="26" idx="2"/>
            </p:cNvCxnSpPr>
            <p:nvPr/>
          </p:nvCxnSpPr>
          <p:spPr>
            <a:xfrm flipH="1" flipV="1">
              <a:off x="6292419" y="4645397"/>
              <a:ext cx="553239" cy="5819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1" idx="0"/>
              <a:endCxn id="22" idx="2"/>
            </p:cNvCxnSpPr>
            <p:nvPr/>
          </p:nvCxnSpPr>
          <p:spPr>
            <a:xfrm flipV="1">
              <a:off x="6845658" y="3827101"/>
              <a:ext cx="900623" cy="14002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 rot="10800000">
              <a:off x="5249117" y="5860244"/>
              <a:ext cx="402965" cy="34730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17314" y="4937879"/>
              <a:ext cx="347383" cy="34738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71966" y="5227366"/>
              <a:ext cx="347383" cy="34738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2590" y="3479718"/>
              <a:ext cx="347383" cy="34738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42040" y="3979079"/>
              <a:ext cx="347383" cy="34738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29661" y="3304779"/>
              <a:ext cx="347383" cy="34738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95252" y="3033884"/>
              <a:ext cx="347383" cy="34738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18727" y="4298014"/>
              <a:ext cx="347383" cy="34738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66110" y="2473752"/>
              <a:ext cx="347383" cy="34738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3218" y="5379473"/>
              <a:ext cx="1219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3-Clique</a:t>
              </a:r>
            </a:p>
          </p:txBody>
        </p:sp>
        <p:cxnSp>
          <p:nvCxnSpPr>
            <p:cNvPr id="31" name="Straight Connector 30"/>
            <p:cNvCxnSpPr>
              <a:stCxn id="23" idx="3"/>
              <a:endCxn id="22" idx="1"/>
            </p:cNvCxnSpPr>
            <p:nvPr/>
          </p:nvCxnSpPr>
          <p:spPr>
            <a:xfrm flipV="1">
              <a:off x="5389423" y="3653410"/>
              <a:ext cx="2183167" cy="499361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6" idx="0"/>
              <a:endCxn id="25" idx="2"/>
            </p:cNvCxnSpPr>
            <p:nvPr/>
          </p:nvCxnSpPr>
          <p:spPr>
            <a:xfrm flipH="1" flipV="1">
              <a:off x="5568944" y="3381267"/>
              <a:ext cx="723475" cy="916747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5943599" y="3440668"/>
              <a:ext cx="12192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4-Clique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055907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NP-Complete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that it belongs to NP</a:t>
                </a:r>
              </a:p>
              <a:p>
                <a:pPr marL="914400" lvl="1" indent="-514350"/>
                <a:r>
                  <a:rPr lang="en-US" dirty="0"/>
                  <a:t>Give a polynomial time verifier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Show it is NP-Hard</a:t>
                </a:r>
              </a:p>
              <a:p>
                <a:pPr marL="914400" lvl="1" indent="-514350"/>
                <a:r>
                  <a:rPr lang="en-US" dirty="0"/>
                  <a:t>Give a reduction from a known NP-Hard problem</a:t>
                </a:r>
              </a:p>
              <a:p>
                <a:pPr marL="914400" lvl="1" indent="-514350"/>
                <a:r>
                  <a:rPr lang="en-US" dirty="0"/>
                  <a:t>We will show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3</m:t>
                    </m:r>
                    <m:r>
                      <a:rPr lang="en-US" b="0" i="1" smtClean="0">
                        <a:latin typeface="Cambria Math"/>
                      </a:rPr>
                      <m:t>𝑆𝐴𝑇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𝑘𝐶𝑙𝑖𝑞𝑢𝑒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26" t="-2022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5031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-Clique is NP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Given a Graph and a potential solution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that the solution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 nodes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Check that every pair of nodes share an edge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926" t="-2022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728425" y="3278970"/>
            <a:ext cx="4016620" cy="3579031"/>
            <a:chOff x="3729661" y="2473752"/>
            <a:chExt cx="4190312" cy="3733800"/>
          </a:xfrm>
        </p:grpSpPr>
        <p:cxnSp>
          <p:nvCxnSpPr>
            <p:cNvPr id="6" name="Straight Connector 5"/>
            <p:cNvCxnSpPr>
              <a:stCxn id="19" idx="1"/>
              <a:endCxn id="21" idx="2"/>
            </p:cNvCxnSpPr>
            <p:nvPr/>
          </p:nvCxnSpPr>
          <p:spPr>
            <a:xfrm flipV="1">
              <a:off x="5652082" y="5574749"/>
              <a:ext cx="1193576" cy="459149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0" idx="2"/>
              <a:endCxn id="19" idx="3"/>
            </p:cNvCxnSpPr>
            <p:nvPr/>
          </p:nvCxnSpPr>
          <p:spPr>
            <a:xfrm>
              <a:off x="4791006" y="5285262"/>
              <a:ext cx="458111" cy="74863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21" idx="1"/>
              <a:endCxn id="20" idx="3"/>
            </p:cNvCxnSpPr>
            <p:nvPr/>
          </p:nvCxnSpPr>
          <p:spPr>
            <a:xfrm flipH="1" flipV="1">
              <a:off x="4964697" y="5111571"/>
              <a:ext cx="1707269" cy="289486"/>
            </a:xfrm>
            <a:prstGeom prst="line">
              <a:avLst/>
            </a:prstGeom>
            <a:ln w="762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stCxn id="24" idx="2"/>
              <a:endCxn id="20" idx="0"/>
            </p:cNvCxnSpPr>
            <p:nvPr/>
          </p:nvCxnSpPr>
          <p:spPr>
            <a:xfrm>
              <a:off x="3903353" y="3652162"/>
              <a:ext cx="887653" cy="128571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24" idx="3"/>
              <a:endCxn id="25" idx="1"/>
            </p:cNvCxnSpPr>
            <p:nvPr/>
          </p:nvCxnSpPr>
          <p:spPr>
            <a:xfrm flipV="1">
              <a:off x="4077044" y="3207576"/>
              <a:ext cx="1318207" cy="27089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25" idx="3"/>
              <a:endCxn id="22" idx="1"/>
            </p:cNvCxnSpPr>
            <p:nvPr/>
          </p:nvCxnSpPr>
          <p:spPr>
            <a:xfrm>
              <a:off x="5742635" y="3207576"/>
              <a:ext cx="1829954" cy="445834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5" idx="2"/>
              <a:endCxn id="23" idx="0"/>
            </p:cNvCxnSpPr>
            <p:nvPr/>
          </p:nvCxnSpPr>
          <p:spPr>
            <a:xfrm flipH="1">
              <a:off x="5215732" y="3381268"/>
              <a:ext cx="353212" cy="597812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23" idx="3"/>
              <a:endCxn id="26" idx="1"/>
            </p:cNvCxnSpPr>
            <p:nvPr/>
          </p:nvCxnSpPr>
          <p:spPr>
            <a:xfrm>
              <a:off x="5389423" y="4152771"/>
              <a:ext cx="729304" cy="318935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22" idx="2"/>
              <a:endCxn id="26" idx="0"/>
            </p:cNvCxnSpPr>
            <p:nvPr/>
          </p:nvCxnSpPr>
          <p:spPr>
            <a:xfrm flipH="1">
              <a:off x="6292419" y="3827101"/>
              <a:ext cx="1453863" cy="470913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25" idx="3"/>
              <a:endCxn id="27" idx="1"/>
            </p:cNvCxnSpPr>
            <p:nvPr/>
          </p:nvCxnSpPr>
          <p:spPr>
            <a:xfrm flipV="1">
              <a:off x="5742635" y="2647444"/>
              <a:ext cx="723475" cy="56013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2" idx="0"/>
              <a:endCxn id="27" idx="3"/>
            </p:cNvCxnSpPr>
            <p:nvPr/>
          </p:nvCxnSpPr>
          <p:spPr>
            <a:xfrm flipH="1" flipV="1">
              <a:off x="6813494" y="2647444"/>
              <a:ext cx="932787" cy="83227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1" idx="0"/>
              <a:endCxn id="26" idx="2"/>
            </p:cNvCxnSpPr>
            <p:nvPr/>
          </p:nvCxnSpPr>
          <p:spPr>
            <a:xfrm flipH="1" flipV="1">
              <a:off x="6292419" y="4645397"/>
              <a:ext cx="553239" cy="581968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1" idx="0"/>
              <a:endCxn id="22" idx="2"/>
            </p:cNvCxnSpPr>
            <p:nvPr/>
          </p:nvCxnSpPr>
          <p:spPr>
            <a:xfrm flipV="1">
              <a:off x="6845658" y="3827101"/>
              <a:ext cx="900623" cy="14002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 rot="10800000">
              <a:off x="5249117" y="5860244"/>
              <a:ext cx="402965" cy="347308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17314" y="4937879"/>
              <a:ext cx="347383" cy="34738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671966" y="5227366"/>
              <a:ext cx="347383" cy="347383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572590" y="3479718"/>
              <a:ext cx="347383" cy="34738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042040" y="3979079"/>
              <a:ext cx="347383" cy="34738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29661" y="3304779"/>
              <a:ext cx="347383" cy="34738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5395252" y="3033884"/>
              <a:ext cx="347383" cy="34738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18727" y="4298014"/>
              <a:ext cx="347383" cy="347383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66110" y="2473752"/>
              <a:ext cx="347383" cy="347383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073218" y="5379473"/>
              <a:ext cx="1219201" cy="38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3-Clique</a:t>
              </a:r>
            </a:p>
          </p:txBody>
        </p:sp>
        <p:cxnSp>
          <p:nvCxnSpPr>
            <p:cNvPr id="29" name="Straight Connector 28"/>
            <p:cNvCxnSpPr>
              <a:stCxn id="23" idx="3"/>
              <a:endCxn id="22" idx="1"/>
            </p:cNvCxnSpPr>
            <p:nvPr/>
          </p:nvCxnSpPr>
          <p:spPr>
            <a:xfrm flipV="1">
              <a:off x="5389423" y="3653410"/>
              <a:ext cx="2183167" cy="499361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26" idx="0"/>
              <a:endCxn id="25" idx="2"/>
            </p:cNvCxnSpPr>
            <p:nvPr/>
          </p:nvCxnSpPr>
          <p:spPr>
            <a:xfrm flipH="1" flipV="1">
              <a:off x="5568944" y="3381267"/>
              <a:ext cx="723475" cy="916747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943599" y="3440668"/>
              <a:ext cx="1219201" cy="38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4-Clique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371716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marL="914400" lvl="1" indent="-5143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3</m:t>
                      </m:r>
                      <m:r>
                        <a:rPr lang="en-US" sz="4400" i="1">
                          <a:latin typeface="Cambria Math"/>
                        </a:rPr>
                        <m:t>𝑆𝐴𝑇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</a:rPr>
                            <m:t>≤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𝑘𝐶𝑙𝑖𝑞𝑢𝑒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80878" y="1371600"/>
                <a:ext cx="776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𝑆𝐴𝑇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878" y="1371600"/>
                <a:ext cx="7764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8686800" y="1403866"/>
                <a:ext cx="10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𝑘𝐶𝑙𝑖𝑞𝑢𝑒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03866"/>
                <a:ext cx="1024896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77201" y="4873374"/>
                <a:ext cx="2068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𝑘𝐶𝑙𝑖𝑞𝑢𝑒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1" y="4873374"/>
                <a:ext cx="2068387" cy="369332"/>
              </a:xfrm>
              <a:prstGeom prst="rect">
                <a:avLst/>
              </a:prstGeom>
              <a:blipFill>
                <a:blip r:embed="rId5"/>
                <a:stretch>
                  <a:fillRect l="-2454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6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7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09800" y="4727933"/>
                <a:ext cx="1924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𝑆𝐴𝑇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727933"/>
                <a:ext cx="1924116" cy="369332"/>
              </a:xfrm>
              <a:prstGeom prst="rect">
                <a:avLst/>
              </a:prstGeom>
              <a:blipFill>
                <a:blip r:embed="rId8"/>
                <a:stretch>
                  <a:fillRect l="-2614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137483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9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10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39466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981200" y="304800"/>
                <a:ext cx="8229600" cy="1143000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/>
                  <a:t>Instance of 3SAT to Instance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Clique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81200" y="304800"/>
                <a:ext cx="8229600" cy="1143000"/>
              </a:xfrm>
              <a:blipFill>
                <a:blip r:embed="rId2"/>
                <a:stretch>
                  <a:fillRect l="-2315" r="-2160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89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3214852" y="2275489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52" y="2275489"/>
                <a:ext cx="228600" cy="228600"/>
              </a:xfrm>
              <a:prstGeom prst="rect">
                <a:avLst/>
              </a:prstGeom>
              <a:blipFill>
                <a:blip r:embed="rId3"/>
                <a:stretch>
                  <a:fillRect l="-10000" b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/>
              <p:cNvSpPr/>
              <p:nvPr/>
            </p:nvSpPr>
            <p:spPr>
              <a:xfrm>
                <a:off x="3214852" y="30861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52" y="3086100"/>
                <a:ext cx="228600" cy="228600"/>
              </a:xfrm>
              <a:prstGeom prst="rect">
                <a:avLst/>
              </a:prstGeom>
              <a:blipFill>
                <a:blip r:embed="rId4"/>
                <a:stretch>
                  <a:fillRect l="-20000" b="-28571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200400" y="2664371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664371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3733800" y="1905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905000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9524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677103" y="1905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03" y="1905000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14286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229100" y="1905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1905000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19048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>
              <a:xfrm>
                <a:off x="4677103" y="3429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03" y="3429000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733800" y="3429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29000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19048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4206766" y="3429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766" y="3429000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TextBox 93"/>
          <p:cNvSpPr txBox="1"/>
          <p:nvPr/>
        </p:nvSpPr>
        <p:spPr>
          <a:xfrm>
            <a:off x="1447800" y="3962401"/>
            <a:ext cx="791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each clause, produce a node for each of its three variables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1571298" y="4495801"/>
            <a:ext cx="8946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33CC"/>
                </a:solidFill>
              </a:rPr>
              <a:t>Connect each node to all non-contradictory nodes in the other clauses</a:t>
            </a:r>
          </a:p>
          <a:p>
            <a:r>
              <a:rPr lang="en-US" sz="2400" dirty="0">
                <a:solidFill>
                  <a:srgbClr val="FF33CC"/>
                </a:solidFill>
              </a:rPr>
              <a:t>(i.e., anything that’s not its negation)</a:t>
            </a:r>
          </a:p>
        </p:txBody>
      </p:sp>
      <p:cxnSp>
        <p:nvCxnSpPr>
          <p:cNvPr id="13" name="Straight Connector 12"/>
          <p:cNvCxnSpPr>
            <a:stCxn id="56" idx="3"/>
            <a:endCxn id="66" idx="2"/>
          </p:cNvCxnSpPr>
          <p:nvPr/>
        </p:nvCxnSpPr>
        <p:spPr>
          <a:xfrm flipV="1">
            <a:off x="3443452" y="2133601"/>
            <a:ext cx="404648" cy="25618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56" idx="3"/>
            <a:endCxn id="68" idx="2"/>
          </p:cNvCxnSpPr>
          <p:nvPr/>
        </p:nvCxnSpPr>
        <p:spPr>
          <a:xfrm flipV="1">
            <a:off x="3443452" y="2133601"/>
            <a:ext cx="899948" cy="25618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56" idx="3"/>
            <a:endCxn id="67" idx="2"/>
          </p:cNvCxnSpPr>
          <p:nvPr/>
        </p:nvCxnSpPr>
        <p:spPr>
          <a:xfrm flipV="1">
            <a:off x="3443453" y="2133601"/>
            <a:ext cx="1347951" cy="25618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56" idx="3"/>
            <a:endCxn id="73" idx="0"/>
          </p:cNvCxnSpPr>
          <p:nvPr/>
        </p:nvCxnSpPr>
        <p:spPr>
          <a:xfrm>
            <a:off x="3443452" y="2389790"/>
            <a:ext cx="404648" cy="103921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56" idx="3"/>
            <a:endCxn id="74" idx="0"/>
          </p:cNvCxnSpPr>
          <p:nvPr/>
        </p:nvCxnSpPr>
        <p:spPr>
          <a:xfrm>
            <a:off x="3443452" y="2389790"/>
            <a:ext cx="877614" cy="103921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56" idx="3"/>
            <a:endCxn id="72" idx="0"/>
          </p:cNvCxnSpPr>
          <p:nvPr/>
        </p:nvCxnSpPr>
        <p:spPr>
          <a:xfrm>
            <a:off x="3443453" y="2389790"/>
            <a:ext cx="1347951" cy="103921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stCxn id="62" idx="3"/>
            <a:endCxn id="66" idx="2"/>
          </p:cNvCxnSpPr>
          <p:nvPr/>
        </p:nvCxnSpPr>
        <p:spPr>
          <a:xfrm flipV="1">
            <a:off x="3429000" y="2133601"/>
            <a:ext cx="419100" cy="64507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62" idx="3"/>
            <a:endCxn id="68" idx="2"/>
          </p:cNvCxnSpPr>
          <p:nvPr/>
        </p:nvCxnSpPr>
        <p:spPr>
          <a:xfrm flipV="1">
            <a:off x="3429000" y="2133601"/>
            <a:ext cx="914400" cy="64507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stCxn id="62" idx="3"/>
            <a:endCxn id="67" idx="2"/>
          </p:cNvCxnSpPr>
          <p:nvPr/>
        </p:nvCxnSpPr>
        <p:spPr>
          <a:xfrm flipV="1">
            <a:off x="3429001" y="2133601"/>
            <a:ext cx="1362403" cy="64507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stCxn id="62" idx="3"/>
            <a:endCxn id="73" idx="0"/>
          </p:cNvCxnSpPr>
          <p:nvPr/>
        </p:nvCxnSpPr>
        <p:spPr>
          <a:xfrm>
            <a:off x="3429000" y="2778672"/>
            <a:ext cx="419100" cy="65032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62" idx="3"/>
            <a:endCxn id="72" idx="0"/>
          </p:cNvCxnSpPr>
          <p:nvPr/>
        </p:nvCxnSpPr>
        <p:spPr>
          <a:xfrm>
            <a:off x="3429001" y="2778672"/>
            <a:ext cx="1362403" cy="65032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stCxn id="61" idx="3"/>
            <a:endCxn id="66" idx="2"/>
          </p:cNvCxnSpPr>
          <p:nvPr/>
        </p:nvCxnSpPr>
        <p:spPr>
          <a:xfrm flipV="1">
            <a:off x="3443452" y="2133600"/>
            <a:ext cx="404648" cy="1066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stCxn id="61" idx="3"/>
            <a:endCxn id="68" idx="2"/>
          </p:cNvCxnSpPr>
          <p:nvPr/>
        </p:nvCxnSpPr>
        <p:spPr>
          <a:xfrm flipV="1">
            <a:off x="3443452" y="2133600"/>
            <a:ext cx="899948" cy="1066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stCxn id="61" idx="3"/>
            <a:endCxn id="73" idx="0"/>
          </p:cNvCxnSpPr>
          <p:nvPr/>
        </p:nvCxnSpPr>
        <p:spPr>
          <a:xfrm>
            <a:off x="3443452" y="3200400"/>
            <a:ext cx="404648" cy="228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>
            <a:stCxn id="61" idx="3"/>
            <a:endCxn id="74" idx="0"/>
          </p:cNvCxnSpPr>
          <p:nvPr/>
        </p:nvCxnSpPr>
        <p:spPr>
          <a:xfrm>
            <a:off x="3443452" y="3200400"/>
            <a:ext cx="877614" cy="228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61" idx="3"/>
            <a:endCxn id="72" idx="0"/>
          </p:cNvCxnSpPr>
          <p:nvPr/>
        </p:nvCxnSpPr>
        <p:spPr>
          <a:xfrm>
            <a:off x="3443453" y="3200400"/>
            <a:ext cx="1347951" cy="228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/>
          <p:cNvSpPr txBox="1"/>
          <p:nvPr/>
        </p:nvSpPr>
        <p:spPr>
          <a:xfrm>
            <a:off x="6781800" y="2328822"/>
            <a:ext cx="3552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33CC"/>
                </a:solidFill>
              </a:rPr>
              <a:t>(also do this for the other clauses, omitted due to clutter)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Box 143"/>
              <p:cNvSpPr txBox="1"/>
              <p:nvPr/>
            </p:nvSpPr>
            <p:spPr>
              <a:xfrm>
                <a:off x="1652596" y="5827694"/>
                <a:ext cx="611455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There is 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800" dirty="0"/>
                  <a:t>-Clique in this graph, </a:t>
                </a:r>
                <a:r>
                  <a:rPr lang="en-US" sz="2800" dirty="0" err="1"/>
                  <a:t>iff</a:t>
                </a:r>
                <a:r>
                  <a:rPr lang="en-US" sz="2800" dirty="0"/>
                  <a:t> there is a satisfying assignment</a:t>
                </a:r>
              </a:p>
            </p:txBody>
          </p:sp>
        </mc:Choice>
        <mc:Fallback xmlns="">
          <p:sp>
            <p:nvSpPr>
              <p:cNvPr id="144" name="TextBox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2596" y="5827694"/>
                <a:ext cx="6114550" cy="954107"/>
              </a:xfrm>
              <a:prstGeom prst="rect">
                <a:avLst/>
              </a:prstGeom>
              <a:blipFill>
                <a:blip r:embed="rId11"/>
                <a:stretch>
                  <a:fillRect l="-1863" t="-6579" r="-227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564571" y="5380673"/>
                <a:ext cx="61145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𝑘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</m:oMath>
                </a14:m>
                <a:r>
                  <a:rPr lang="en-US" sz="2800" dirty="0"/>
                  <a:t> number of clauses</a:t>
                </a: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4571" y="5380673"/>
                <a:ext cx="6114550" cy="523220"/>
              </a:xfrm>
              <a:prstGeom prst="rect">
                <a:avLst/>
              </a:prstGeom>
              <a:blipFill>
                <a:blip r:embed="rId12"/>
                <a:stretch>
                  <a:fillRect l="-1863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1828800" y="1214736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214736"/>
                <a:ext cx="8544262" cy="461665"/>
              </a:xfrm>
              <a:prstGeom prst="rect">
                <a:avLst/>
              </a:prstGeom>
              <a:blipFill>
                <a:blip r:embed="rId1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Rectangle 146"/>
              <p:cNvSpPr/>
              <p:nvPr/>
            </p:nvSpPr>
            <p:spPr>
              <a:xfrm>
                <a:off x="5825612" y="211455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7" name="Rectangle 1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612" y="2114550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6172200" y="237074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370740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9524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 148"/>
              <p:cNvSpPr/>
              <p:nvPr/>
            </p:nvSpPr>
            <p:spPr>
              <a:xfrm>
                <a:off x="5499792" y="18288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9" name="Rectangle 1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92" y="1828800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5000" b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Rectangle 149"/>
              <p:cNvSpPr/>
              <p:nvPr/>
            </p:nvSpPr>
            <p:spPr>
              <a:xfrm>
                <a:off x="5697920" y="314193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0" name="Rectangle 1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920" y="314193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9524" b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/>
              <p:cNvSpPr/>
              <p:nvPr/>
            </p:nvSpPr>
            <p:spPr>
              <a:xfrm>
                <a:off x="6006408" y="297902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1" name="Rectangle 1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408" y="2979025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14286" b="-28571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/>
              <p:cNvSpPr/>
              <p:nvPr/>
            </p:nvSpPr>
            <p:spPr>
              <a:xfrm>
                <a:off x="5334000" y="33528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2" name="Rectangle 1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352800"/>
                <a:ext cx="228600" cy="228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69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143" grpId="0"/>
      <p:bldP spid="144" grpId="0"/>
      <p:bldP spid="1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Bipartite Matching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44839" y="1307068"/>
            <a:ext cx="121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 Lovers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3190" y="1307068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Dogs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27D728E-D197-CC4E-ABA0-177080EAF1DF}"/>
              </a:ext>
            </a:extLst>
          </p:cNvPr>
          <p:cNvGrpSpPr/>
          <p:nvPr/>
        </p:nvGrpSpPr>
        <p:grpSpPr>
          <a:xfrm>
            <a:off x="4192382" y="1992892"/>
            <a:ext cx="3719041" cy="4619537"/>
            <a:chOff x="3784372" y="1308111"/>
            <a:chExt cx="4352221" cy="540602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6C6C14-E94B-EB43-B600-A88728EB7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18825" y="1630676"/>
              <a:ext cx="2293428" cy="3283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82AF6C4-F8B6-8E45-96CC-E2FB1AD7599C}"/>
                </a:ext>
              </a:extLst>
            </p:cNvPr>
            <p:cNvCxnSpPr>
              <a:cxnSpLocks/>
            </p:cNvCxnSpPr>
            <p:nvPr/>
          </p:nvCxnSpPr>
          <p:spPr>
            <a:xfrm>
              <a:off x="4701308" y="1745442"/>
              <a:ext cx="2466043" cy="43531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49039D4-E75D-7048-A182-B766E16AB9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6457" y="1614210"/>
              <a:ext cx="2500894" cy="171565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5B1931A-4785-EB4E-B2AA-49E6FC3ECA45}"/>
                </a:ext>
              </a:extLst>
            </p:cNvPr>
            <p:cNvCxnSpPr>
              <a:cxnSpLocks/>
            </p:cNvCxnSpPr>
            <p:nvPr/>
          </p:nvCxnSpPr>
          <p:spPr>
            <a:xfrm>
              <a:off x="4632124" y="3337406"/>
              <a:ext cx="2703648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9EC057-B40D-8E4C-873D-EC664724E9F2}"/>
                </a:ext>
              </a:extLst>
            </p:cNvPr>
            <p:cNvCxnSpPr>
              <a:cxnSpLocks/>
            </p:cNvCxnSpPr>
            <p:nvPr/>
          </p:nvCxnSpPr>
          <p:spPr>
            <a:xfrm>
              <a:off x="4676617" y="3362535"/>
              <a:ext cx="2421549" cy="122380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4EBEF2F-29EE-AD45-9F41-2813EC6B6F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1308" y="4794572"/>
              <a:ext cx="2634464" cy="4390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357A6CD4-F0C2-D348-B952-CB8E01AF8F79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 flipV="1">
              <a:off x="4791299" y="1745442"/>
              <a:ext cx="2376051" cy="302696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77EB825-BCF7-5041-9ADE-1C5E9ADF46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32124" y="3477778"/>
              <a:ext cx="2646597" cy="293668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F991296-BBA7-BA4A-B5CB-649F205FEE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44257" y="1745442"/>
              <a:ext cx="2691515" cy="448438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FF08E85-16C1-A145-9FB0-89A0C040D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8586" y="1308111"/>
              <a:ext cx="967302" cy="95620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5FDA6D-3566-5F4A-99FE-1931B0214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84372" y="2848988"/>
              <a:ext cx="1015731" cy="92554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5B004F-CD86-1B41-83C2-F69027923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93173" y="4334641"/>
              <a:ext cx="998126" cy="87553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3411F1-0F55-0D4B-8BC4-4C94CE102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48574" y="4246024"/>
              <a:ext cx="1077898" cy="10778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265AD1-8FC6-1E48-9FF9-DC886F70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73165" y="5757986"/>
              <a:ext cx="838144" cy="89985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F17E874-23C4-9C44-8AA2-94F554D63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2782358"/>
              <a:ext cx="1078424" cy="107842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B6BE3EA-0D01-4242-98F5-BA3F3315F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1153" y="1326276"/>
              <a:ext cx="1078424" cy="10784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EB7152E-99F8-3948-9FEE-F4A9F779B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58169" y="5636243"/>
              <a:ext cx="1077897" cy="10778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40055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Clique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Satisfying Assignment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1084279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084279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447800" y="3886201"/>
                <a:ext cx="9220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There are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triplets in the graph, and no two nodes in the same triplet are adjacent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3886201"/>
                <a:ext cx="9220200" cy="830997"/>
              </a:xfrm>
              <a:prstGeom prst="rect">
                <a:avLst/>
              </a:prstGeom>
              <a:blipFill>
                <a:blip r:embed="rId4"/>
                <a:stretch>
                  <a:fillRect l="-963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391975" y="1598551"/>
                <a:ext cx="16380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975" y="1598551"/>
                <a:ext cx="1638013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214852" y="2275489"/>
                <a:ext cx="228600" cy="228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52" y="2275489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10000" b="-476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214852" y="30861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52" y="3086100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 l="-20000" b="-28571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200400" y="2664371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664371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733800" y="1905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905000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9524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677103" y="1905000"/>
                <a:ext cx="228600" cy="228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03" y="1905000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4286" b="-3333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229100" y="1905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1905000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19048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677103" y="3429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03" y="3429000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 l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33800" y="3429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29000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19048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206766" y="3429000"/>
                <a:ext cx="228600" cy="228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766" y="3429000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/>
          <p:cNvCxnSpPr>
            <a:stCxn id="59" idx="3"/>
            <a:endCxn id="64" idx="2"/>
          </p:cNvCxnSpPr>
          <p:nvPr/>
        </p:nvCxnSpPr>
        <p:spPr>
          <a:xfrm flipV="1">
            <a:off x="3443452" y="2133601"/>
            <a:ext cx="404648" cy="25618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9" idx="3"/>
            <a:endCxn id="66" idx="2"/>
          </p:cNvCxnSpPr>
          <p:nvPr/>
        </p:nvCxnSpPr>
        <p:spPr>
          <a:xfrm flipV="1">
            <a:off x="3443452" y="2133601"/>
            <a:ext cx="899948" cy="25618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9" idx="3"/>
            <a:endCxn id="65" idx="2"/>
          </p:cNvCxnSpPr>
          <p:nvPr/>
        </p:nvCxnSpPr>
        <p:spPr>
          <a:xfrm flipV="1">
            <a:off x="3443453" y="2133601"/>
            <a:ext cx="1347951" cy="25618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9" idx="3"/>
            <a:endCxn id="68" idx="0"/>
          </p:cNvCxnSpPr>
          <p:nvPr/>
        </p:nvCxnSpPr>
        <p:spPr>
          <a:xfrm>
            <a:off x="3443452" y="2389790"/>
            <a:ext cx="404648" cy="103921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9" idx="3"/>
            <a:endCxn id="69" idx="0"/>
          </p:cNvCxnSpPr>
          <p:nvPr/>
        </p:nvCxnSpPr>
        <p:spPr>
          <a:xfrm>
            <a:off x="3443452" y="2389790"/>
            <a:ext cx="877614" cy="103921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9" idx="3"/>
            <a:endCxn id="67" idx="0"/>
          </p:cNvCxnSpPr>
          <p:nvPr/>
        </p:nvCxnSpPr>
        <p:spPr>
          <a:xfrm>
            <a:off x="3443453" y="2389790"/>
            <a:ext cx="1347951" cy="103921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3" idx="3"/>
            <a:endCxn id="64" idx="2"/>
          </p:cNvCxnSpPr>
          <p:nvPr/>
        </p:nvCxnSpPr>
        <p:spPr>
          <a:xfrm flipV="1">
            <a:off x="3429000" y="2133601"/>
            <a:ext cx="419100" cy="64507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3" idx="3"/>
            <a:endCxn id="66" idx="2"/>
          </p:cNvCxnSpPr>
          <p:nvPr/>
        </p:nvCxnSpPr>
        <p:spPr>
          <a:xfrm flipV="1">
            <a:off x="3429000" y="2133601"/>
            <a:ext cx="914400" cy="64507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3" idx="3"/>
            <a:endCxn id="65" idx="2"/>
          </p:cNvCxnSpPr>
          <p:nvPr/>
        </p:nvCxnSpPr>
        <p:spPr>
          <a:xfrm flipV="1">
            <a:off x="3429001" y="2133601"/>
            <a:ext cx="1362403" cy="64507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3" idx="3"/>
            <a:endCxn id="68" idx="0"/>
          </p:cNvCxnSpPr>
          <p:nvPr/>
        </p:nvCxnSpPr>
        <p:spPr>
          <a:xfrm>
            <a:off x="3429000" y="2778672"/>
            <a:ext cx="419100" cy="65032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3" idx="3"/>
            <a:endCxn id="67" idx="0"/>
          </p:cNvCxnSpPr>
          <p:nvPr/>
        </p:nvCxnSpPr>
        <p:spPr>
          <a:xfrm>
            <a:off x="3429001" y="2778672"/>
            <a:ext cx="1362403" cy="65032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2" idx="3"/>
            <a:endCxn id="64" idx="2"/>
          </p:cNvCxnSpPr>
          <p:nvPr/>
        </p:nvCxnSpPr>
        <p:spPr>
          <a:xfrm flipV="1">
            <a:off x="3443452" y="2133600"/>
            <a:ext cx="404648" cy="1066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2" idx="3"/>
            <a:endCxn id="66" idx="2"/>
          </p:cNvCxnSpPr>
          <p:nvPr/>
        </p:nvCxnSpPr>
        <p:spPr>
          <a:xfrm flipV="1">
            <a:off x="3443452" y="2133600"/>
            <a:ext cx="899948" cy="1066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2" idx="3"/>
            <a:endCxn id="68" idx="0"/>
          </p:cNvCxnSpPr>
          <p:nvPr/>
        </p:nvCxnSpPr>
        <p:spPr>
          <a:xfrm>
            <a:off x="3443452" y="3200400"/>
            <a:ext cx="404648" cy="228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2" idx="3"/>
            <a:endCxn id="69" idx="0"/>
          </p:cNvCxnSpPr>
          <p:nvPr/>
        </p:nvCxnSpPr>
        <p:spPr>
          <a:xfrm>
            <a:off x="3443452" y="3200400"/>
            <a:ext cx="877614" cy="228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2" idx="3"/>
            <a:endCxn id="67" idx="0"/>
          </p:cNvCxnSpPr>
          <p:nvPr/>
        </p:nvCxnSpPr>
        <p:spPr>
          <a:xfrm>
            <a:off x="3443453" y="3200400"/>
            <a:ext cx="1347951" cy="228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825612" y="211455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612" y="2114550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6172200" y="237074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370740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9524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499792" y="1828800"/>
                <a:ext cx="228600" cy="228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92" y="1828800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15000" b="-476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697920" y="314193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920" y="314193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9524" b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006408" y="297902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408" y="2979025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 l="-14286" b="-28571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5334000" y="3352800"/>
                <a:ext cx="228600" cy="228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352800"/>
                <a:ext cx="228600" cy="228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524000" y="4867650"/>
                <a:ext cx="9220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To have 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-Clique, must have one node from each triplet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867650"/>
                <a:ext cx="9220200" cy="461665"/>
              </a:xfrm>
              <a:prstGeom prst="rect">
                <a:avLst/>
              </a:prstGeom>
              <a:blipFill>
                <a:blip r:embed="rId20"/>
                <a:stretch>
                  <a:fillRect l="-110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490831" y="5481715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Cannot select a node for both a variable and its negation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447800" y="6015336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Therefore selection of nodes is a satisfying assignment</a:t>
            </a:r>
          </a:p>
        </p:txBody>
      </p:sp>
    </p:spTree>
    <p:extLst>
      <p:ext uri="{BB962C8B-B14F-4D97-AF65-F5344CB8AC3E}">
        <p14:creationId xmlns:p14="http://schemas.microsoft.com/office/powerpoint/2010/main" val="230678386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Satisfying Assignment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</m:oMath>
                </a14:m>
                <a:r>
                  <a:rPr lang="en-US" dirty="0"/>
                  <a:t>Clique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0" y="1084279"/>
                <a:ext cx="85442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𝑦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</m:acc>
                        </m:e>
                      </m:d>
                      <m:r>
                        <a:rPr lang="en-US" sz="2400" i="1">
                          <a:latin typeface="Cambria Math"/>
                        </a:rPr>
                        <m:t>∧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acc>
                            <m:accPr>
                              <m:chr m:val="̅"/>
                              <m:ctrlP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rgbClr val="4F81BD"/>
                                  </a:solidFill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400" i="1">
                              <a:latin typeface="Cambria Math"/>
                            </a:rPr>
                            <m:t>∨</m:t>
                          </m:r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∧(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∨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4F81BD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4F81BD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  <m:r>
                        <a:rPr lang="en-US" sz="24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1084279"/>
                <a:ext cx="8544262" cy="461665"/>
              </a:xfrm>
              <a:prstGeom prst="rect">
                <a:avLst/>
              </a:prstGeom>
              <a:blipFill>
                <a:blip r:embed="rId3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1447800" y="3886201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Select one node for a true variable from each clause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391975" y="1598551"/>
                <a:ext cx="1638013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𝒛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𝒇𝒂𝒍𝒔𝒆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𝒖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7030A0"/>
                          </a:solidFill>
                          <a:latin typeface="Cambria Math"/>
                        </a:rPr>
                        <m:t>𝒕𝒓𝒖𝒆</m:t>
                      </m:r>
                    </m:oMath>
                  </m:oMathPara>
                </a14:m>
                <a:endParaRPr lang="en-US" sz="24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975" y="1598551"/>
                <a:ext cx="1638013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214852" y="2275489"/>
                <a:ext cx="228600" cy="228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52" y="2275489"/>
                <a:ext cx="228600" cy="228600"/>
              </a:xfrm>
              <a:prstGeom prst="rect">
                <a:avLst/>
              </a:prstGeom>
              <a:blipFill>
                <a:blip r:embed="rId5"/>
                <a:stretch>
                  <a:fillRect l="-10000" b="-476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3214852" y="30861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52" y="3086100"/>
                <a:ext cx="228600" cy="228600"/>
              </a:xfrm>
              <a:prstGeom prst="rect">
                <a:avLst/>
              </a:prstGeom>
              <a:blipFill>
                <a:blip r:embed="rId6"/>
                <a:stretch>
                  <a:fillRect l="-20000" b="-28571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3200400" y="2664371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664371"/>
                <a:ext cx="228600" cy="228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3733800" y="1905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1905000"/>
                <a:ext cx="228600" cy="228600"/>
              </a:xfrm>
              <a:prstGeom prst="rect">
                <a:avLst/>
              </a:prstGeom>
              <a:blipFill>
                <a:blip r:embed="rId8"/>
                <a:stretch>
                  <a:fillRect l="-9524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4677103" y="1905000"/>
                <a:ext cx="228600" cy="228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03" y="1905000"/>
                <a:ext cx="228600" cy="228600"/>
              </a:xfrm>
              <a:prstGeom prst="rect">
                <a:avLst/>
              </a:prstGeom>
              <a:blipFill>
                <a:blip r:embed="rId9"/>
                <a:stretch>
                  <a:fillRect l="-14286" b="-3333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4229100" y="1905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9100" y="1905000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9048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4677103" y="3429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103" y="3429000"/>
                <a:ext cx="228600" cy="228600"/>
              </a:xfrm>
              <a:prstGeom prst="rect">
                <a:avLst/>
              </a:prstGeom>
              <a:blipFill>
                <a:blip r:embed="rId11"/>
                <a:stretch>
                  <a:fillRect l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733800" y="342900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3429000"/>
                <a:ext cx="228600" cy="228600"/>
              </a:xfrm>
              <a:prstGeom prst="rect">
                <a:avLst/>
              </a:prstGeom>
              <a:blipFill>
                <a:blip r:embed="rId10"/>
                <a:stretch>
                  <a:fillRect l="-19048" b="-33333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4206766" y="3429000"/>
                <a:ext cx="228600" cy="228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766" y="3429000"/>
                <a:ext cx="228600" cy="22860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/>
          <p:cNvCxnSpPr>
            <a:stCxn id="59" idx="3"/>
            <a:endCxn id="64" idx="2"/>
          </p:cNvCxnSpPr>
          <p:nvPr/>
        </p:nvCxnSpPr>
        <p:spPr>
          <a:xfrm flipV="1">
            <a:off x="3443452" y="2133601"/>
            <a:ext cx="404648" cy="25618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9" idx="3"/>
            <a:endCxn id="66" idx="2"/>
          </p:cNvCxnSpPr>
          <p:nvPr/>
        </p:nvCxnSpPr>
        <p:spPr>
          <a:xfrm flipV="1">
            <a:off x="3443452" y="2133601"/>
            <a:ext cx="899948" cy="25618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59" idx="3"/>
            <a:endCxn id="65" idx="2"/>
          </p:cNvCxnSpPr>
          <p:nvPr/>
        </p:nvCxnSpPr>
        <p:spPr>
          <a:xfrm flipV="1">
            <a:off x="3443453" y="2133601"/>
            <a:ext cx="1347951" cy="25618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9" idx="3"/>
            <a:endCxn id="68" idx="0"/>
          </p:cNvCxnSpPr>
          <p:nvPr/>
        </p:nvCxnSpPr>
        <p:spPr>
          <a:xfrm>
            <a:off x="3443452" y="2389790"/>
            <a:ext cx="404648" cy="103921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9" idx="3"/>
            <a:endCxn id="69" idx="0"/>
          </p:cNvCxnSpPr>
          <p:nvPr/>
        </p:nvCxnSpPr>
        <p:spPr>
          <a:xfrm>
            <a:off x="3443452" y="2389790"/>
            <a:ext cx="877614" cy="103921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59" idx="3"/>
            <a:endCxn id="67" idx="0"/>
          </p:cNvCxnSpPr>
          <p:nvPr/>
        </p:nvCxnSpPr>
        <p:spPr>
          <a:xfrm>
            <a:off x="3443453" y="2389790"/>
            <a:ext cx="1347951" cy="103921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63" idx="3"/>
            <a:endCxn id="64" idx="2"/>
          </p:cNvCxnSpPr>
          <p:nvPr/>
        </p:nvCxnSpPr>
        <p:spPr>
          <a:xfrm flipV="1">
            <a:off x="3429000" y="2133601"/>
            <a:ext cx="419100" cy="64507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3" idx="3"/>
            <a:endCxn id="66" idx="2"/>
          </p:cNvCxnSpPr>
          <p:nvPr/>
        </p:nvCxnSpPr>
        <p:spPr>
          <a:xfrm flipV="1">
            <a:off x="3429000" y="2133601"/>
            <a:ext cx="914400" cy="64507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63" idx="3"/>
            <a:endCxn id="65" idx="2"/>
          </p:cNvCxnSpPr>
          <p:nvPr/>
        </p:nvCxnSpPr>
        <p:spPr>
          <a:xfrm flipV="1">
            <a:off x="3429001" y="2133601"/>
            <a:ext cx="1362403" cy="645071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stCxn id="63" idx="3"/>
            <a:endCxn id="68" idx="0"/>
          </p:cNvCxnSpPr>
          <p:nvPr/>
        </p:nvCxnSpPr>
        <p:spPr>
          <a:xfrm>
            <a:off x="3429000" y="2778672"/>
            <a:ext cx="419100" cy="65032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3" idx="3"/>
            <a:endCxn id="67" idx="0"/>
          </p:cNvCxnSpPr>
          <p:nvPr/>
        </p:nvCxnSpPr>
        <p:spPr>
          <a:xfrm>
            <a:off x="3429001" y="2778672"/>
            <a:ext cx="1362403" cy="650329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62" idx="3"/>
            <a:endCxn id="64" idx="2"/>
          </p:cNvCxnSpPr>
          <p:nvPr/>
        </p:nvCxnSpPr>
        <p:spPr>
          <a:xfrm flipV="1">
            <a:off x="3443452" y="2133600"/>
            <a:ext cx="404648" cy="1066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2" idx="3"/>
            <a:endCxn id="66" idx="2"/>
          </p:cNvCxnSpPr>
          <p:nvPr/>
        </p:nvCxnSpPr>
        <p:spPr>
          <a:xfrm flipV="1">
            <a:off x="3443452" y="2133600"/>
            <a:ext cx="899948" cy="10668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2" idx="3"/>
            <a:endCxn id="68" idx="0"/>
          </p:cNvCxnSpPr>
          <p:nvPr/>
        </p:nvCxnSpPr>
        <p:spPr>
          <a:xfrm>
            <a:off x="3443452" y="3200400"/>
            <a:ext cx="404648" cy="228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62" idx="3"/>
            <a:endCxn id="69" idx="0"/>
          </p:cNvCxnSpPr>
          <p:nvPr/>
        </p:nvCxnSpPr>
        <p:spPr>
          <a:xfrm>
            <a:off x="3443452" y="3200400"/>
            <a:ext cx="877614" cy="228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62" idx="3"/>
            <a:endCxn id="67" idx="0"/>
          </p:cNvCxnSpPr>
          <p:nvPr/>
        </p:nvCxnSpPr>
        <p:spPr>
          <a:xfrm>
            <a:off x="3443453" y="3200400"/>
            <a:ext cx="1347951" cy="228600"/>
          </a:xfrm>
          <a:prstGeom prst="line">
            <a:avLst/>
          </a:prstGeom>
          <a:ln w="38100">
            <a:solidFill>
              <a:srgbClr val="FF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5825612" y="211455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612" y="2114550"/>
                <a:ext cx="228600" cy="228600"/>
              </a:xfrm>
              <a:prstGeom prst="rect">
                <a:avLst/>
              </a:prstGeom>
              <a:blipFill>
                <a:blip r:embed="rId13"/>
                <a:stretch>
                  <a:fillRect l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/>
              <p:cNvSpPr/>
              <p:nvPr/>
            </p:nvSpPr>
            <p:spPr>
              <a:xfrm>
                <a:off x="6172200" y="2370740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7" name="Rectangle 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370740"/>
                <a:ext cx="228600" cy="228600"/>
              </a:xfrm>
              <a:prstGeom prst="rect">
                <a:avLst/>
              </a:prstGeom>
              <a:blipFill>
                <a:blip r:embed="rId14"/>
                <a:stretch>
                  <a:fillRect l="-9524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Rectangle 87"/>
              <p:cNvSpPr/>
              <p:nvPr/>
            </p:nvSpPr>
            <p:spPr>
              <a:xfrm>
                <a:off x="5499792" y="1828800"/>
                <a:ext cx="228600" cy="228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8" name="Rectangle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9792" y="1828800"/>
                <a:ext cx="228600" cy="228600"/>
              </a:xfrm>
              <a:prstGeom prst="rect">
                <a:avLst/>
              </a:prstGeom>
              <a:blipFill>
                <a:blip r:embed="rId15"/>
                <a:stretch>
                  <a:fillRect l="-15000" b="-4762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Rectangle 88"/>
              <p:cNvSpPr/>
              <p:nvPr/>
            </p:nvSpPr>
            <p:spPr>
              <a:xfrm>
                <a:off x="5697920" y="314193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9" name="Rectangle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7920" y="3141935"/>
                <a:ext cx="228600" cy="228600"/>
              </a:xfrm>
              <a:prstGeom prst="rect">
                <a:avLst/>
              </a:prstGeom>
              <a:blipFill>
                <a:blip r:embed="rId16"/>
                <a:stretch>
                  <a:fillRect l="-9524" b="-4762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/>
              <p:cNvSpPr/>
              <p:nvPr/>
            </p:nvSpPr>
            <p:spPr>
              <a:xfrm>
                <a:off x="6006408" y="2979025"/>
                <a:ext cx="228600" cy="22860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0" name="Rectangle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408" y="2979025"/>
                <a:ext cx="228600" cy="228600"/>
              </a:xfrm>
              <a:prstGeom prst="rect">
                <a:avLst/>
              </a:prstGeom>
              <a:blipFill>
                <a:blip r:embed="rId17"/>
                <a:stretch>
                  <a:fillRect l="-14286" b="-28571"/>
                </a:stretch>
              </a:blip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5334000" y="3352800"/>
                <a:ext cx="228600" cy="22860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352800"/>
                <a:ext cx="228600" cy="228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1479331" y="4405985"/>
                <a:ext cx="92202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There will be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sz="2400" dirty="0"/>
                  <a:t> nodes selected</a:t>
                </a:r>
              </a:p>
              <a:p>
                <a:r>
                  <a:rPr lang="en-US" sz="2400" dirty="0"/>
                  <a:t>We can’t select both a node and its negation</a:t>
                </a:r>
              </a:p>
              <a:p>
                <a:r>
                  <a:rPr lang="en-US" sz="2400" dirty="0"/>
                  <a:t>All nodes will be non-contradictory, so they will be pairwise adjacent</a:t>
                </a:r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9331" y="4405985"/>
                <a:ext cx="9220200" cy="1200329"/>
              </a:xfrm>
              <a:prstGeom prst="rect">
                <a:avLst/>
              </a:prstGeom>
              <a:blipFill>
                <a:blip r:embed="rId19"/>
                <a:stretch>
                  <a:fillRect l="-963" t="-2105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1440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488720" y="1773199"/>
            <a:ext cx="3215508" cy="4843619"/>
          </a:xfrm>
          <a:prstGeom prst="rect">
            <a:avLst/>
          </a:prstGeom>
          <a:solidFill>
            <a:srgbClr val="FFA7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 marL="914400" lvl="1" indent="-51435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/>
                        </a:rPr>
                        <m:t>3</m:t>
                      </m:r>
                      <m:r>
                        <a:rPr lang="en-US" sz="4400" i="1">
                          <a:latin typeface="Cambria Math"/>
                        </a:rPr>
                        <m:t>𝑆𝐴𝑇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/>
                            </a:rPr>
                            <m:t>≤</m:t>
                          </m:r>
                        </m:e>
                        <m:sub>
                          <m:r>
                            <a:rPr lang="en-US" sz="4400" i="1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sz="4400" i="1">
                          <a:latin typeface="Cambria Math"/>
                        </a:rPr>
                        <m:t>𝑘𝐶𝑙𝑖𝑞𝑢𝑒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ADE50-950A-4D58-BFB2-FA2C6A8B385D}" type="slidenum">
              <a:rPr lang="en-US" smtClean="0"/>
              <a:t>92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80878" y="1371600"/>
                <a:ext cx="776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i="1">
                          <a:latin typeface="Cambria Math"/>
                        </a:rPr>
                        <m:t>𝑆𝐴𝑇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878" y="1371600"/>
                <a:ext cx="7764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Flowchart: Magnetic Disk 21"/>
              <p:cNvSpPr/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Flowchart: Magnetic Disk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659" y="1806836"/>
                <a:ext cx="625924" cy="1184190"/>
              </a:xfrm>
              <a:prstGeom prst="flowChartMagneticDisk">
                <a:avLst/>
              </a:prstGeom>
              <a:blipFill>
                <a:blip r:embed="rId4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92" y="1892573"/>
                <a:ext cx="625924" cy="1004887"/>
              </a:xfrm>
              <a:prstGeom prst="rect">
                <a:avLst/>
              </a:prstGeom>
              <a:blipFill>
                <a:blip r:embed="rId5"/>
                <a:stretch>
                  <a:fillRect l="-11538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209800" y="4727933"/>
                <a:ext cx="19241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 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3</m:t>
                    </m:r>
                    <m:r>
                      <a:rPr lang="en-US" i="1">
                        <a:latin typeface="Cambria Math"/>
                      </a:rPr>
                      <m:t>𝑆𝐴𝑇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727933"/>
                <a:ext cx="1924116" cy="369332"/>
              </a:xfrm>
              <a:prstGeom prst="rect">
                <a:avLst/>
              </a:prstGeom>
              <a:blipFill>
                <a:blip r:embed="rId6"/>
                <a:stretch>
                  <a:fillRect l="-2614" t="-6897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utoShape 5"/>
          <p:cNvSpPr>
            <a:spLocks noChangeArrowheads="1"/>
          </p:cNvSpPr>
          <p:nvPr/>
        </p:nvSpPr>
        <p:spPr bwMode="auto">
          <a:xfrm>
            <a:off x="4627562" y="2364224"/>
            <a:ext cx="2840038" cy="75997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000" dirty="0"/>
          </a:p>
        </p:txBody>
      </p:sp>
      <p:sp>
        <p:nvSpPr>
          <p:cNvPr id="31" name="AutoShape 5"/>
          <p:cNvSpPr>
            <a:spLocks noChangeArrowheads="1"/>
          </p:cNvSpPr>
          <p:nvPr/>
        </p:nvSpPr>
        <p:spPr bwMode="auto">
          <a:xfrm rot="5400000">
            <a:off x="8725391" y="3466305"/>
            <a:ext cx="1086255" cy="701516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dirty="0"/>
          </a:p>
        </p:txBody>
      </p:sp>
      <p:sp>
        <p:nvSpPr>
          <p:cNvPr id="32" name="AutoShape 5"/>
          <p:cNvSpPr>
            <a:spLocks noChangeArrowheads="1"/>
          </p:cNvSpPr>
          <p:nvPr/>
        </p:nvSpPr>
        <p:spPr bwMode="auto">
          <a:xfrm rot="10800000">
            <a:off x="4779962" y="4839965"/>
            <a:ext cx="2840038" cy="993815"/>
          </a:xfrm>
          <a:prstGeom prst="rightArrow">
            <a:avLst>
              <a:gd name="adj1" fmla="val 52315"/>
              <a:gd name="adj2" fmla="val 59192"/>
            </a:avLst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479573" y="6215041"/>
            <a:ext cx="113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9" name="Rectangle 278"/>
              <p:cNvSpPr/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𝑌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9" name="Rectangle 2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741" y="5242707"/>
                <a:ext cx="625924" cy="1004887"/>
              </a:xfrm>
              <a:prstGeom prst="rect">
                <a:avLst/>
              </a:prstGeom>
              <a:blipFill>
                <a:blip r:embed="rId2"/>
                <a:stretch>
                  <a:fillRect l="-9615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0" name="Flowchart: Magnetic Disk 279"/>
              <p:cNvSpPr/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solidFill>
                <a:srgbClr val="FF505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</m:oMath>
                  </m:oMathPara>
                </a14:m>
                <a:endParaRPr lang="en-US" sz="40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0" name="Flowchart: Magnetic Disk 2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2171" y="5140410"/>
                <a:ext cx="625924" cy="1184190"/>
              </a:xfrm>
              <a:prstGeom prst="flowChartMagneticDisk">
                <a:avLst/>
              </a:prstGeom>
              <a:blipFill>
                <a:blip r:embed="rId7"/>
                <a:stretch>
                  <a:fillRect l="-943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𝑂</m:t>
                      </m:r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FF33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FF33CC"/>
                              </a:solidFill>
                              <a:latin typeface="Cambria Math"/>
                            </a:rPr>
                            <m:t>𝑝</m:t>
                          </m:r>
                        </m:sup>
                      </m:sSup>
                      <m:r>
                        <a:rPr lang="en-US" sz="2400" i="1">
                          <a:solidFill>
                            <a:srgbClr val="FF33CC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33CC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9064" y="1367136"/>
                <a:ext cx="1064137" cy="46166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641120" y="1676400"/>
            <a:ext cx="3131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Make a triplet per clause, connect non-</a:t>
            </a:r>
            <a:r>
              <a:rPr lang="en-US" dirty="0" err="1"/>
              <a:t>contraditcory</a:t>
            </a:r>
            <a:r>
              <a:rPr lang="en-US" dirty="0"/>
              <a:t> nodes among clauses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98320" y="4992470"/>
            <a:ext cx="267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Assign each variable selected to True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686800" y="1403866"/>
                <a:ext cx="10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𝑘𝐶𝑙𝑖𝑞𝑢𝑒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00" y="1403866"/>
                <a:ext cx="1024896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077201" y="4873374"/>
                <a:ext cx="20683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Solution for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𝑘𝐶𝑙𝑖𝑞𝑢𝑒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1" y="4873374"/>
                <a:ext cx="2068387" cy="369332"/>
              </a:xfrm>
              <a:prstGeom prst="rect">
                <a:avLst/>
              </a:prstGeom>
              <a:blipFill>
                <a:blip r:embed="rId10"/>
                <a:stretch>
                  <a:fillRect l="-2454" t="-10345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630216" y="3518005"/>
            <a:ext cx="3322784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Then This could be done in polynomial time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04784" y="3518004"/>
            <a:ext cx="3125632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If This could be done in Polynomial time</a:t>
            </a:r>
          </a:p>
        </p:txBody>
      </p:sp>
    </p:spTree>
    <p:extLst>
      <p:ext uri="{BB962C8B-B14F-4D97-AF65-F5344CB8AC3E}">
        <p14:creationId xmlns:p14="http://schemas.microsoft.com/office/powerpoint/2010/main" val="216817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CS4102-S22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4102-S22c" id="{C8328E30-EFBB-B944-849F-FCD4FB2B5187}" vid="{1441D9C9-191F-7147-8296-B7DB0E5F7C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CS4102-S22c</Template>
  <TotalTime>31368</TotalTime>
  <Words>5154</Words>
  <Application>Microsoft Macintosh PowerPoint</Application>
  <PresentationFormat>Widescreen</PresentationFormat>
  <Paragraphs>1249</Paragraphs>
  <Slides>92</Slides>
  <Notes>4</Notes>
  <HiddenSlides>30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100" baseType="lpstr">
      <vt:lpstr>Arial</vt:lpstr>
      <vt:lpstr>Calibri</vt:lpstr>
      <vt:lpstr>Cambria Math</vt:lpstr>
      <vt:lpstr>Helvetica Neue</vt:lpstr>
      <vt:lpstr>Helvetica Neue Thin</vt:lpstr>
      <vt:lpstr>Ravie</vt:lpstr>
      <vt:lpstr>Times New Roman</vt:lpstr>
      <vt:lpstr>CS4102-S22c</vt:lpstr>
      <vt:lpstr>CS4102 Algorithms Spring 2022</vt:lpstr>
      <vt:lpstr>Today’s Keywords</vt:lpstr>
      <vt:lpstr>Reductions</vt:lpstr>
      <vt:lpstr>Reductions</vt:lpstr>
      <vt:lpstr>MacGyver’s Reduction</vt:lpstr>
      <vt:lpstr>In General: Reduction</vt:lpstr>
      <vt:lpstr>Worst-case lower-bound Proofs</vt:lpstr>
      <vt:lpstr>Proof of Lower Bound by Reduction</vt:lpstr>
      <vt:lpstr>Maximum Bipartite Matching</vt:lpstr>
      <vt:lpstr>Maximum Bipartite Matching Using Max Flow</vt:lpstr>
      <vt:lpstr>Bipartite Matching Reduction</vt:lpstr>
      <vt:lpstr>Edge-Disjoint Paths</vt:lpstr>
      <vt:lpstr>Edge-Disjoint Paths Algorithm</vt:lpstr>
      <vt:lpstr>Max-flow vs. Edge-disjoint paths</vt:lpstr>
      <vt:lpstr>Vertex-Disjoint Paths</vt:lpstr>
      <vt:lpstr>Vertex-Disjoint Paths Algorithm</vt:lpstr>
      <vt:lpstr>In General: Reduction</vt:lpstr>
      <vt:lpstr>Reduction</vt:lpstr>
      <vt:lpstr>Worst-case lower-bound Proofs</vt:lpstr>
      <vt:lpstr>Bipartite Matching Reduction</vt:lpstr>
      <vt:lpstr>Bipartite Matching Reduction</vt:lpstr>
      <vt:lpstr>Total Runtime</vt:lpstr>
      <vt:lpstr>Relative Hardness</vt:lpstr>
      <vt:lpstr>Reduction for Bipartite Matching</vt:lpstr>
      <vt:lpstr>Proof of Lower Bound by Reduction</vt:lpstr>
      <vt:lpstr>Reduction Proof Notation</vt:lpstr>
      <vt:lpstr>Party Problem</vt:lpstr>
      <vt:lpstr>Maximum Independent Set</vt:lpstr>
      <vt:lpstr>Example</vt:lpstr>
      <vt:lpstr>Generalized Baseball</vt:lpstr>
      <vt:lpstr>Generalized Baseball</vt:lpstr>
      <vt:lpstr>Minimum Vertex Cover</vt:lpstr>
      <vt:lpstr>Example</vt:lpstr>
      <vt:lpstr>MaxIndSet≤_VMinVertCov</vt:lpstr>
      <vt:lpstr>We need to build this Reduction</vt:lpstr>
      <vt:lpstr>Reduction Idea</vt:lpstr>
      <vt:lpstr>Reduction Idea</vt:lpstr>
      <vt:lpstr>MaxVertCov V-Time Reducible to MinIndSet</vt:lpstr>
      <vt:lpstr>Proof: ⇒</vt:lpstr>
      <vt:lpstr>Proof: ⇐</vt:lpstr>
      <vt:lpstr>MaxVertCov V-Time Reducible to MinIndSet</vt:lpstr>
      <vt:lpstr>MaxVertCov V-Time Reducible to MinIndSet</vt:lpstr>
      <vt:lpstr>MaxIndSet V-Time Reducible to MinVertCov </vt:lpstr>
      <vt:lpstr>Corollary</vt:lpstr>
      <vt:lpstr>Corollary</vt:lpstr>
      <vt:lpstr>Conclusion</vt:lpstr>
      <vt:lpstr>Why Study NP-Completeness</vt:lpstr>
      <vt:lpstr>PowerPoint Presentation</vt:lpstr>
      <vt:lpstr>Some Preliminaries</vt:lpstr>
      <vt:lpstr>Max Independent Set</vt:lpstr>
      <vt:lpstr>k Independent Set</vt:lpstr>
      <vt:lpstr>Maximum Independent Set</vt:lpstr>
      <vt:lpstr>k Independent Set</vt:lpstr>
      <vt:lpstr>Min Vertex Cover</vt:lpstr>
      <vt:lpstr>k Vertex Cover</vt:lpstr>
      <vt:lpstr>Minimum Vertex Cover</vt:lpstr>
      <vt:lpstr>k Vertex Cover</vt:lpstr>
      <vt:lpstr>Forms of the Vertex Cover Problem</vt:lpstr>
      <vt:lpstr>k Vertex Cover</vt:lpstr>
      <vt:lpstr>Problem Types</vt:lpstr>
      <vt:lpstr>Problem Types</vt:lpstr>
      <vt:lpstr>Using a k-VertexCover decider to build a searcher</vt:lpstr>
      <vt:lpstr>5 Vertex Cover (Decision)</vt:lpstr>
      <vt:lpstr>4 Vertex Cover (Decision)</vt:lpstr>
      <vt:lpstr>4 Vertex Cover (Decision)</vt:lpstr>
      <vt:lpstr>3 Vertex Cover (Decision)</vt:lpstr>
      <vt:lpstr>Reduction</vt:lpstr>
      <vt:lpstr>P vs NP</vt:lpstr>
      <vt:lpstr>k-Independent Set is NP</vt:lpstr>
      <vt:lpstr>NP-Hard</vt:lpstr>
      <vt:lpstr>NP-Hardness Reduction</vt:lpstr>
      <vt:lpstr>NP-Complete</vt:lpstr>
      <vt:lpstr>NP-Completeness</vt:lpstr>
      <vt:lpstr>NP-Completeness</vt:lpstr>
      <vt:lpstr>3-SAT</vt:lpstr>
      <vt:lpstr>k-Independent Set is NP-Complete</vt:lpstr>
      <vt:lpstr>3SAT≤_p kIndSet</vt:lpstr>
      <vt:lpstr>Instance of 3SAT to Instance of kIndSet</vt:lpstr>
      <vt:lpstr>kIndSet ⇒ Satisfying Assignment</vt:lpstr>
      <vt:lpstr>Satisfying Assignment ⇒kIndSet</vt:lpstr>
      <vt:lpstr>3SAT≤_p kIndSet</vt:lpstr>
      <vt:lpstr>k-Vertex Cover is NP</vt:lpstr>
      <vt:lpstr>k-Vertex Cover is NP-Complete</vt:lpstr>
      <vt:lpstr>kIndSet≤_p kVertCov</vt:lpstr>
      <vt:lpstr>k-Clique Problem</vt:lpstr>
      <vt:lpstr>k-Clique is NP-Complete</vt:lpstr>
      <vt:lpstr>k-Clique is NP</vt:lpstr>
      <vt:lpstr>3SAT≤_p kClique</vt:lpstr>
      <vt:lpstr>Instance of 3SAT to Instance of kClique</vt:lpstr>
      <vt:lpstr>kClique ⇒ Satisfying Assignment</vt:lpstr>
      <vt:lpstr>Satisfying Assignment⇒ kClique </vt:lpstr>
      <vt:lpstr>3SAT≤_p kClique</vt:lpstr>
    </vt:vector>
  </TitlesOfParts>
  <Company>UVA SEAS Computer Science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njb2b</dc:creator>
  <cp:lastModifiedBy>Hott, Robbie (jh2jf)</cp:lastModifiedBy>
  <cp:revision>3161</cp:revision>
  <cp:lastPrinted>2019-11-21T23:46:07Z</cp:lastPrinted>
  <dcterms:created xsi:type="dcterms:W3CDTF">2017-08-21T20:54:06Z</dcterms:created>
  <dcterms:modified xsi:type="dcterms:W3CDTF">2022-04-25T18:48:24Z</dcterms:modified>
</cp:coreProperties>
</file>