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6"/>
  </p:notesMasterIdLst>
  <p:sldIdLst>
    <p:sldId id="787" r:id="rId2"/>
    <p:sldId id="480" r:id="rId3"/>
    <p:sldId id="677" r:id="rId4"/>
    <p:sldId id="679" r:id="rId5"/>
    <p:sldId id="681" r:id="rId6"/>
    <p:sldId id="685" r:id="rId7"/>
    <p:sldId id="688" r:id="rId8"/>
    <p:sldId id="689" r:id="rId9"/>
    <p:sldId id="690" r:id="rId10"/>
    <p:sldId id="691" r:id="rId11"/>
    <p:sldId id="933" r:id="rId12"/>
    <p:sldId id="962" r:id="rId13"/>
    <p:sldId id="963" r:id="rId14"/>
    <p:sldId id="934" r:id="rId15"/>
    <p:sldId id="935" r:id="rId16"/>
    <p:sldId id="693" r:id="rId17"/>
    <p:sldId id="939" r:id="rId18"/>
    <p:sldId id="940" r:id="rId19"/>
    <p:sldId id="941" r:id="rId20"/>
    <p:sldId id="942" r:id="rId21"/>
    <p:sldId id="943" r:id="rId22"/>
    <p:sldId id="944" r:id="rId23"/>
    <p:sldId id="945" r:id="rId24"/>
    <p:sldId id="699" r:id="rId25"/>
    <p:sldId id="700" r:id="rId26"/>
    <p:sldId id="701" r:id="rId27"/>
    <p:sldId id="702" r:id="rId28"/>
    <p:sldId id="703" r:id="rId29"/>
    <p:sldId id="704" r:id="rId30"/>
    <p:sldId id="705" r:id="rId31"/>
    <p:sldId id="706" r:id="rId32"/>
    <p:sldId id="737" r:id="rId33"/>
    <p:sldId id="738" r:id="rId34"/>
    <p:sldId id="739" r:id="rId35"/>
    <p:sldId id="736" r:id="rId36"/>
    <p:sldId id="778" r:id="rId37"/>
    <p:sldId id="728" r:id="rId38"/>
    <p:sldId id="729" r:id="rId39"/>
    <p:sldId id="730" r:id="rId40"/>
    <p:sldId id="779" r:id="rId41"/>
    <p:sldId id="731" r:id="rId42"/>
    <p:sldId id="732" r:id="rId43"/>
    <p:sldId id="770" r:id="rId44"/>
    <p:sldId id="784" r:id="rId45"/>
    <p:sldId id="785" r:id="rId46"/>
    <p:sldId id="773" r:id="rId47"/>
    <p:sldId id="774" r:id="rId48"/>
    <p:sldId id="767" r:id="rId49"/>
    <p:sldId id="768" r:id="rId50"/>
    <p:sldId id="735" r:id="rId51"/>
    <p:sldId id="743" r:id="rId52"/>
    <p:sldId id="744" r:id="rId53"/>
    <p:sldId id="745" r:id="rId54"/>
    <p:sldId id="740" r:id="rId55"/>
    <p:sldId id="741" r:id="rId56"/>
    <p:sldId id="742" r:id="rId57"/>
    <p:sldId id="746" r:id="rId58"/>
    <p:sldId id="747" r:id="rId59"/>
    <p:sldId id="748" r:id="rId60"/>
    <p:sldId id="749" r:id="rId61"/>
    <p:sldId id="750" r:id="rId62"/>
    <p:sldId id="751" r:id="rId63"/>
    <p:sldId id="752" r:id="rId64"/>
    <p:sldId id="753" r:id="rId65"/>
    <p:sldId id="754" r:id="rId66"/>
    <p:sldId id="757" r:id="rId67"/>
    <p:sldId id="758" r:id="rId68"/>
    <p:sldId id="755" r:id="rId69"/>
    <p:sldId id="759" r:id="rId70"/>
    <p:sldId id="760" r:id="rId71"/>
    <p:sldId id="761" r:id="rId72"/>
    <p:sldId id="762" r:id="rId73"/>
    <p:sldId id="763" r:id="rId74"/>
    <p:sldId id="764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CCFF"/>
    <a:srgbClr val="FFA7FF"/>
    <a:srgbClr val="FF33CC"/>
    <a:srgbClr val="FFFF00"/>
    <a:srgbClr val="33CC33"/>
    <a:srgbClr val="996600"/>
    <a:srgbClr val="CC66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2978" autoAdjust="0"/>
  </p:normalViewPr>
  <p:slideViewPr>
    <p:cSldViewPr>
      <p:cViewPr varScale="1">
        <p:scale>
          <a:sx n="127" d="100"/>
          <a:sy n="127" d="100"/>
        </p:scale>
        <p:origin x="22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1545B-1E61-4532-8A7F-F5F71BA3017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AE73-A9DB-D743-8F11-A30BD35B3D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40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6BDE4-B0FD-FF42-8D88-FA421CF0F7B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46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9D113-313A-8A45-B7B9-BD2A960C9F9A}"/>
              </a:ext>
            </a:extLst>
          </p:cNvPr>
          <p:cNvSpPr/>
          <p:nvPr/>
        </p:nvSpPr>
        <p:spPr>
          <a:xfrm>
            <a:off x="0" y="3581400"/>
            <a:ext cx="12192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5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0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7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339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1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2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7" Type="http://schemas.openxmlformats.org/officeDocument/2006/relationships/image" Target="../media/image9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96.png"/><Relationship Id="rId10" Type="http://schemas.openxmlformats.org/officeDocument/2006/relationships/image" Target="../media/image48.png"/><Relationship Id="rId4" Type="http://schemas.openxmlformats.org/officeDocument/2006/relationships/image" Target="../media/image950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5.png"/><Relationship Id="rId7" Type="http://schemas.openxmlformats.org/officeDocument/2006/relationships/image" Target="../media/image9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3.png"/><Relationship Id="rId7" Type="http://schemas.openxmlformats.org/officeDocument/2006/relationships/image" Target="../media/image9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3" Type="http://schemas.openxmlformats.org/officeDocument/2006/relationships/image" Target="../media/image260.png"/><Relationship Id="rId7" Type="http://schemas.openxmlformats.org/officeDocument/2006/relationships/image" Target="../media/image3.jpg"/><Relationship Id="rId1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11" Type="http://schemas.openxmlformats.org/officeDocument/2006/relationships/image" Target="../media/image7.jpg"/><Relationship Id="rId5" Type="http://schemas.openxmlformats.org/officeDocument/2006/relationships/image" Target="../media/image130.png"/><Relationship Id="rId10" Type="http://schemas.openxmlformats.org/officeDocument/2006/relationships/image" Target="../media/image6.jpg"/><Relationship Id="rId4" Type="http://schemas.openxmlformats.org/officeDocument/2006/relationships/image" Target="../media/image125.png"/><Relationship Id="rId9" Type="http://schemas.openxmlformats.org/officeDocument/2006/relationships/image" Target="../media/image5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5.jp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12" Type="http://schemas.openxmlformats.org/officeDocument/2006/relationships/image" Target="../media/image4.jpg"/><Relationship Id="rId17" Type="http://schemas.openxmlformats.org/officeDocument/2006/relationships/image" Target="../media/image9.jpg"/><Relationship Id="rId2" Type="http://schemas.openxmlformats.org/officeDocument/2006/relationships/image" Target="../media/image400.png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3.jpg"/><Relationship Id="rId5" Type="http://schemas.openxmlformats.org/officeDocument/2006/relationships/image" Target="../media/image50.png"/><Relationship Id="rId15" Type="http://schemas.openxmlformats.org/officeDocument/2006/relationships/image" Target="../media/image7.jpg"/><Relationship Id="rId10" Type="http://schemas.openxmlformats.org/officeDocument/2006/relationships/image" Target="../media/image2.jpg"/><Relationship Id="rId4" Type="http://schemas.openxmlformats.org/officeDocument/2006/relationships/image" Target="../media/image49.png"/><Relationship Id="rId9" Type="http://schemas.openxmlformats.org/officeDocument/2006/relationships/image" Target="../media/image180.png"/><Relationship Id="rId14" Type="http://schemas.openxmlformats.org/officeDocument/2006/relationships/image" Target="../media/image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16.png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52.png"/><Relationship Id="rId5" Type="http://schemas.openxmlformats.org/officeDocument/2006/relationships/image" Target="../media/image18.jpeg"/><Relationship Id="rId10" Type="http://schemas.openxmlformats.org/officeDocument/2006/relationships/image" Target="../media/image37.jpeg"/><Relationship Id="rId4" Type="http://schemas.openxmlformats.org/officeDocument/2006/relationships/image" Target="../media/image17.jpeg"/><Relationship Id="rId9" Type="http://schemas.openxmlformats.org/officeDocument/2006/relationships/image" Target="../media/image490.png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0.png"/><Relationship Id="rId39" Type="http://schemas.openxmlformats.org/officeDocument/2006/relationships/image" Target="../media/image310.png"/><Relationship Id="rId3" Type="http://schemas.openxmlformats.org/officeDocument/2006/relationships/image" Target="../media/image480.png"/><Relationship Id="rId42" Type="http://schemas.openxmlformats.org/officeDocument/2006/relationships/image" Target="../media/image4.jpg"/><Relationship Id="rId47" Type="http://schemas.openxmlformats.org/officeDocument/2006/relationships/image" Target="../media/image9.jpg"/><Relationship Id="rId25" Type="http://schemas.openxmlformats.org/officeDocument/2006/relationships/image" Target="../media/image850.png"/><Relationship Id="rId38" Type="http://schemas.openxmlformats.org/officeDocument/2006/relationships/image" Target="../media/image300.png"/><Relationship Id="rId46" Type="http://schemas.openxmlformats.org/officeDocument/2006/relationships/image" Target="../media/image8.jpg"/><Relationship Id="rId2" Type="http://schemas.openxmlformats.org/officeDocument/2006/relationships/image" Target="../media/image61.png"/><Relationship Id="rId41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40.png"/><Relationship Id="rId37" Type="http://schemas.openxmlformats.org/officeDocument/2006/relationships/image" Target="../media/image2900.png"/><Relationship Id="rId40" Type="http://schemas.openxmlformats.org/officeDocument/2006/relationships/image" Target="../media/image2.jpg"/><Relationship Id="rId45" Type="http://schemas.openxmlformats.org/officeDocument/2006/relationships/image" Target="../media/image7.jpg"/><Relationship Id="rId5" Type="http://schemas.openxmlformats.org/officeDocument/2006/relationships/image" Target="../media/image54.png"/><Relationship Id="rId36" Type="http://schemas.openxmlformats.org/officeDocument/2006/relationships/image" Target="../media/image280.png"/><Relationship Id="rId44" Type="http://schemas.openxmlformats.org/officeDocument/2006/relationships/image" Target="../media/image6.jpg"/><Relationship Id="rId4" Type="http://schemas.openxmlformats.org/officeDocument/2006/relationships/image" Target="../media/image53.png"/><Relationship Id="rId27" Type="http://schemas.openxmlformats.org/officeDocument/2006/relationships/image" Target="../media/image980.png"/><Relationship Id="rId43" Type="http://schemas.openxmlformats.org/officeDocument/2006/relationships/image" Target="../media/image5.jp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54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8.jpeg"/><Relationship Id="rId3" Type="http://schemas.openxmlformats.org/officeDocument/2006/relationships/image" Target="../media/image37.jpeg"/><Relationship Id="rId7" Type="http://schemas.openxmlformats.org/officeDocument/2006/relationships/image" Target="../media/image830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6.png"/><Relationship Id="rId5" Type="http://schemas.openxmlformats.org/officeDocument/2006/relationships/image" Target="../media/image62.png"/><Relationship Id="rId10" Type="http://schemas.openxmlformats.org/officeDocument/2006/relationships/image" Target="../media/image12.jpeg"/><Relationship Id="rId4" Type="http://schemas.openxmlformats.org/officeDocument/2006/relationships/image" Target="../media/image52.png"/><Relationship Id="rId9" Type="http://schemas.openxmlformats.org/officeDocument/2006/relationships/image" Target="../media/image86.png"/><Relationship Id="rId1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64.png"/><Relationship Id="rId7" Type="http://schemas.openxmlformats.org/officeDocument/2006/relationships/image" Target="../media/image55.png"/><Relationship Id="rId12" Type="http://schemas.openxmlformats.org/officeDocument/2006/relationships/image" Target="../media/image7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71.png"/><Relationship Id="rId5" Type="http://schemas.openxmlformats.org/officeDocument/2006/relationships/image" Target="../media/image17.jpeg"/><Relationship Id="rId10" Type="http://schemas.openxmlformats.org/officeDocument/2006/relationships/image" Target="../media/image58.png"/><Relationship Id="rId4" Type="http://schemas.openxmlformats.org/officeDocument/2006/relationships/image" Target="../media/image65.png"/><Relationship Id="rId9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95.png"/><Relationship Id="rId9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74.jpeg"/><Relationship Id="rId18" Type="http://schemas.openxmlformats.org/officeDocument/2006/relationships/image" Target="../media/image79.jpeg"/><Relationship Id="rId3" Type="http://schemas.openxmlformats.org/officeDocument/2006/relationships/image" Target="../media/image122.png"/><Relationship Id="rId21" Type="http://schemas.openxmlformats.org/officeDocument/2006/relationships/image" Target="../media/image82.jpeg"/><Relationship Id="rId7" Type="http://schemas.openxmlformats.org/officeDocument/2006/relationships/image" Target="../media/image106.png"/><Relationship Id="rId12" Type="http://schemas.openxmlformats.org/officeDocument/2006/relationships/image" Target="../media/image73.jpeg"/><Relationship Id="rId17" Type="http://schemas.openxmlformats.org/officeDocument/2006/relationships/image" Target="../media/image78.jpeg"/><Relationship Id="rId2" Type="http://schemas.openxmlformats.org/officeDocument/2006/relationships/image" Target="../media/image121.png"/><Relationship Id="rId16" Type="http://schemas.openxmlformats.org/officeDocument/2006/relationships/image" Target="../media/image77.jpeg"/><Relationship Id="rId20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72.jpeg"/><Relationship Id="rId5" Type="http://schemas.openxmlformats.org/officeDocument/2006/relationships/image" Target="../media/image104.pn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19" Type="http://schemas.openxmlformats.org/officeDocument/2006/relationships/image" Target="../media/image80.jpeg"/><Relationship Id="rId4" Type="http://schemas.openxmlformats.org/officeDocument/2006/relationships/image" Target="../media/image103.png"/><Relationship Id="rId9" Type="http://schemas.openxmlformats.org/officeDocument/2006/relationships/image" Target="../media/image124.png"/><Relationship Id="rId14" Type="http://schemas.openxmlformats.org/officeDocument/2006/relationships/image" Target="../media/image75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18" Type="http://schemas.openxmlformats.org/officeDocument/2006/relationships/image" Target="../media/image82.jpeg"/><Relationship Id="rId26" Type="http://schemas.openxmlformats.org/officeDocument/2006/relationships/image" Target="../media/image90.jpeg"/><Relationship Id="rId3" Type="http://schemas.openxmlformats.org/officeDocument/2006/relationships/image" Target="../media/image137.png"/><Relationship Id="rId21" Type="http://schemas.openxmlformats.org/officeDocument/2006/relationships/image" Target="../media/image85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5" Type="http://schemas.openxmlformats.org/officeDocument/2006/relationships/image" Target="../media/image89.jpeg"/><Relationship Id="rId2" Type="http://schemas.openxmlformats.org/officeDocument/2006/relationships/image" Target="../media/image86.png"/><Relationship Id="rId16" Type="http://schemas.openxmlformats.org/officeDocument/2006/relationships/image" Target="../media/image80.jpeg"/><Relationship Id="rId20" Type="http://schemas.openxmlformats.org/officeDocument/2006/relationships/image" Target="../media/image84.jpeg"/><Relationship Id="rId29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75.jpeg"/><Relationship Id="rId24" Type="http://schemas.openxmlformats.org/officeDocument/2006/relationships/image" Target="../media/image88.jpeg"/><Relationship Id="rId5" Type="http://schemas.openxmlformats.org/officeDocument/2006/relationships/image" Target="../media/image139.png"/><Relationship Id="rId15" Type="http://schemas.openxmlformats.org/officeDocument/2006/relationships/image" Target="../media/image79.jpeg"/><Relationship Id="rId23" Type="http://schemas.openxmlformats.org/officeDocument/2006/relationships/image" Target="../media/image87.jpeg"/><Relationship Id="rId28" Type="http://schemas.openxmlformats.org/officeDocument/2006/relationships/image" Target="../media/image92.jpeg"/><Relationship Id="rId10" Type="http://schemas.openxmlformats.org/officeDocument/2006/relationships/image" Target="../media/image74.jpeg"/><Relationship Id="rId19" Type="http://schemas.openxmlformats.org/officeDocument/2006/relationships/image" Target="../media/image83.jpeg"/><Relationship Id="rId4" Type="http://schemas.openxmlformats.org/officeDocument/2006/relationships/image" Target="../media/image138.pn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Relationship Id="rId22" Type="http://schemas.openxmlformats.org/officeDocument/2006/relationships/image" Target="../media/image86.jpeg"/><Relationship Id="rId27" Type="http://schemas.openxmlformats.org/officeDocument/2006/relationships/image" Target="../media/image91.jpeg"/><Relationship Id="rId30" Type="http://schemas.openxmlformats.org/officeDocument/2006/relationships/image" Target="../media/image94.jpeg"/></Relationships>
</file>

<file path=ppt/slides/_rels/slide6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8.jpeg"/><Relationship Id="rId26" Type="http://schemas.openxmlformats.org/officeDocument/2006/relationships/image" Target="../media/image70.jpeg"/><Relationship Id="rId21" Type="http://schemas.openxmlformats.org/officeDocument/2006/relationships/image" Target="../media/image100.jpeg"/><Relationship Id="rId17" Type="http://schemas.openxmlformats.org/officeDocument/2006/relationships/image" Target="../media/image97.jpeg"/><Relationship Id="rId25" Type="http://schemas.openxmlformats.org/officeDocument/2006/relationships/image" Target="../media/image104.jpeg"/><Relationship Id="rId16" Type="http://schemas.openxmlformats.org/officeDocument/2006/relationships/image" Target="../media/image96.jpeg"/><Relationship Id="rId20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03.jpeg"/><Relationship Id="rId15" Type="http://schemas.openxmlformats.org/officeDocument/2006/relationships/image" Target="../media/image95.jpeg"/><Relationship Id="rId23" Type="http://schemas.openxmlformats.org/officeDocument/2006/relationships/image" Target="../media/image102.jpeg"/><Relationship Id="rId19" Type="http://schemas.openxmlformats.org/officeDocument/2006/relationships/image" Target="../media/image63.jpeg"/><Relationship Id="rId14" Type="http://schemas.openxmlformats.org/officeDocument/2006/relationships/image" Target="../media/image163.png"/><Relationship Id="rId22" Type="http://schemas.openxmlformats.org/officeDocument/2006/relationships/image" Target="../media/image101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99.jpeg"/><Relationship Id="rId18" Type="http://schemas.openxmlformats.org/officeDocument/2006/relationships/image" Target="../media/image104.jpe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63.jpeg"/><Relationship Id="rId17" Type="http://schemas.openxmlformats.org/officeDocument/2006/relationships/image" Target="../media/image103.jpeg"/><Relationship Id="rId2" Type="http://schemas.openxmlformats.org/officeDocument/2006/relationships/image" Target="../media/image1380.png"/><Relationship Id="rId16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98.jpeg"/><Relationship Id="rId5" Type="http://schemas.openxmlformats.org/officeDocument/2006/relationships/image" Target="../media/image165.png"/><Relationship Id="rId15" Type="http://schemas.openxmlformats.org/officeDocument/2006/relationships/image" Target="../media/image101.jpeg"/><Relationship Id="rId10" Type="http://schemas.openxmlformats.org/officeDocument/2006/relationships/image" Target="../media/image97.jpeg"/><Relationship Id="rId19" Type="http://schemas.openxmlformats.org/officeDocument/2006/relationships/image" Target="../media/image70.jpeg"/><Relationship Id="rId4" Type="http://schemas.openxmlformats.org/officeDocument/2006/relationships/image" Target="../media/image164.png"/><Relationship Id="rId9" Type="http://schemas.openxmlformats.org/officeDocument/2006/relationships/image" Target="../media/image96.jpeg"/><Relationship Id="rId14" Type="http://schemas.openxmlformats.org/officeDocument/2006/relationships/image" Target="../media/image10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7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5.png"/><Relationship Id="rId4" Type="http://schemas.openxmlformats.org/officeDocument/2006/relationships/image" Target="../media/image1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18" Type="http://schemas.openxmlformats.org/officeDocument/2006/relationships/image" Target="../media/image82.jpeg"/><Relationship Id="rId26" Type="http://schemas.openxmlformats.org/officeDocument/2006/relationships/image" Target="../media/image90.jpeg"/><Relationship Id="rId3" Type="http://schemas.openxmlformats.org/officeDocument/2006/relationships/image" Target="../media/image86.png"/><Relationship Id="rId21" Type="http://schemas.openxmlformats.org/officeDocument/2006/relationships/image" Target="../media/image85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5" Type="http://schemas.openxmlformats.org/officeDocument/2006/relationships/image" Target="../media/image89.jpeg"/><Relationship Id="rId2" Type="http://schemas.openxmlformats.org/officeDocument/2006/relationships/image" Target="../media/image171.png"/><Relationship Id="rId16" Type="http://schemas.openxmlformats.org/officeDocument/2006/relationships/image" Target="../media/image80.jpeg"/><Relationship Id="rId20" Type="http://schemas.openxmlformats.org/officeDocument/2006/relationships/image" Target="../media/image84.jpeg"/><Relationship Id="rId29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75.jpeg"/><Relationship Id="rId24" Type="http://schemas.openxmlformats.org/officeDocument/2006/relationships/image" Target="../media/image88.jpeg"/><Relationship Id="rId5" Type="http://schemas.openxmlformats.org/officeDocument/2006/relationships/image" Target="../media/image139.png"/><Relationship Id="rId15" Type="http://schemas.openxmlformats.org/officeDocument/2006/relationships/image" Target="../media/image79.jpeg"/><Relationship Id="rId23" Type="http://schemas.openxmlformats.org/officeDocument/2006/relationships/image" Target="../media/image87.jpeg"/><Relationship Id="rId28" Type="http://schemas.openxmlformats.org/officeDocument/2006/relationships/image" Target="../media/image92.jpeg"/><Relationship Id="rId10" Type="http://schemas.openxmlformats.org/officeDocument/2006/relationships/image" Target="../media/image74.jpeg"/><Relationship Id="rId19" Type="http://schemas.openxmlformats.org/officeDocument/2006/relationships/image" Target="../media/image83.jpeg"/><Relationship Id="rId4" Type="http://schemas.openxmlformats.org/officeDocument/2006/relationships/image" Target="../media/image137.pn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Relationship Id="rId22" Type="http://schemas.openxmlformats.org/officeDocument/2006/relationships/image" Target="../media/image86.jpeg"/><Relationship Id="rId27" Type="http://schemas.openxmlformats.org/officeDocument/2006/relationships/image" Target="../media/image91.jpeg"/><Relationship Id="rId30" Type="http://schemas.openxmlformats.org/officeDocument/2006/relationships/image" Target="../media/image94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18" Type="http://schemas.openxmlformats.org/officeDocument/2006/relationships/image" Target="../media/image82.jpeg"/><Relationship Id="rId26" Type="http://schemas.openxmlformats.org/officeDocument/2006/relationships/image" Target="../media/image90.jpeg"/><Relationship Id="rId3" Type="http://schemas.openxmlformats.org/officeDocument/2006/relationships/image" Target="../media/image86.png"/><Relationship Id="rId21" Type="http://schemas.openxmlformats.org/officeDocument/2006/relationships/image" Target="../media/image85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5" Type="http://schemas.openxmlformats.org/officeDocument/2006/relationships/image" Target="../media/image89.jpeg"/><Relationship Id="rId2" Type="http://schemas.openxmlformats.org/officeDocument/2006/relationships/image" Target="../media/image172.png"/><Relationship Id="rId16" Type="http://schemas.openxmlformats.org/officeDocument/2006/relationships/image" Target="../media/image80.jpeg"/><Relationship Id="rId20" Type="http://schemas.openxmlformats.org/officeDocument/2006/relationships/image" Target="../media/image84.jpeg"/><Relationship Id="rId29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75.jpeg"/><Relationship Id="rId24" Type="http://schemas.openxmlformats.org/officeDocument/2006/relationships/image" Target="../media/image88.jpeg"/><Relationship Id="rId5" Type="http://schemas.openxmlformats.org/officeDocument/2006/relationships/image" Target="../media/image139.png"/><Relationship Id="rId15" Type="http://schemas.openxmlformats.org/officeDocument/2006/relationships/image" Target="../media/image79.jpeg"/><Relationship Id="rId23" Type="http://schemas.openxmlformats.org/officeDocument/2006/relationships/image" Target="../media/image87.jpeg"/><Relationship Id="rId28" Type="http://schemas.openxmlformats.org/officeDocument/2006/relationships/image" Target="../media/image92.jpeg"/><Relationship Id="rId10" Type="http://schemas.openxmlformats.org/officeDocument/2006/relationships/image" Target="../media/image74.jpeg"/><Relationship Id="rId19" Type="http://schemas.openxmlformats.org/officeDocument/2006/relationships/image" Target="../media/image83.jpeg"/><Relationship Id="rId4" Type="http://schemas.openxmlformats.org/officeDocument/2006/relationships/image" Target="../media/image137.pn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Relationship Id="rId22" Type="http://schemas.openxmlformats.org/officeDocument/2006/relationships/image" Target="../media/image86.jpeg"/><Relationship Id="rId27" Type="http://schemas.openxmlformats.org/officeDocument/2006/relationships/image" Target="../media/image91.jpeg"/><Relationship Id="rId30" Type="http://schemas.openxmlformats.org/officeDocument/2006/relationships/image" Target="../media/image94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18" Type="http://schemas.openxmlformats.org/officeDocument/2006/relationships/image" Target="../media/image83.jpeg"/><Relationship Id="rId26" Type="http://schemas.openxmlformats.org/officeDocument/2006/relationships/image" Target="../media/image91.jpeg"/><Relationship Id="rId3" Type="http://schemas.openxmlformats.org/officeDocument/2006/relationships/image" Target="../media/image137.png"/><Relationship Id="rId21" Type="http://schemas.openxmlformats.org/officeDocument/2006/relationships/image" Target="../media/image86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5" Type="http://schemas.openxmlformats.org/officeDocument/2006/relationships/image" Target="../media/image90.jpeg"/><Relationship Id="rId2" Type="http://schemas.openxmlformats.org/officeDocument/2006/relationships/image" Target="../media/image86.png"/><Relationship Id="rId16" Type="http://schemas.openxmlformats.org/officeDocument/2006/relationships/image" Target="../media/image81.jpeg"/><Relationship Id="rId20" Type="http://schemas.openxmlformats.org/officeDocument/2006/relationships/image" Target="../media/image85.jpeg"/><Relationship Id="rId29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24" Type="http://schemas.openxmlformats.org/officeDocument/2006/relationships/image" Target="../media/image89.jpeg"/><Relationship Id="rId5" Type="http://schemas.openxmlformats.org/officeDocument/2006/relationships/image" Target="../media/image140.png"/><Relationship Id="rId15" Type="http://schemas.openxmlformats.org/officeDocument/2006/relationships/image" Target="../media/image80.jpeg"/><Relationship Id="rId23" Type="http://schemas.openxmlformats.org/officeDocument/2006/relationships/image" Target="../media/image88.jpeg"/><Relationship Id="rId28" Type="http://schemas.openxmlformats.org/officeDocument/2006/relationships/image" Target="../media/image93.jpeg"/><Relationship Id="rId10" Type="http://schemas.openxmlformats.org/officeDocument/2006/relationships/image" Target="../media/image75.jpeg"/><Relationship Id="rId19" Type="http://schemas.openxmlformats.org/officeDocument/2006/relationships/image" Target="../media/image84.jpeg"/><Relationship Id="rId31" Type="http://schemas.openxmlformats.org/officeDocument/2006/relationships/image" Target="../media/image174.png"/><Relationship Id="rId4" Type="http://schemas.openxmlformats.org/officeDocument/2006/relationships/image" Target="../media/image139.pn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Relationship Id="rId22" Type="http://schemas.openxmlformats.org/officeDocument/2006/relationships/image" Target="../media/image87.jpeg"/><Relationship Id="rId27" Type="http://schemas.openxmlformats.org/officeDocument/2006/relationships/image" Target="../media/image92.jpeg"/><Relationship Id="rId30" Type="http://schemas.openxmlformats.org/officeDocument/2006/relationships/image" Target="../media/image17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18" Type="http://schemas.openxmlformats.org/officeDocument/2006/relationships/image" Target="../media/image83.jpeg"/><Relationship Id="rId26" Type="http://schemas.openxmlformats.org/officeDocument/2006/relationships/image" Target="../media/image91.jpeg"/><Relationship Id="rId3" Type="http://schemas.openxmlformats.org/officeDocument/2006/relationships/image" Target="../media/image137.png"/><Relationship Id="rId21" Type="http://schemas.openxmlformats.org/officeDocument/2006/relationships/image" Target="../media/image86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5" Type="http://schemas.openxmlformats.org/officeDocument/2006/relationships/image" Target="../media/image90.jpeg"/><Relationship Id="rId2" Type="http://schemas.openxmlformats.org/officeDocument/2006/relationships/image" Target="../media/image86.png"/><Relationship Id="rId16" Type="http://schemas.openxmlformats.org/officeDocument/2006/relationships/image" Target="../media/image81.jpeg"/><Relationship Id="rId20" Type="http://schemas.openxmlformats.org/officeDocument/2006/relationships/image" Target="../media/image85.jpeg"/><Relationship Id="rId29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24" Type="http://schemas.openxmlformats.org/officeDocument/2006/relationships/image" Target="../media/image89.jpeg"/><Relationship Id="rId5" Type="http://schemas.openxmlformats.org/officeDocument/2006/relationships/image" Target="../media/image140.png"/><Relationship Id="rId15" Type="http://schemas.openxmlformats.org/officeDocument/2006/relationships/image" Target="../media/image80.jpeg"/><Relationship Id="rId23" Type="http://schemas.openxmlformats.org/officeDocument/2006/relationships/image" Target="../media/image88.jpeg"/><Relationship Id="rId28" Type="http://schemas.openxmlformats.org/officeDocument/2006/relationships/image" Target="../media/image93.jpeg"/><Relationship Id="rId10" Type="http://schemas.openxmlformats.org/officeDocument/2006/relationships/image" Target="../media/image75.jpeg"/><Relationship Id="rId19" Type="http://schemas.openxmlformats.org/officeDocument/2006/relationships/image" Target="../media/image84.jpeg"/><Relationship Id="rId31" Type="http://schemas.openxmlformats.org/officeDocument/2006/relationships/image" Target="../media/image174.png"/><Relationship Id="rId4" Type="http://schemas.openxmlformats.org/officeDocument/2006/relationships/image" Target="../media/image139.pn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Relationship Id="rId22" Type="http://schemas.openxmlformats.org/officeDocument/2006/relationships/image" Target="../media/image87.jpeg"/><Relationship Id="rId27" Type="http://schemas.openxmlformats.org/officeDocument/2006/relationships/image" Target="../media/image92.jpeg"/><Relationship Id="rId30" Type="http://schemas.openxmlformats.org/officeDocument/2006/relationships/image" Target="../media/image17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5" y="1468546"/>
            <a:ext cx="69056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2101" y="6457889"/>
            <a:ext cx="395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Railway map of Western USSR, 1955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76899-891C-4DC3-99B5-E12D5948FA98}"/>
              </a:ext>
            </a:extLst>
          </p:cNvPr>
          <p:cNvSpPr txBox="1"/>
          <p:nvPr/>
        </p:nvSpPr>
        <p:spPr>
          <a:xfrm>
            <a:off x="7521059" y="2318823"/>
            <a:ext cx="4519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Question:</a:t>
            </a:r>
            <a:r>
              <a:rPr lang="en-US" sz="2800" dirty="0"/>
              <a:t> What is the maximum throughput of the railroad network?</a:t>
            </a:r>
          </a:p>
        </p:txBody>
      </p:sp>
    </p:spTree>
    <p:extLst>
      <p:ext uri="{BB962C8B-B14F-4D97-AF65-F5344CB8AC3E}">
        <p14:creationId xmlns:p14="http://schemas.microsoft.com/office/powerpoint/2010/main" val="355709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574230" y="2276920"/>
            <a:ext cx="4441565" cy="2296262"/>
            <a:chOff x="990600" y="3017500"/>
            <a:chExt cx="4785705" cy="2474180"/>
          </a:xfrm>
        </p:grpSpPr>
        <p:cxnSp>
          <p:nvCxnSpPr>
            <p:cNvPr id="122" name="Straight Connector 121"/>
            <p:cNvCxnSpPr>
              <a:stCxn id="135" idx="2"/>
              <a:endCxn id="1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7" idx="2"/>
              <a:endCxn id="1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36" idx="2"/>
              <a:endCxn id="1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36" idx="7"/>
              <a:endCxn id="1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6" idx="6"/>
              <a:endCxn id="1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37" idx="5"/>
              <a:endCxn id="1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8" idx="3"/>
              <a:endCxn id="1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33" name="Straight Connector 132"/>
            <p:cNvCxnSpPr>
              <a:stCxn id="136" idx="0"/>
              <a:endCxn id="1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Oval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Oval 1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/>
            <p:cNvCxnSpPr>
              <a:stCxn id="139" idx="0"/>
              <a:endCxn id="1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 1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blipFill>
                <a:blip r:embed="rId4"/>
                <a:stretch>
                  <a:fillRect l="-339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blipFill>
                <a:blip r:embed="rId5"/>
                <a:stretch>
                  <a:fillRect l="-1948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6121568" y="2701899"/>
            <a:ext cx="4441565" cy="1979821"/>
            <a:chOff x="990600" y="3127078"/>
            <a:chExt cx="4785705" cy="2133220"/>
          </a:xfrm>
        </p:grpSpPr>
        <p:cxnSp>
          <p:nvCxnSpPr>
            <p:cNvPr id="73" name="Straight Connector 72"/>
            <p:cNvCxnSpPr>
              <a:stCxn id="82" idx="2"/>
              <a:endCxn id="81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4" idx="2"/>
              <a:endCxn id="82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3" idx="2"/>
              <a:endCxn id="81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100000">
                    <a:srgbClr val="EDBFF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3" idx="7"/>
              <a:endCxn id="84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3" idx="6"/>
              <a:endCxn id="86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5"/>
              <a:endCxn id="85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5" idx="3"/>
              <a:endCxn id="86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3" idx="0"/>
              <a:endCxn id="82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stCxn id="86" idx="0"/>
              <a:endCxn id="84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gradFill>
                <a:gsLst>
                  <a:gs pos="0">
                    <a:srgbClr val="EDBFF0"/>
                  </a:gs>
                  <a:gs pos="5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33CC"/>
                  </a:gs>
                  <a:gs pos="5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77600" y="403022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72079" y="337339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89892" y="483869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28143" y="4603399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02402" y="427653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14983" y="312707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86498" y="409975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7578" y="420338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80535" y="406951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27831" y="451027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101" name="Freeform 100"/>
          <p:cNvSpPr/>
          <p:nvPr/>
        </p:nvSpPr>
        <p:spPr>
          <a:xfrm rot="7272219">
            <a:off x="6382075" y="247815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867295" y="2434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4" name="Freeform 103"/>
          <p:cNvSpPr/>
          <p:nvPr/>
        </p:nvSpPr>
        <p:spPr>
          <a:xfrm rot="9991492">
            <a:off x="9413037" y="280815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9860925" y="2819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3" name="Freeform 112"/>
          <p:cNvSpPr/>
          <p:nvPr/>
        </p:nvSpPr>
        <p:spPr>
          <a:xfrm rot="17279004">
            <a:off x="9401189" y="385582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9978166" y="409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5" name="Freeform 114"/>
          <p:cNvSpPr/>
          <p:nvPr/>
        </p:nvSpPr>
        <p:spPr>
          <a:xfrm rot="19173573">
            <a:off x="7793123" y="420308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237482" y="4759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Freeform 116"/>
          <p:cNvSpPr/>
          <p:nvPr/>
        </p:nvSpPr>
        <p:spPr>
          <a:xfrm rot="5400000">
            <a:off x="7787521" y="309743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106870" y="3193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9" name="Freeform 118"/>
          <p:cNvSpPr/>
          <p:nvPr/>
        </p:nvSpPr>
        <p:spPr>
          <a:xfrm rot="4139862">
            <a:off x="7000676" y="334908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7202783" y="339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2" name="Freeform 151"/>
          <p:cNvSpPr/>
          <p:nvPr/>
        </p:nvSpPr>
        <p:spPr>
          <a:xfrm rot="8454450">
            <a:off x="8097881" y="2364479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8460718" y="2343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503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523220"/>
              </a:xfrm>
              <a:prstGeom prst="rect">
                <a:avLst/>
              </a:prstGeom>
              <a:blipFill>
                <a:blip r:embed="rId3"/>
                <a:stretch>
                  <a:fillRect l="-1127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5B5CC0D-D443-46B5-8925-4BEC5DAB2BD4}"/>
              </a:ext>
            </a:extLst>
          </p:cNvPr>
          <p:cNvSpPr/>
          <p:nvPr/>
        </p:nvSpPr>
        <p:spPr>
          <a:xfrm>
            <a:off x="1266468" y="2933902"/>
            <a:ext cx="10087332" cy="39118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1493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954107"/>
              </a:xfrm>
              <a:prstGeom prst="rect">
                <a:avLst/>
              </a:prstGeom>
              <a:blipFill>
                <a:blip r:embed="rId3"/>
                <a:stretch>
                  <a:fillRect l="-1127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B320799-3250-43C6-9699-21E3AA1BD2BF}"/>
              </a:ext>
            </a:extLst>
          </p:cNvPr>
          <p:cNvSpPr/>
          <p:nvPr/>
        </p:nvSpPr>
        <p:spPr>
          <a:xfrm>
            <a:off x="1320256" y="3281080"/>
            <a:ext cx="10087332" cy="39118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9648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b="1" dirty="0"/>
                  <a:t>Finding augmenting path in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using BFS/DFS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blipFill>
                <a:blip r:embed="rId3"/>
                <a:stretch>
                  <a:fillRect l="-112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4BD03B64-EC9B-47E2-AC2F-6C5FE55ED790}"/>
                  </a:ext>
                </a:extLst>
              </p:cNvPr>
              <p:cNvSpPr/>
              <p:nvPr/>
            </p:nvSpPr>
            <p:spPr>
              <a:xfrm>
                <a:off x="7274560" y="4626343"/>
                <a:ext cx="4653280" cy="1384995"/>
              </a:xfrm>
              <a:prstGeom prst="wedgeRoundRectCallou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We only care about nodes reachable from the source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b="0" dirty="0"/>
                  <a:t> (so the number of nodes that are “relevant” is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000" b="0" dirty="0"/>
                  <a:t>)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4BD03B64-EC9B-47E2-AC2F-6C5FE55ED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560" y="4626343"/>
                <a:ext cx="4653280" cy="1384995"/>
              </a:xfrm>
              <a:prstGeom prst="wedgeRoundRectCallout">
                <a:avLst/>
              </a:prstGeom>
              <a:blipFill>
                <a:blip r:embed="rId4"/>
                <a:stretch>
                  <a:fillRect r="-9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E31E144-B123-401F-980B-7B339C6F526A}"/>
              </a:ext>
            </a:extLst>
          </p:cNvPr>
          <p:cNvSpPr/>
          <p:nvPr/>
        </p:nvSpPr>
        <p:spPr>
          <a:xfrm>
            <a:off x="1266468" y="3702131"/>
            <a:ext cx="10087332" cy="39118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0369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b="1" dirty="0"/>
                  <a:t>Finding augmenting path in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using BFS/DFS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blipFill>
                <a:blip r:embed="rId3"/>
                <a:stretch>
                  <a:fillRect l="-112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14419BC-37D4-41CA-A60C-27E59D9E3578}"/>
                  </a:ext>
                </a:extLst>
              </p:cNvPr>
              <p:cNvSpPr/>
              <p:nvPr/>
            </p:nvSpPr>
            <p:spPr>
              <a:xfrm>
                <a:off x="426081" y="2519680"/>
                <a:ext cx="11360583" cy="2823909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How many iterations are needed?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For integer-valued capacities, min-weight of each augmenting path is 1, so number of iterations is bounded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max-flow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For rational-valued capacities, can scale to make capacities integer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For irrational-valued capacities, algorithm may never terminate!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14419BC-37D4-41CA-A60C-27E59D9E3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2519680"/>
                <a:ext cx="11360583" cy="282390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6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b="1" dirty="0"/>
                  <a:t>Finding augmenting path in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using BFS/DFS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blipFill>
                <a:blip r:embed="rId3"/>
                <a:stretch>
                  <a:fillRect l="-112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Alternate Process 3">
                <a:extLst>
                  <a:ext uri="{FF2B5EF4-FFF2-40B4-BE49-F238E27FC236}">
                    <a16:creationId xmlns:a16="http://schemas.microsoft.com/office/drawing/2014/main" id="{B2B43594-83AE-4B1C-93A9-865E3690D1B2}"/>
                  </a:ext>
                </a:extLst>
              </p:cNvPr>
              <p:cNvSpPr/>
              <p:nvPr/>
            </p:nvSpPr>
            <p:spPr>
              <a:xfrm>
                <a:off x="4480560" y="2409816"/>
                <a:ext cx="7585934" cy="3686184"/>
              </a:xfrm>
              <a:prstGeom prst="flowChartAlternateProcess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0" dirty="0"/>
                  <a:t>For graphs with integer capacities, running time of Ford-Fulkerson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r>
                  <a:rPr lang="en-US" sz="2800" b="0" dirty="0"/>
                  <a:t>Highly undesirable </a:t>
                </a:r>
                <a:r>
                  <a:rPr lang="en-US" sz="2800" dirty="0"/>
                  <a:t>if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≫|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b="0" dirty="0"/>
                  <a:t> (e.g., graph is small, but capacities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sz="2800" b="0" dirty="0"/>
                  <a:t>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As described, algorithm is </a:t>
                </a:r>
                <a:r>
                  <a:rPr lang="en-US" sz="2800" u="sng" dirty="0"/>
                  <a:t>not</a:t>
                </a:r>
                <a:r>
                  <a:rPr lang="en-US" sz="2800" dirty="0"/>
                  <a:t> polynomial-time!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4" name="Flowchart: Alternate Process 3">
                <a:extLst>
                  <a:ext uri="{FF2B5EF4-FFF2-40B4-BE49-F238E27FC236}">
                    <a16:creationId xmlns:a16="http://schemas.microsoft.com/office/drawing/2014/main" id="{B2B43594-83AE-4B1C-93A9-865E3690D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60" y="2409816"/>
                <a:ext cx="7585934" cy="3686184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0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5" y="3468285"/>
              <a:ext cx="790775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118185-7FB7-475D-B2A2-722D566DB791}"/>
              </a:ext>
            </a:extLst>
          </p:cNvPr>
          <p:cNvGrpSpPr/>
          <p:nvPr/>
        </p:nvGrpSpPr>
        <p:grpSpPr>
          <a:xfrm>
            <a:off x="6729924" y="2298837"/>
            <a:ext cx="4285718" cy="2793387"/>
            <a:chOff x="1600200" y="2150043"/>
            <a:chExt cx="5224699" cy="340540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8408FA9-ACF8-4987-A90C-004A1174B715}"/>
                </a:ext>
              </a:extLst>
            </p:cNvPr>
            <p:cNvCxnSpPr>
              <a:cxnSpLocks/>
              <a:stCxn id="62" idx="2"/>
              <a:endCxn id="61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rgbClr val="ED7D3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57E9CB3-B2CE-4B2D-9168-8695A24DD456}"/>
                </a:ext>
              </a:extLst>
            </p:cNvPr>
            <p:cNvCxnSpPr>
              <a:cxnSpLocks/>
              <a:stCxn id="63" idx="2"/>
              <a:endCxn id="61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rgbClr val="ED7D3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3CD36D8-3847-4747-B78F-0B5436011E43}"/>
                </a:ext>
              </a:extLst>
            </p:cNvPr>
            <p:cNvCxnSpPr>
              <a:cxnSpLocks/>
              <a:stCxn id="62" idx="6"/>
              <a:endCxn id="64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rgbClr val="ED7D3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26814A4-9F1C-479C-B3F5-727E76E61F46}"/>
                </a:ext>
              </a:extLst>
            </p:cNvPr>
            <p:cNvCxnSpPr>
              <a:cxnSpLocks/>
              <a:stCxn id="64" idx="3"/>
              <a:endCxn id="63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rgbClr val="ED7D3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9417A6-B2D1-40F0-8315-9B3161309F89}"/>
                </a:ext>
              </a:extLst>
            </p:cNvPr>
            <p:cNvSpPr txBox="1"/>
            <p:nvPr/>
          </p:nvSpPr>
          <p:spPr>
            <a:xfrm>
              <a:off x="3735999" y="3464658"/>
              <a:ext cx="41468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DCAFCAB-8D78-463F-A70A-A9E4186504D3}"/>
                </a:ext>
              </a:extLst>
            </p:cNvPr>
            <p:cNvSpPr txBox="1"/>
            <p:nvPr/>
          </p:nvSpPr>
          <p:spPr>
            <a:xfrm>
              <a:off x="2241516" y="2415658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C926BC-D93B-430B-839A-4F5BF1AC5F59}"/>
                </a:ext>
              </a:extLst>
            </p:cNvPr>
            <p:cNvCxnSpPr>
              <a:cxnSpLocks/>
              <a:stCxn id="62" idx="4"/>
              <a:endCxn id="63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rgbClr val="ED7D3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2B0BCF5-D9BF-4C59-8CD9-3AA5697345E6}"/>
                    </a:ext>
                  </a:extLst>
                </p:cNvPr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2B0BCF5-D9BF-4C59-8CD9-3AA5697345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FDC5250-D834-42BC-B5C9-736FBE4CA86B}"/>
                </a:ext>
              </a:extLst>
            </p:cNvPr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6F4FB6B-86FB-4B10-AD1E-7028D23965B1}"/>
                </a:ext>
              </a:extLst>
            </p:cNvPr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F320598-8366-4361-B7D1-D2C2A374EEF1}"/>
                    </a:ext>
                  </a:extLst>
                </p:cNvPr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F320598-8366-4361-B7D1-D2C2A374E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257A7BD-D8D1-45BD-98B8-C78D139DA935}"/>
                </a:ext>
              </a:extLst>
            </p:cNvPr>
            <p:cNvSpPr txBox="1"/>
            <p:nvPr/>
          </p:nvSpPr>
          <p:spPr>
            <a:xfrm>
              <a:off x="2282174" y="4666404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48EFE4-294E-4EB0-A89C-36C890954731}"/>
                </a:ext>
              </a:extLst>
            </p:cNvPr>
            <p:cNvSpPr txBox="1"/>
            <p:nvPr/>
          </p:nvSpPr>
          <p:spPr>
            <a:xfrm>
              <a:off x="5248183" y="4666404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FAE3AAE-FAA2-4263-A7A0-F549B1D7554F}"/>
                </a:ext>
              </a:extLst>
            </p:cNvPr>
            <p:cNvSpPr txBox="1"/>
            <p:nvPr/>
          </p:nvSpPr>
          <p:spPr>
            <a:xfrm>
              <a:off x="5567021" y="2422033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54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5" y="3468285"/>
              <a:ext cx="790775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  <a:stCxn id="62" idx="4"/>
            <a:endCxn id="63" idx="0"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50D05A-25F1-4F60-AD60-8ECED447E0F0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177741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  <a:stCxn id="62" idx="4"/>
            <a:endCxn id="63" idx="0"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238697-A0C1-4B6D-A71B-3704E40EAD74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3537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 flipV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210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Max Flow, Min Cut</a:t>
            </a:r>
          </a:p>
          <a:p>
            <a:r>
              <a:rPr lang="en-US" dirty="0"/>
              <a:t>Reductions</a:t>
            </a:r>
          </a:p>
          <a:p>
            <a:r>
              <a:rPr lang="en-US" dirty="0"/>
              <a:t>Bipartite Matching</a:t>
            </a:r>
          </a:p>
          <a:p>
            <a:r>
              <a:rPr lang="en-US" dirty="0"/>
              <a:t>Vertex Cover</a:t>
            </a:r>
          </a:p>
          <a:p>
            <a:r>
              <a:rPr lang="en-US" dirty="0"/>
              <a:t>Independent Set</a:t>
            </a:r>
          </a:p>
          <a:p>
            <a:endParaRPr lang="en-US" dirty="0"/>
          </a:p>
          <a:p>
            <a:r>
              <a:rPr lang="en-US" dirty="0"/>
              <a:t>CLRS Chapter 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8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 flipV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3A46BC-409A-41C5-8BDA-B730B0F0B5E0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346584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rgbClr val="FF33CC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1" y="2422033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 flipV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580A79-D79C-4F05-BA07-9C155E6AE25E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1705220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1" y="2422033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C8D016-8C69-4A02-94AC-81FB0B4AABC7}"/>
              </a:ext>
            </a:extLst>
          </p:cNvPr>
          <p:cNvCxnSpPr>
            <a:cxnSpLocks/>
            <a:stCxn id="63" idx="1"/>
            <a:endCxn id="61" idx="6"/>
          </p:cNvCxnSpPr>
          <p:nvPr/>
        </p:nvCxnSpPr>
        <p:spPr>
          <a:xfrm flipH="1" flipV="1">
            <a:off x="7190943" y="3683852"/>
            <a:ext cx="1509033" cy="1025214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E71367-4C3F-4D89-A8C1-55235DAFD7F7}"/>
              </a:ext>
            </a:extLst>
          </p:cNvPr>
          <p:cNvCxnSpPr>
            <a:cxnSpLocks/>
            <a:stCxn id="64" idx="2"/>
            <a:endCxn id="62" idx="5"/>
          </p:cNvCxnSpPr>
          <p:nvPr/>
        </p:nvCxnSpPr>
        <p:spPr>
          <a:xfrm flipH="1" flipV="1">
            <a:off x="9039855" y="2681995"/>
            <a:ext cx="1514768" cy="965718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0018852-89E8-4B6D-AB2E-CF1F49D6503C}"/>
              </a:ext>
            </a:extLst>
          </p:cNvPr>
          <p:cNvSpPr txBox="1"/>
          <p:nvPr/>
        </p:nvSpPr>
        <p:spPr>
          <a:xfrm>
            <a:off x="7888332" y="38388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4FDAB4-E668-48ED-A835-DC0B2DBB2AE4}"/>
              </a:ext>
            </a:extLst>
          </p:cNvPr>
          <p:cNvSpPr txBox="1"/>
          <p:nvPr/>
        </p:nvSpPr>
        <p:spPr>
          <a:xfrm>
            <a:off x="9552214" y="30951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33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1" y="2422033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C8D016-8C69-4A02-94AC-81FB0B4AABC7}"/>
              </a:ext>
            </a:extLst>
          </p:cNvPr>
          <p:cNvCxnSpPr>
            <a:cxnSpLocks/>
            <a:stCxn id="63" idx="1"/>
            <a:endCxn id="61" idx="6"/>
          </p:cNvCxnSpPr>
          <p:nvPr/>
        </p:nvCxnSpPr>
        <p:spPr>
          <a:xfrm flipH="1" flipV="1">
            <a:off x="7190943" y="3683852"/>
            <a:ext cx="1509033" cy="1025214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E71367-4C3F-4D89-A8C1-55235DAFD7F7}"/>
              </a:ext>
            </a:extLst>
          </p:cNvPr>
          <p:cNvCxnSpPr>
            <a:cxnSpLocks/>
            <a:stCxn id="64" idx="2"/>
            <a:endCxn id="62" idx="5"/>
          </p:cNvCxnSpPr>
          <p:nvPr/>
        </p:nvCxnSpPr>
        <p:spPr>
          <a:xfrm flipH="1" flipV="1">
            <a:off x="9039855" y="2681995"/>
            <a:ext cx="1514768" cy="965718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0018852-89E8-4B6D-AB2E-CF1F49D6503C}"/>
              </a:ext>
            </a:extLst>
          </p:cNvPr>
          <p:cNvSpPr txBox="1"/>
          <p:nvPr/>
        </p:nvSpPr>
        <p:spPr>
          <a:xfrm>
            <a:off x="7888332" y="38388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4FDAB4-E668-48ED-A835-DC0B2DBB2AE4}"/>
              </a:ext>
            </a:extLst>
          </p:cNvPr>
          <p:cNvSpPr txBox="1"/>
          <p:nvPr/>
        </p:nvSpPr>
        <p:spPr>
          <a:xfrm>
            <a:off x="9552214" y="30951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20A099-462A-4681-839E-C37D7C42A6A0}"/>
                  </a:ext>
                </a:extLst>
              </p:cNvPr>
              <p:cNvSpPr txBox="1"/>
              <p:nvPr/>
            </p:nvSpPr>
            <p:spPr>
              <a:xfrm>
                <a:off x="553933" y="5735499"/>
                <a:ext cx="66370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each iteration increases flow by 1 unit</a:t>
                </a:r>
              </a:p>
              <a:p>
                <a:r>
                  <a:rPr lang="en-US" sz="2400" b="1" dirty="0"/>
                  <a:t>Total number of iterations: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20A099-462A-4681-839E-C37D7C42A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3" y="5735499"/>
                <a:ext cx="6637010" cy="830997"/>
              </a:xfrm>
              <a:prstGeom prst="rect">
                <a:avLst/>
              </a:prstGeom>
              <a:blipFill>
                <a:blip r:embed="rId6"/>
                <a:stretch>
                  <a:fillRect l="-1469" t="-5882" r="-27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8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Avoid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b="1" dirty="0"/>
                  <a:t>Edmonds-Karp Algorithm: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choose augmenting path with fewest hops</a:t>
                </a:r>
              </a:p>
              <a:p>
                <a:r>
                  <a:rPr lang="en-US" b="1" dirty="0"/>
                  <a:t>Running time: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F7606E-119A-4A9B-83C9-60F8DA7532EA}"/>
                  </a:ext>
                </a:extLst>
              </p:cNvPr>
              <p:cNvSpPr/>
              <p:nvPr/>
            </p:nvSpPr>
            <p:spPr>
              <a:xfrm>
                <a:off x="838200" y="3274477"/>
                <a:ext cx="10916948" cy="2877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be the path with fewest hops</a:t>
                </a:r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F7606E-119A-4A9B-83C9-60F8DA753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4477"/>
                <a:ext cx="10916948" cy="2877967"/>
              </a:xfrm>
              <a:prstGeom prst="rect">
                <a:avLst/>
              </a:prstGeom>
              <a:blipFill>
                <a:blip r:embed="rId3"/>
                <a:stretch>
                  <a:fillRect l="-894" t="-1695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B8DC2E-B7F6-4875-B9F1-F2FD290CE78D}"/>
              </a:ext>
            </a:extLst>
          </p:cNvPr>
          <p:cNvSpPr/>
          <p:nvPr/>
        </p:nvSpPr>
        <p:spPr>
          <a:xfrm>
            <a:off x="7551782" y="2590003"/>
            <a:ext cx="4203366" cy="1731804"/>
          </a:xfrm>
          <a:prstGeom prst="wedgeRoundRectCallout">
            <a:avLst>
              <a:gd name="adj1" fmla="val -17872"/>
              <a:gd name="adj2" fmla="val 60012"/>
              <a:gd name="adj3" fmla="val 16667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/>
              <a:t>How to find this? </a:t>
            </a:r>
          </a:p>
          <a:p>
            <a:pPr algn="ctr"/>
            <a:r>
              <a:rPr lang="en-US" sz="2000" b="0" dirty="0"/>
              <a:t>Use breadth-first search (BFS)!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0" dirty="0"/>
              <a:t>Edmonds-Karp = Ford-Fulkerson using BFS to find augmenting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6CB50-A965-4FC2-874E-DC16291AA816}"/>
              </a:ext>
            </a:extLst>
          </p:cNvPr>
          <p:cNvSpPr txBox="1"/>
          <p:nvPr/>
        </p:nvSpPr>
        <p:spPr>
          <a:xfrm>
            <a:off x="838200" y="6365924"/>
            <a:ext cx="401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Proof:</a:t>
            </a:r>
            <a:r>
              <a:rPr lang="en-US" sz="2400" dirty="0"/>
              <a:t> See CLRS (Chapter 26.2)</a:t>
            </a:r>
          </a:p>
        </p:txBody>
      </p:sp>
    </p:spTree>
    <p:extLst>
      <p:ext uri="{BB962C8B-B14F-4D97-AF65-F5344CB8AC3E}">
        <p14:creationId xmlns:p14="http://schemas.microsoft.com/office/powerpoint/2010/main" val="32751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6505904" y="4745422"/>
            <a:ext cx="1952297" cy="2112579"/>
          </a:xfrm>
          <a:custGeom>
            <a:avLst/>
            <a:gdLst>
              <a:gd name="connsiteX0" fmla="*/ 1876097 w 1876097"/>
              <a:gd name="connsiteY0" fmla="*/ 1056289 h 2112579"/>
              <a:gd name="connsiteX1" fmla="*/ 1749972 w 1876097"/>
              <a:gd name="connsiteY1" fmla="*/ 677917 h 2112579"/>
              <a:gd name="connsiteX2" fmla="*/ 1040524 w 1876097"/>
              <a:gd name="connsiteY2" fmla="*/ 236482 h 2112579"/>
              <a:gd name="connsiteX3" fmla="*/ 220717 w 1876097"/>
              <a:gd name="connsiteY3" fmla="*/ 0 h 2112579"/>
              <a:gd name="connsiteX4" fmla="*/ 63062 w 1876097"/>
              <a:gd name="connsiteY4" fmla="*/ 173420 h 2112579"/>
              <a:gd name="connsiteX5" fmla="*/ 0 w 1876097"/>
              <a:gd name="connsiteY5" fmla="*/ 2017986 h 2112579"/>
              <a:gd name="connsiteX6" fmla="*/ 268014 w 1876097"/>
              <a:gd name="connsiteY6" fmla="*/ 2112579 h 2112579"/>
              <a:gd name="connsiteX7" fmla="*/ 819807 w 1876097"/>
              <a:gd name="connsiteY7" fmla="*/ 2081048 h 2112579"/>
              <a:gd name="connsiteX8" fmla="*/ 1876097 w 1876097"/>
              <a:gd name="connsiteY8" fmla="*/ 1056289 h 211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097" h="2112579">
                <a:moveTo>
                  <a:pt x="1876097" y="1056289"/>
                </a:moveTo>
                <a:lnTo>
                  <a:pt x="1749972" y="677917"/>
                </a:lnTo>
                <a:lnTo>
                  <a:pt x="1040524" y="236482"/>
                </a:lnTo>
                <a:lnTo>
                  <a:pt x="220717" y="0"/>
                </a:lnTo>
                <a:lnTo>
                  <a:pt x="63062" y="173420"/>
                </a:lnTo>
                <a:lnTo>
                  <a:pt x="0" y="2017986"/>
                </a:lnTo>
                <a:lnTo>
                  <a:pt x="268014" y="2112579"/>
                </a:lnTo>
                <a:lnTo>
                  <a:pt x="819807" y="2081048"/>
                </a:lnTo>
                <a:lnTo>
                  <a:pt x="1876097" y="1056289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825767" y="4635062"/>
            <a:ext cx="2238703" cy="2144110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8703" h="2144110">
                <a:moveTo>
                  <a:pt x="0" y="677917"/>
                </a:moveTo>
                <a:lnTo>
                  <a:pt x="520262" y="1891862"/>
                </a:lnTo>
                <a:lnTo>
                  <a:pt x="1387365" y="2144110"/>
                </a:lnTo>
                <a:lnTo>
                  <a:pt x="2096813" y="2065283"/>
                </a:lnTo>
                <a:lnTo>
                  <a:pt x="2175641" y="1150883"/>
                </a:lnTo>
                <a:lnTo>
                  <a:pt x="2175641" y="1008993"/>
                </a:lnTo>
                <a:lnTo>
                  <a:pt x="2238703" y="63062"/>
                </a:lnTo>
                <a:lnTo>
                  <a:pt x="1702675" y="0"/>
                </a:lnTo>
                <a:lnTo>
                  <a:pt x="788275" y="94593"/>
                </a:lnTo>
                <a:lnTo>
                  <a:pt x="236482" y="378372"/>
                </a:lnTo>
                <a:lnTo>
                  <a:pt x="0" y="677917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Showing Correctness of Ford-Fulkerson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/>
                  <a:t>Consider cuts which 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and</a:t>
                </a:r>
                <a:r>
                  <a:rPr lang="en-US" dirty="0">
                    <a:solidFill>
                      <a:srgbClr val="00CC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Cost of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 </a:t>
                </a:r>
                <a:r>
                  <a:rPr lang="en-US" b="1" dirty="0"/>
                  <a:t>capacities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33CC33"/>
                    </a:solidFill>
                  </a:rPr>
                  <a:t>edges</a:t>
                </a:r>
                <a:r>
                  <a:rPr lang="en-US" dirty="0"/>
                  <a:t> which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example: 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41" y="4683084"/>
            <a:ext cx="4256076" cy="221579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rgbClr val="33CC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600" y="47244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406951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0193" y="4572001"/>
                <a:ext cx="423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193" y="4572001"/>
                <a:ext cx="42312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938428" y="4739047"/>
                <a:ext cx="443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428" y="4739047"/>
                <a:ext cx="4430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246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6505904" y="4745422"/>
            <a:ext cx="1952297" cy="2112579"/>
          </a:xfrm>
          <a:custGeom>
            <a:avLst/>
            <a:gdLst>
              <a:gd name="connsiteX0" fmla="*/ 1876097 w 1876097"/>
              <a:gd name="connsiteY0" fmla="*/ 1056289 h 2112579"/>
              <a:gd name="connsiteX1" fmla="*/ 1749972 w 1876097"/>
              <a:gd name="connsiteY1" fmla="*/ 677917 h 2112579"/>
              <a:gd name="connsiteX2" fmla="*/ 1040524 w 1876097"/>
              <a:gd name="connsiteY2" fmla="*/ 236482 h 2112579"/>
              <a:gd name="connsiteX3" fmla="*/ 220717 w 1876097"/>
              <a:gd name="connsiteY3" fmla="*/ 0 h 2112579"/>
              <a:gd name="connsiteX4" fmla="*/ 63062 w 1876097"/>
              <a:gd name="connsiteY4" fmla="*/ 173420 h 2112579"/>
              <a:gd name="connsiteX5" fmla="*/ 0 w 1876097"/>
              <a:gd name="connsiteY5" fmla="*/ 2017986 h 2112579"/>
              <a:gd name="connsiteX6" fmla="*/ 268014 w 1876097"/>
              <a:gd name="connsiteY6" fmla="*/ 2112579 h 2112579"/>
              <a:gd name="connsiteX7" fmla="*/ 819807 w 1876097"/>
              <a:gd name="connsiteY7" fmla="*/ 2081048 h 2112579"/>
              <a:gd name="connsiteX8" fmla="*/ 1876097 w 1876097"/>
              <a:gd name="connsiteY8" fmla="*/ 1056289 h 211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097" h="2112579">
                <a:moveTo>
                  <a:pt x="1876097" y="1056289"/>
                </a:moveTo>
                <a:lnTo>
                  <a:pt x="1749972" y="677917"/>
                </a:lnTo>
                <a:lnTo>
                  <a:pt x="1040524" y="236482"/>
                </a:lnTo>
                <a:lnTo>
                  <a:pt x="220717" y="0"/>
                </a:lnTo>
                <a:lnTo>
                  <a:pt x="63062" y="173420"/>
                </a:lnTo>
                <a:lnTo>
                  <a:pt x="0" y="2017986"/>
                </a:lnTo>
                <a:lnTo>
                  <a:pt x="268014" y="2112579"/>
                </a:lnTo>
                <a:lnTo>
                  <a:pt x="819807" y="2081048"/>
                </a:lnTo>
                <a:lnTo>
                  <a:pt x="1876097" y="1056289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825767" y="4635062"/>
            <a:ext cx="2238703" cy="2144110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8703" h="2144110">
                <a:moveTo>
                  <a:pt x="0" y="677917"/>
                </a:moveTo>
                <a:lnTo>
                  <a:pt x="520262" y="1891862"/>
                </a:lnTo>
                <a:lnTo>
                  <a:pt x="1387365" y="2144110"/>
                </a:lnTo>
                <a:lnTo>
                  <a:pt x="2096813" y="2065283"/>
                </a:lnTo>
                <a:lnTo>
                  <a:pt x="2175641" y="1150883"/>
                </a:lnTo>
                <a:lnTo>
                  <a:pt x="2175641" y="1008993"/>
                </a:lnTo>
                <a:lnTo>
                  <a:pt x="2238703" y="63062"/>
                </a:lnTo>
                <a:lnTo>
                  <a:pt x="1702675" y="0"/>
                </a:lnTo>
                <a:lnTo>
                  <a:pt x="788275" y="94593"/>
                </a:lnTo>
                <a:lnTo>
                  <a:pt x="236482" y="378372"/>
                </a:lnTo>
                <a:lnTo>
                  <a:pt x="0" y="677917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Maxflow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err="1"/>
                  <a:t>MinCut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3409960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/>
                  <a:t>Max flow upper bounded by any cut separating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Why? “Conservation of flow”</a:t>
                </a:r>
              </a:p>
              <a:p>
                <a:pPr lvl="1"/>
                <a:r>
                  <a:rPr lang="en-US" dirty="0"/>
                  <a:t>All flow exiting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must eventually get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get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all “tanks” must cross the cut</a:t>
                </a:r>
              </a:p>
              <a:p>
                <a:r>
                  <a:rPr lang="en-US" dirty="0"/>
                  <a:t>Conclusion: If we find the minimum-cost cut, we’ve found the maximum flow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3409960"/>
              </a:xfrm>
              <a:blipFill>
                <a:blip r:embed="rId3"/>
                <a:stretch>
                  <a:fillRect l="-1273" t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41" y="4683084"/>
            <a:ext cx="4256076" cy="221579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rgbClr val="33CC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600" y="47244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406951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0193" y="4572001"/>
                <a:ext cx="423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193" y="4572001"/>
                <a:ext cx="4231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938428" y="4739047"/>
                <a:ext cx="443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428" y="4739047"/>
                <a:ext cx="4430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183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Maxflow</a:t>
            </a:r>
            <a:r>
              <a:rPr lang="en-US" dirty="0"/>
              <a:t>/</a:t>
            </a:r>
            <a:r>
              <a:rPr lang="en-US" dirty="0" err="1"/>
              <a:t>Mincut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To show Ford-Fulkerson is correct:</a:t>
                </a:r>
              </a:p>
              <a:p>
                <a:pPr lvl="1"/>
                <a:r>
                  <a:rPr lang="en-US" dirty="0"/>
                  <a:t>Show that when there are no more augmenting paths, there is a cut with cost equal to the flow</a:t>
                </a:r>
              </a:p>
              <a:p>
                <a:r>
                  <a:rPr lang="en-US" dirty="0"/>
                  <a:t>Conclusion: the maximum flow through a network matches the minimum-cost cut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Duality</a:t>
                </a:r>
              </a:p>
              <a:p>
                <a:pPr lvl="1"/>
                <a:r>
                  <a:rPr lang="en-US" dirty="0"/>
                  <a:t>When we’ve maximized max flow, we’ve minimized min cut (and vice-versa), so we can check when we’ve found one by finding the other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5105400"/>
              </a:xfrm>
              <a:blipFill>
                <a:blip r:embed="rId2"/>
                <a:stretch>
                  <a:fillRect l="-1852" t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/>
          <p:cNvSpPr/>
          <p:nvPr/>
        </p:nvSpPr>
        <p:spPr>
          <a:xfrm>
            <a:off x="2690649" y="2396360"/>
            <a:ext cx="3578773" cy="2112579"/>
          </a:xfrm>
          <a:custGeom>
            <a:avLst/>
            <a:gdLst>
              <a:gd name="connsiteX0" fmla="*/ 3231931 w 3578773"/>
              <a:gd name="connsiteY0" fmla="*/ 472965 h 2112579"/>
              <a:gd name="connsiteX1" fmla="*/ 3578773 w 3578773"/>
              <a:gd name="connsiteY1" fmla="*/ 993227 h 2112579"/>
              <a:gd name="connsiteX2" fmla="*/ 3326524 w 3578773"/>
              <a:gd name="connsiteY2" fmla="*/ 1434662 h 2112579"/>
              <a:gd name="connsiteX3" fmla="*/ 2758966 w 3578773"/>
              <a:gd name="connsiteY3" fmla="*/ 1939158 h 2112579"/>
              <a:gd name="connsiteX4" fmla="*/ 1608083 w 3578773"/>
              <a:gd name="connsiteY4" fmla="*/ 2112579 h 2112579"/>
              <a:gd name="connsiteX5" fmla="*/ 299545 w 3578773"/>
              <a:gd name="connsiteY5" fmla="*/ 2112579 h 2112579"/>
              <a:gd name="connsiteX6" fmla="*/ 0 w 3578773"/>
              <a:gd name="connsiteY6" fmla="*/ 1702675 h 2112579"/>
              <a:gd name="connsiteX7" fmla="*/ 788276 w 3578773"/>
              <a:gd name="connsiteY7" fmla="*/ 930165 h 2112579"/>
              <a:gd name="connsiteX8" fmla="*/ 1119352 w 3578773"/>
              <a:gd name="connsiteY8" fmla="*/ 520262 h 2112579"/>
              <a:gd name="connsiteX9" fmla="*/ 1734207 w 3578773"/>
              <a:gd name="connsiteY9" fmla="*/ 0 h 2112579"/>
              <a:gd name="connsiteX10" fmla="*/ 2380593 w 3578773"/>
              <a:gd name="connsiteY10" fmla="*/ 15765 h 2112579"/>
              <a:gd name="connsiteX11" fmla="*/ 3231931 w 3578773"/>
              <a:gd name="connsiteY11" fmla="*/ 472965 h 211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8773" h="2112579">
                <a:moveTo>
                  <a:pt x="3231931" y="472965"/>
                </a:moveTo>
                <a:lnTo>
                  <a:pt x="3578773" y="993227"/>
                </a:lnTo>
                <a:lnTo>
                  <a:pt x="3326524" y="1434662"/>
                </a:lnTo>
                <a:lnTo>
                  <a:pt x="2758966" y="1939158"/>
                </a:lnTo>
                <a:lnTo>
                  <a:pt x="1608083" y="2112579"/>
                </a:lnTo>
                <a:lnTo>
                  <a:pt x="299545" y="2112579"/>
                </a:lnTo>
                <a:lnTo>
                  <a:pt x="0" y="1702675"/>
                </a:lnTo>
                <a:lnTo>
                  <a:pt x="788276" y="930165"/>
                </a:lnTo>
                <a:lnTo>
                  <a:pt x="1119352" y="520262"/>
                </a:lnTo>
                <a:lnTo>
                  <a:pt x="1734207" y="0"/>
                </a:lnTo>
                <a:lnTo>
                  <a:pt x="2380593" y="15765"/>
                </a:lnTo>
                <a:lnTo>
                  <a:pt x="3231931" y="472965"/>
                </a:lnTo>
                <a:close/>
              </a:path>
            </a:pathLst>
          </a:custGeom>
          <a:solidFill>
            <a:srgbClr val="00CCFF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555531" y="2248007"/>
            <a:ext cx="2222938" cy="1418897"/>
          </a:xfrm>
          <a:custGeom>
            <a:avLst/>
            <a:gdLst>
              <a:gd name="connsiteX0" fmla="*/ 2222938 w 2222938"/>
              <a:gd name="connsiteY0" fmla="*/ 141890 h 1418897"/>
              <a:gd name="connsiteX1" fmla="*/ 1923393 w 2222938"/>
              <a:gd name="connsiteY1" fmla="*/ 977462 h 1418897"/>
              <a:gd name="connsiteX2" fmla="*/ 1182414 w 2222938"/>
              <a:gd name="connsiteY2" fmla="*/ 1418897 h 1418897"/>
              <a:gd name="connsiteX3" fmla="*/ 252248 w 2222938"/>
              <a:gd name="connsiteY3" fmla="*/ 1403131 h 1418897"/>
              <a:gd name="connsiteX4" fmla="*/ 0 w 2222938"/>
              <a:gd name="connsiteY4" fmla="*/ 961697 h 1418897"/>
              <a:gd name="connsiteX5" fmla="*/ 31531 w 2222938"/>
              <a:gd name="connsiteY5" fmla="*/ 472966 h 1418897"/>
              <a:gd name="connsiteX6" fmla="*/ 614855 w 2222938"/>
              <a:gd name="connsiteY6" fmla="*/ 31531 h 1418897"/>
              <a:gd name="connsiteX7" fmla="*/ 1481959 w 2222938"/>
              <a:gd name="connsiteY7" fmla="*/ 0 h 1418897"/>
              <a:gd name="connsiteX8" fmla="*/ 2128345 w 2222938"/>
              <a:gd name="connsiteY8" fmla="*/ 15766 h 1418897"/>
              <a:gd name="connsiteX9" fmla="*/ 2222938 w 2222938"/>
              <a:gd name="connsiteY9" fmla="*/ 141890 h 141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938" h="1418897">
                <a:moveTo>
                  <a:pt x="2222938" y="141890"/>
                </a:moveTo>
                <a:lnTo>
                  <a:pt x="1923393" y="977462"/>
                </a:lnTo>
                <a:lnTo>
                  <a:pt x="1182414" y="1418897"/>
                </a:lnTo>
                <a:lnTo>
                  <a:pt x="252248" y="1403131"/>
                </a:lnTo>
                <a:lnTo>
                  <a:pt x="0" y="961697"/>
                </a:lnTo>
                <a:lnTo>
                  <a:pt x="31531" y="472966"/>
                </a:lnTo>
                <a:lnTo>
                  <a:pt x="614855" y="31531"/>
                </a:lnTo>
                <a:lnTo>
                  <a:pt x="1481959" y="0"/>
                </a:lnTo>
                <a:lnTo>
                  <a:pt x="2128345" y="15766"/>
                </a:lnTo>
                <a:lnTo>
                  <a:pt x="2222938" y="141890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Maxflow</a:t>
            </a:r>
            <a:r>
              <a:rPr lang="en-US" dirty="0"/>
              <a:t>/</a:t>
            </a:r>
            <a:r>
              <a:rPr lang="en-US" dirty="0" err="1"/>
              <a:t>Mincut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BADE50-950A-4D58-BFB2-FA2C6A8B385D}" type="slidenum">
              <a:rPr lang="en-US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24800" y="17526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752600"/>
                <a:ext cx="1941044" cy="395558"/>
              </a:xfrm>
              <a:prstGeom prst="rect">
                <a:avLst/>
              </a:prstGeom>
              <a:blipFill>
                <a:blip r:embed="rId2"/>
                <a:stretch>
                  <a:fillRect l="-2614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37776" y="2224358"/>
            <a:ext cx="4441565" cy="2296262"/>
            <a:chOff x="990600" y="3017500"/>
            <a:chExt cx="4785705" cy="2474180"/>
          </a:xfrm>
        </p:grpSpPr>
        <p:cxnSp>
          <p:nvCxnSpPr>
            <p:cNvPr id="8" name="Straight Connector 7"/>
            <p:cNvCxnSpPr>
              <a:stCxn id="21" idx="2"/>
              <a:endCxn id="20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3" idx="2"/>
              <a:endCxn id="21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2" idx="2"/>
              <a:endCxn id="20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33CC3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2" idx="7"/>
              <a:endCxn id="23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6"/>
              <a:endCxn id="25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3" idx="5"/>
              <a:endCxn id="24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4" idx="3"/>
              <a:endCxn id="25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9" name="Straight Connector 18"/>
            <p:cNvCxnSpPr>
              <a:stCxn id="22" idx="0"/>
              <a:endCxn id="21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>
              <a:stCxn id="25" idx="0"/>
              <a:endCxn id="23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48000" y="1778826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778826"/>
                <a:ext cx="1487202" cy="369332"/>
              </a:xfrm>
              <a:prstGeom prst="rect">
                <a:avLst/>
              </a:prstGeom>
              <a:blipFill>
                <a:blip r:embed="rId6"/>
                <a:stretch>
                  <a:fillRect l="-341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6226436" y="2007426"/>
            <a:ext cx="4441565" cy="2900222"/>
            <a:chOff x="4702435" y="4126468"/>
            <a:chExt cx="4441565" cy="2900222"/>
          </a:xfrm>
        </p:grpSpPr>
        <p:grpSp>
          <p:nvGrpSpPr>
            <p:cNvPr id="38" name="Group 37"/>
            <p:cNvGrpSpPr/>
            <p:nvPr/>
          </p:nvGrpSpPr>
          <p:grpSpPr>
            <a:xfrm>
              <a:off x="4702435" y="4507468"/>
              <a:ext cx="4441565" cy="1979821"/>
              <a:chOff x="990600" y="3127078"/>
              <a:chExt cx="4785705" cy="2133220"/>
            </a:xfrm>
          </p:grpSpPr>
          <p:cxnSp>
            <p:nvCxnSpPr>
              <p:cNvPr id="53" name="Straight Connector 52"/>
              <p:cNvCxnSpPr>
                <a:stCxn id="62" idx="2"/>
                <a:endCxn id="61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64" idx="2"/>
                <a:endCxn id="62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63" idx="2"/>
                <a:endCxn id="61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EDBFF0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63" idx="7"/>
                <a:endCxn id="64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3" idx="6"/>
                <a:endCxn id="66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64" idx="5"/>
                <a:endCxn id="65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65" idx="3"/>
                <a:endCxn id="66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63" idx="0"/>
                <a:endCxn id="62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Oval 60"/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Oval 61"/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Oval 64"/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Oval 65"/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7" name="Straight Connector 66"/>
              <p:cNvCxnSpPr>
                <a:stCxn id="66" idx="0"/>
                <a:endCxn id="64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EDBFF0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 67"/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33CC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1190445" y="4093962"/>
                <a:ext cx="1293963" cy="1064634"/>
              </a:xfrm>
              <a:custGeom>
                <a:avLst/>
                <a:gdLst>
                  <a:gd name="connsiteX0" fmla="*/ 1293963 w 1293963"/>
                  <a:gd name="connsiteY0" fmla="*/ 1064634 h 1064634"/>
                  <a:gd name="connsiteX1" fmla="*/ 362310 w 1293963"/>
                  <a:gd name="connsiteY1" fmla="*/ 710951 h 1064634"/>
                  <a:gd name="connsiteX2" fmla="*/ 0 w 1293963"/>
                  <a:gd name="connsiteY2" fmla="*/ 3585 h 10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963" h="1064634">
                    <a:moveTo>
                      <a:pt x="1293963" y="1064634"/>
                    </a:moveTo>
                    <a:cubicBezTo>
                      <a:pt x="935966" y="976213"/>
                      <a:pt x="577970" y="887792"/>
                      <a:pt x="362310" y="710951"/>
                    </a:cubicBezTo>
                    <a:cubicBezTo>
                      <a:pt x="146650" y="534110"/>
                      <a:pt x="24441" y="-51049"/>
                      <a:pt x="0" y="3585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FF33CC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577600" y="403022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672079" y="3373391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289892" y="4838693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428143" y="4603399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702402" y="427653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314983" y="3127078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186498" y="409975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137578" y="420338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380535" y="406951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827831" y="451027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777541" y="3619702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9" name="Freeform 38"/>
            <p:cNvSpPr/>
            <p:nvPr/>
          </p:nvSpPr>
          <p:spPr>
            <a:xfrm rot="7272219">
              <a:off x="4962943" y="4283723"/>
              <a:ext cx="1200914" cy="988077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48163" y="42401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1" name="Freeform 40"/>
            <p:cNvSpPr/>
            <p:nvPr/>
          </p:nvSpPr>
          <p:spPr>
            <a:xfrm rot="8454450">
              <a:off x="6627343" y="4147099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90180" y="412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3" name="Freeform 42"/>
            <p:cNvSpPr/>
            <p:nvPr/>
          </p:nvSpPr>
          <p:spPr>
            <a:xfrm rot="9991492">
              <a:off x="7993905" y="4613720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41793" y="46248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Freeform 44"/>
            <p:cNvSpPr/>
            <p:nvPr/>
          </p:nvSpPr>
          <p:spPr>
            <a:xfrm rot="17279004">
              <a:off x="7982057" y="5661396"/>
              <a:ext cx="998108" cy="7616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59034" y="5898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7" name="Freeform 46"/>
            <p:cNvSpPr/>
            <p:nvPr/>
          </p:nvSpPr>
          <p:spPr>
            <a:xfrm rot="5400000">
              <a:off x="6368388" y="4903002"/>
              <a:ext cx="1183985" cy="12194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87738" y="49994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Freeform 48"/>
            <p:cNvSpPr/>
            <p:nvPr/>
          </p:nvSpPr>
          <p:spPr>
            <a:xfrm rot="4139862">
              <a:off x="5581543" y="5154649"/>
              <a:ext cx="1182599" cy="72010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83651" y="5197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1" name="Freeform 50"/>
            <p:cNvSpPr/>
            <p:nvPr/>
          </p:nvSpPr>
          <p:spPr>
            <a:xfrm rot="19173573">
              <a:off x="6373991" y="6008656"/>
              <a:ext cx="1100794" cy="10180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18350" y="656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842857" y="4800600"/>
            <a:ext cx="334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Augmenting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648530" y="4445826"/>
                <a:ext cx="1446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|</m:t>
                      </m:r>
                      <m:r>
                        <a:rPr lang="en-US" sz="2800" i="1" dirty="0">
                          <a:latin typeface="Cambria Math"/>
                        </a:rPr>
                        <m:t>𝑓</m:t>
                      </m:r>
                      <m:r>
                        <a:rPr lang="en-US" sz="2800" i="1" dirty="0">
                          <a:latin typeface="Cambria Math"/>
                        </a:rPr>
                        <m:t>|= 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30" y="4445826"/>
                <a:ext cx="1446293" cy="523220"/>
              </a:xfrm>
              <a:prstGeom prst="rect">
                <a:avLst/>
              </a:prstGeom>
              <a:blipFill>
                <a:blip r:embed="rId9"/>
                <a:stretch>
                  <a:fillRect l="-173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597031" y="5088138"/>
                <a:ext cx="1939313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31" y="5088138"/>
                <a:ext cx="1939313" cy="5786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2168304" y="5753783"/>
            <a:ext cx="8487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Idea: When there are no more augmenting paths, there exists a cut in the graph with cost matching the flow</a:t>
            </a:r>
          </a:p>
        </p:txBody>
      </p:sp>
    </p:spTree>
    <p:extLst>
      <p:ext uri="{BB962C8B-B14F-4D97-AF65-F5344CB8AC3E}">
        <p14:creationId xmlns:p14="http://schemas.microsoft.com/office/powerpoint/2010/main" val="35891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109"/>
          <p:cNvSpPr/>
          <p:nvPr/>
        </p:nvSpPr>
        <p:spPr>
          <a:xfrm>
            <a:off x="6037313" y="4372304"/>
            <a:ext cx="2222938" cy="1418897"/>
          </a:xfrm>
          <a:custGeom>
            <a:avLst/>
            <a:gdLst>
              <a:gd name="connsiteX0" fmla="*/ 2222938 w 2222938"/>
              <a:gd name="connsiteY0" fmla="*/ 141890 h 1418897"/>
              <a:gd name="connsiteX1" fmla="*/ 1923393 w 2222938"/>
              <a:gd name="connsiteY1" fmla="*/ 977462 h 1418897"/>
              <a:gd name="connsiteX2" fmla="*/ 1182414 w 2222938"/>
              <a:gd name="connsiteY2" fmla="*/ 1418897 h 1418897"/>
              <a:gd name="connsiteX3" fmla="*/ 252248 w 2222938"/>
              <a:gd name="connsiteY3" fmla="*/ 1403131 h 1418897"/>
              <a:gd name="connsiteX4" fmla="*/ 0 w 2222938"/>
              <a:gd name="connsiteY4" fmla="*/ 961697 h 1418897"/>
              <a:gd name="connsiteX5" fmla="*/ 31531 w 2222938"/>
              <a:gd name="connsiteY5" fmla="*/ 472966 h 1418897"/>
              <a:gd name="connsiteX6" fmla="*/ 614855 w 2222938"/>
              <a:gd name="connsiteY6" fmla="*/ 31531 h 1418897"/>
              <a:gd name="connsiteX7" fmla="*/ 1481959 w 2222938"/>
              <a:gd name="connsiteY7" fmla="*/ 0 h 1418897"/>
              <a:gd name="connsiteX8" fmla="*/ 2128345 w 2222938"/>
              <a:gd name="connsiteY8" fmla="*/ 15766 h 1418897"/>
              <a:gd name="connsiteX9" fmla="*/ 2222938 w 2222938"/>
              <a:gd name="connsiteY9" fmla="*/ 141890 h 141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938" h="1418897">
                <a:moveTo>
                  <a:pt x="2222938" y="141890"/>
                </a:moveTo>
                <a:lnTo>
                  <a:pt x="1923393" y="977462"/>
                </a:lnTo>
                <a:lnTo>
                  <a:pt x="1182414" y="1418897"/>
                </a:lnTo>
                <a:lnTo>
                  <a:pt x="252248" y="1403131"/>
                </a:lnTo>
                <a:lnTo>
                  <a:pt x="0" y="961697"/>
                </a:lnTo>
                <a:lnTo>
                  <a:pt x="31531" y="472966"/>
                </a:lnTo>
                <a:lnTo>
                  <a:pt x="614855" y="31531"/>
                </a:lnTo>
                <a:lnTo>
                  <a:pt x="1481959" y="0"/>
                </a:lnTo>
                <a:lnTo>
                  <a:pt x="2128345" y="15766"/>
                </a:lnTo>
                <a:lnTo>
                  <a:pt x="2222938" y="141890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548787" y="4578974"/>
            <a:ext cx="2222938" cy="1418897"/>
          </a:xfrm>
          <a:custGeom>
            <a:avLst/>
            <a:gdLst>
              <a:gd name="connsiteX0" fmla="*/ 2222938 w 2222938"/>
              <a:gd name="connsiteY0" fmla="*/ 141890 h 1418897"/>
              <a:gd name="connsiteX1" fmla="*/ 1923393 w 2222938"/>
              <a:gd name="connsiteY1" fmla="*/ 977462 h 1418897"/>
              <a:gd name="connsiteX2" fmla="*/ 1182414 w 2222938"/>
              <a:gd name="connsiteY2" fmla="*/ 1418897 h 1418897"/>
              <a:gd name="connsiteX3" fmla="*/ 252248 w 2222938"/>
              <a:gd name="connsiteY3" fmla="*/ 1403131 h 1418897"/>
              <a:gd name="connsiteX4" fmla="*/ 0 w 2222938"/>
              <a:gd name="connsiteY4" fmla="*/ 961697 h 1418897"/>
              <a:gd name="connsiteX5" fmla="*/ 31531 w 2222938"/>
              <a:gd name="connsiteY5" fmla="*/ 472966 h 1418897"/>
              <a:gd name="connsiteX6" fmla="*/ 614855 w 2222938"/>
              <a:gd name="connsiteY6" fmla="*/ 31531 h 1418897"/>
              <a:gd name="connsiteX7" fmla="*/ 1481959 w 2222938"/>
              <a:gd name="connsiteY7" fmla="*/ 0 h 1418897"/>
              <a:gd name="connsiteX8" fmla="*/ 2128345 w 2222938"/>
              <a:gd name="connsiteY8" fmla="*/ 15766 h 1418897"/>
              <a:gd name="connsiteX9" fmla="*/ 2222938 w 2222938"/>
              <a:gd name="connsiteY9" fmla="*/ 141890 h 141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938" h="1418897">
                <a:moveTo>
                  <a:pt x="2222938" y="141890"/>
                </a:moveTo>
                <a:lnTo>
                  <a:pt x="1923393" y="977462"/>
                </a:lnTo>
                <a:lnTo>
                  <a:pt x="1182414" y="1418897"/>
                </a:lnTo>
                <a:lnTo>
                  <a:pt x="252248" y="1403131"/>
                </a:lnTo>
                <a:lnTo>
                  <a:pt x="0" y="961697"/>
                </a:lnTo>
                <a:lnTo>
                  <a:pt x="31531" y="472966"/>
                </a:lnTo>
                <a:lnTo>
                  <a:pt x="614855" y="31531"/>
                </a:lnTo>
                <a:lnTo>
                  <a:pt x="1481959" y="0"/>
                </a:lnTo>
                <a:lnTo>
                  <a:pt x="2128345" y="15766"/>
                </a:lnTo>
                <a:lnTo>
                  <a:pt x="2222938" y="141890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Proof: </a:t>
            </a:r>
            <a:r>
              <a:rPr lang="en-US" dirty="0" err="1"/>
              <a:t>Maxflow</a:t>
            </a:r>
            <a:r>
              <a:rPr lang="en-US" dirty="0"/>
              <a:t>/</a:t>
            </a:r>
            <a:r>
              <a:rPr lang="en-US" dirty="0" err="1"/>
              <a:t>Mincut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0"/>
                <a:ext cx="10972800" cy="269608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|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is a max flow,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/>
                  <a:t> has no augmenting path</a:t>
                </a:r>
              </a:p>
              <a:p>
                <a:pPr lvl="1"/>
                <a:r>
                  <a:rPr lang="en-US" sz="2400" dirty="0"/>
                  <a:t>Otherwise, use that augmenting path to “push” more flow</a:t>
                </a:r>
              </a:p>
              <a:p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nodes reachable from source node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/>
                  <a:t> by positive-weight edges in the residual 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𝑉</m:t>
                    </m:r>
                    <m:r>
                      <a:rPr lang="en-US" sz="2400" i="1" dirty="0">
                        <a:latin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separates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(otherwise there’s an augmenting path)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0"/>
                <a:ext cx="10972800" cy="2696089"/>
              </a:xfrm>
              <a:blipFill>
                <a:blip r:embed="rId2"/>
                <a:stretch>
                  <a:fillRect l="-1042" t="-1408" b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924800" y="3871642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871642"/>
                <a:ext cx="1941044" cy="395558"/>
              </a:xfrm>
              <a:prstGeom prst="rect">
                <a:avLst/>
              </a:prstGeom>
              <a:blipFill>
                <a:blip r:embed="rId3"/>
                <a:stretch>
                  <a:fillRect l="-2614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6226436" y="4126468"/>
            <a:ext cx="4441565" cy="2900222"/>
            <a:chOff x="4702435" y="4126468"/>
            <a:chExt cx="4441565" cy="2900222"/>
          </a:xfrm>
        </p:grpSpPr>
        <p:grpSp>
          <p:nvGrpSpPr>
            <p:cNvPr id="34" name="Group 33"/>
            <p:cNvGrpSpPr/>
            <p:nvPr/>
          </p:nvGrpSpPr>
          <p:grpSpPr>
            <a:xfrm>
              <a:off x="4702435" y="4507468"/>
              <a:ext cx="4441565" cy="1979821"/>
              <a:chOff x="990600" y="3127078"/>
              <a:chExt cx="4785705" cy="2133220"/>
            </a:xfrm>
          </p:grpSpPr>
          <p:cxnSp>
            <p:nvCxnSpPr>
              <p:cNvPr id="35" name="Straight Connector 34"/>
              <p:cNvCxnSpPr>
                <a:stCxn id="44" idx="2"/>
                <a:endCxn id="43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46" idx="2"/>
                <a:endCxn id="44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45" idx="2"/>
                <a:endCxn id="43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EDBFF0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45" idx="7"/>
                <a:endCxn id="46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45" idx="6"/>
                <a:endCxn id="48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46" idx="5"/>
                <a:endCxn id="47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47" idx="3"/>
                <a:endCxn id="48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45" idx="0"/>
                <a:endCxn id="44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/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Oval 43"/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Oval 46"/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Oval 47"/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9" name="Straight Connector 48"/>
              <p:cNvCxnSpPr>
                <a:stCxn id="48" idx="0"/>
                <a:endCxn id="46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EDBFF0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Freeform 49"/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33CC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1190445" y="4093962"/>
                <a:ext cx="1293963" cy="1064634"/>
              </a:xfrm>
              <a:custGeom>
                <a:avLst/>
                <a:gdLst>
                  <a:gd name="connsiteX0" fmla="*/ 1293963 w 1293963"/>
                  <a:gd name="connsiteY0" fmla="*/ 1064634 h 1064634"/>
                  <a:gd name="connsiteX1" fmla="*/ 362310 w 1293963"/>
                  <a:gd name="connsiteY1" fmla="*/ 710951 h 1064634"/>
                  <a:gd name="connsiteX2" fmla="*/ 0 w 1293963"/>
                  <a:gd name="connsiteY2" fmla="*/ 3585 h 10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963" h="1064634">
                    <a:moveTo>
                      <a:pt x="1293963" y="1064634"/>
                    </a:moveTo>
                    <a:cubicBezTo>
                      <a:pt x="935966" y="976213"/>
                      <a:pt x="577970" y="887792"/>
                      <a:pt x="362310" y="710951"/>
                    </a:cubicBezTo>
                    <a:cubicBezTo>
                      <a:pt x="146650" y="534110"/>
                      <a:pt x="24441" y="-51049"/>
                      <a:pt x="0" y="3585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FF33CC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577600" y="403022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672079" y="3373391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89892" y="4838693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428143" y="4603399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02402" y="427653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314983" y="3127078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186498" y="409975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137578" y="420338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380535" y="406951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827831" y="451027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777541" y="3619702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63" name="Freeform 62"/>
            <p:cNvSpPr/>
            <p:nvPr/>
          </p:nvSpPr>
          <p:spPr>
            <a:xfrm rot="7272219">
              <a:off x="4962943" y="4283723"/>
              <a:ext cx="1200914" cy="988077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8163" y="42401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5" name="Freeform 64"/>
            <p:cNvSpPr/>
            <p:nvPr/>
          </p:nvSpPr>
          <p:spPr>
            <a:xfrm rot="8454450">
              <a:off x="6627343" y="4147099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90180" y="412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7" name="Freeform 66"/>
            <p:cNvSpPr/>
            <p:nvPr/>
          </p:nvSpPr>
          <p:spPr>
            <a:xfrm rot="9991492">
              <a:off x="7993905" y="4613720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441793" y="46248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9" name="Freeform 68"/>
            <p:cNvSpPr/>
            <p:nvPr/>
          </p:nvSpPr>
          <p:spPr>
            <a:xfrm rot="17279004">
              <a:off x="7982057" y="5661396"/>
              <a:ext cx="998108" cy="7616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59034" y="5898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2" name="Freeform 71"/>
            <p:cNvSpPr/>
            <p:nvPr/>
          </p:nvSpPr>
          <p:spPr>
            <a:xfrm rot="5400000">
              <a:off x="6368388" y="4903002"/>
              <a:ext cx="1183985" cy="12194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687738" y="49994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5" name="Freeform 74"/>
            <p:cNvSpPr/>
            <p:nvPr/>
          </p:nvSpPr>
          <p:spPr>
            <a:xfrm rot="4139862">
              <a:off x="5581543" y="5154649"/>
              <a:ext cx="1182599" cy="72010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783651" y="5197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7" name="Freeform 76"/>
            <p:cNvSpPr/>
            <p:nvPr/>
          </p:nvSpPr>
          <p:spPr>
            <a:xfrm rot="19173573">
              <a:off x="6373991" y="6008656"/>
              <a:ext cx="1100794" cy="10180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18350" y="656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637776" y="4561738"/>
            <a:ext cx="4441565" cy="2296262"/>
            <a:chOff x="990600" y="3017500"/>
            <a:chExt cx="4785705" cy="2474180"/>
          </a:xfrm>
        </p:grpSpPr>
        <p:cxnSp>
          <p:nvCxnSpPr>
            <p:cNvPr id="80" name="Straight Connector 79"/>
            <p:cNvCxnSpPr>
              <a:stCxn id="93" idx="2"/>
              <a:endCxn id="92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5" idx="2"/>
              <a:endCxn id="93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4" idx="2"/>
              <a:endCxn id="92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4" idx="7"/>
              <a:endCxn id="95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4" idx="6"/>
              <a:endCxn id="97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5"/>
              <a:endCxn id="96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6" idx="3"/>
              <a:endCxn id="97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91" name="Straight Connector 90"/>
            <p:cNvCxnSpPr>
              <a:stCxn id="94" idx="0"/>
              <a:endCxn id="93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8" name="Straight Connector 97"/>
            <p:cNvCxnSpPr>
              <a:stCxn id="97" idx="0"/>
              <a:endCxn id="95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98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048000" y="4116206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116206"/>
                <a:ext cx="1487202" cy="369332"/>
              </a:xfrm>
              <a:prstGeom prst="rect">
                <a:avLst/>
              </a:prstGeom>
              <a:blipFill>
                <a:blip r:embed="rId8"/>
                <a:stretch>
                  <a:fillRect l="-3419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1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09" grpId="0" animBg="1"/>
      <p:bldP spid="4" grpId="0"/>
      <p:bldP spid="74" grpId="0"/>
      <p:bldP spid="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Source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CCFF"/>
                    </a:solidFill>
                  </a:rPr>
                  <a:t>Sink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Edge Capacities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/>
                  <a:t> Positive Real numbers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Max flow 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is a faucet,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drain,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connects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through a network of pipes with given capacities, what is the maximum amount of water which can flow from the faucet to the drain?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62800" y="1357170"/>
            <a:ext cx="4256076" cy="221579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600" y="47244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406951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869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Proof: </a:t>
            </a:r>
            <a:r>
              <a:rPr lang="en-US" dirty="0" err="1"/>
              <a:t>Maxflow</a:t>
            </a:r>
            <a:r>
              <a:rPr lang="en-US" dirty="0"/>
              <a:t>/</a:t>
            </a:r>
            <a:r>
              <a:rPr lang="en-US" dirty="0" err="1"/>
              <a:t>Mincut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31758"/>
                <a:ext cx="10972800" cy="29386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To show: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</a:rPr>
                      <m:t>=|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lvl="1"/>
                <a:r>
                  <a:rPr lang="en-US" sz="2400" dirty="0"/>
                  <a:t>Weight of the cut matches the flow across the cut</a:t>
                </a:r>
              </a:p>
              <a:p>
                <a:r>
                  <a:rPr lang="en-US" sz="2800" dirty="0"/>
                  <a:t>Consider edge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𝑢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𝑣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𝑢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because otherwise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, which would mean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400" dirty="0"/>
              </a:p>
              <a:p>
                <a:r>
                  <a:rPr lang="en-US" sz="2800" dirty="0"/>
                  <a:t>Consider edge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9966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996600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996600"/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9966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9966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, because otherwise the back edge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C660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C66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CC66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C66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which would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31758"/>
                <a:ext cx="10972800" cy="2938635"/>
              </a:xfrm>
              <a:blipFill>
                <a:blip r:embed="rId2"/>
                <a:stretch>
                  <a:fillRect l="-926" b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037313" y="4386862"/>
            <a:ext cx="2222938" cy="1418897"/>
          </a:xfrm>
          <a:custGeom>
            <a:avLst/>
            <a:gdLst>
              <a:gd name="connsiteX0" fmla="*/ 2222938 w 2222938"/>
              <a:gd name="connsiteY0" fmla="*/ 141890 h 1418897"/>
              <a:gd name="connsiteX1" fmla="*/ 1923393 w 2222938"/>
              <a:gd name="connsiteY1" fmla="*/ 977462 h 1418897"/>
              <a:gd name="connsiteX2" fmla="*/ 1182414 w 2222938"/>
              <a:gd name="connsiteY2" fmla="*/ 1418897 h 1418897"/>
              <a:gd name="connsiteX3" fmla="*/ 252248 w 2222938"/>
              <a:gd name="connsiteY3" fmla="*/ 1403131 h 1418897"/>
              <a:gd name="connsiteX4" fmla="*/ 0 w 2222938"/>
              <a:gd name="connsiteY4" fmla="*/ 961697 h 1418897"/>
              <a:gd name="connsiteX5" fmla="*/ 31531 w 2222938"/>
              <a:gd name="connsiteY5" fmla="*/ 472966 h 1418897"/>
              <a:gd name="connsiteX6" fmla="*/ 614855 w 2222938"/>
              <a:gd name="connsiteY6" fmla="*/ 31531 h 1418897"/>
              <a:gd name="connsiteX7" fmla="*/ 1481959 w 2222938"/>
              <a:gd name="connsiteY7" fmla="*/ 0 h 1418897"/>
              <a:gd name="connsiteX8" fmla="*/ 2128345 w 2222938"/>
              <a:gd name="connsiteY8" fmla="*/ 15766 h 1418897"/>
              <a:gd name="connsiteX9" fmla="*/ 2222938 w 2222938"/>
              <a:gd name="connsiteY9" fmla="*/ 141890 h 141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938" h="1418897">
                <a:moveTo>
                  <a:pt x="2222938" y="141890"/>
                </a:moveTo>
                <a:lnTo>
                  <a:pt x="1923393" y="977462"/>
                </a:lnTo>
                <a:lnTo>
                  <a:pt x="1182414" y="1418897"/>
                </a:lnTo>
                <a:lnTo>
                  <a:pt x="252248" y="1403131"/>
                </a:lnTo>
                <a:lnTo>
                  <a:pt x="0" y="961697"/>
                </a:lnTo>
                <a:lnTo>
                  <a:pt x="31531" y="472966"/>
                </a:lnTo>
                <a:lnTo>
                  <a:pt x="614855" y="31531"/>
                </a:lnTo>
                <a:lnTo>
                  <a:pt x="1481959" y="0"/>
                </a:lnTo>
                <a:lnTo>
                  <a:pt x="2128345" y="15766"/>
                </a:lnTo>
                <a:lnTo>
                  <a:pt x="2222938" y="141890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8787" y="4578974"/>
            <a:ext cx="2222938" cy="1418897"/>
          </a:xfrm>
          <a:custGeom>
            <a:avLst/>
            <a:gdLst>
              <a:gd name="connsiteX0" fmla="*/ 2222938 w 2222938"/>
              <a:gd name="connsiteY0" fmla="*/ 141890 h 1418897"/>
              <a:gd name="connsiteX1" fmla="*/ 1923393 w 2222938"/>
              <a:gd name="connsiteY1" fmla="*/ 977462 h 1418897"/>
              <a:gd name="connsiteX2" fmla="*/ 1182414 w 2222938"/>
              <a:gd name="connsiteY2" fmla="*/ 1418897 h 1418897"/>
              <a:gd name="connsiteX3" fmla="*/ 252248 w 2222938"/>
              <a:gd name="connsiteY3" fmla="*/ 1403131 h 1418897"/>
              <a:gd name="connsiteX4" fmla="*/ 0 w 2222938"/>
              <a:gd name="connsiteY4" fmla="*/ 961697 h 1418897"/>
              <a:gd name="connsiteX5" fmla="*/ 31531 w 2222938"/>
              <a:gd name="connsiteY5" fmla="*/ 472966 h 1418897"/>
              <a:gd name="connsiteX6" fmla="*/ 614855 w 2222938"/>
              <a:gd name="connsiteY6" fmla="*/ 31531 h 1418897"/>
              <a:gd name="connsiteX7" fmla="*/ 1481959 w 2222938"/>
              <a:gd name="connsiteY7" fmla="*/ 0 h 1418897"/>
              <a:gd name="connsiteX8" fmla="*/ 2128345 w 2222938"/>
              <a:gd name="connsiteY8" fmla="*/ 15766 h 1418897"/>
              <a:gd name="connsiteX9" fmla="*/ 2222938 w 2222938"/>
              <a:gd name="connsiteY9" fmla="*/ 141890 h 141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938" h="1418897">
                <a:moveTo>
                  <a:pt x="2222938" y="141890"/>
                </a:moveTo>
                <a:lnTo>
                  <a:pt x="1923393" y="977462"/>
                </a:lnTo>
                <a:lnTo>
                  <a:pt x="1182414" y="1418897"/>
                </a:lnTo>
                <a:lnTo>
                  <a:pt x="252248" y="1403131"/>
                </a:lnTo>
                <a:lnTo>
                  <a:pt x="0" y="961697"/>
                </a:lnTo>
                <a:lnTo>
                  <a:pt x="31531" y="472966"/>
                </a:lnTo>
                <a:lnTo>
                  <a:pt x="614855" y="31531"/>
                </a:lnTo>
                <a:lnTo>
                  <a:pt x="1481959" y="0"/>
                </a:lnTo>
                <a:lnTo>
                  <a:pt x="2128345" y="15766"/>
                </a:lnTo>
                <a:lnTo>
                  <a:pt x="2222938" y="141890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24800" y="38862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886200"/>
                <a:ext cx="1941044" cy="395558"/>
              </a:xfrm>
              <a:prstGeom prst="rect">
                <a:avLst/>
              </a:prstGeom>
              <a:blipFill>
                <a:blip r:embed="rId3"/>
                <a:stretch>
                  <a:fillRect l="-2614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226436" y="4141026"/>
            <a:ext cx="4441565" cy="2900222"/>
            <a:chOff x="4702435" y="4126468"/>
            <a:chExt cx="4441565" cy="2900222"/>
          </a:xfrm>
        </p:grpSpPr>
        <p:grpSp>
          <p:nvGrpSpPr>
            <p:cNvPr id="9" name="Group 8"/>
            <p:cNvGrpSpPr/>
            <p:nvPr/>
          </p:nvGrpSpPr>
          <p:grpSpPr>
            <a:xfrm>
              <a:off x="4702435" y="4507468"/>
              <a:ext cx="4441565" cy="1979821"/>
              <a:chOff x="990600" y="3127078"/>
              <a:chExt cx="4785705" cy="2133220"/>
            </a:xfrm>
          </p:grpSpPr>
          <p:cxnSp>
            <p:nvCxnSpPr>
              <p:cNvPr id="24" name="Straight Connector 23"/>
              <p:cNvCxnSpPr>
                <a:stCxn id="33" idx="2"/>
                <a:endCxn id="32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35" idx="2"/>
                <a:endCxn id="33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57150">
                <a:solidFill>
                  <a:srgbClr val="33CC33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4" idx="2"/>
                <a:endCxn id="32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FF33CC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34" idx="7"/>
                <a:endCxn id="35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34" idx="6"/>
                <a:endCxn id="37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5" idx="5"/>
                <a:endCxn id="36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36" idx="3"/>
                <a:endCxn id="37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34" idx="0"/>
                <a:endCxn id="33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57150">
                <a:solidFill>
                  <a:srgbClr val="9966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/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/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/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/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/>
              <p:cNvCxnSpPr>
                <a:stCxn id="37" idx="0"/>
                <a:endCxn id="35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EDBFF0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33CC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190445" y="4093962"/>
                <a:ext cx="1293963" cy="1064634"/>
              </a:xfrm>
              <a:custGeom>
                <a:avLst/>
                <a:gdLst>
                  <a:gd name="connsiteX0" fmla="*/ 1293963 w 1293963"/>
                  <a:gd name="connsiteY0" fmla="*/ 1064634 h 1064634"/>
                  <a:gd name="connsiteX1" fmla="*/ 362310 w 1293963"/>
                  <a:gd name="connsiteY1" fmla="*/ 710951 h 1064634"/>
                  <a:gd name="connsiteX2" fmla="*/ 0 w 1293963"/>
                  <a:gd name="connsiteY2" fmla="*/ 3585 h 10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963" h="1064634">
                    <a:moveTo>
                      <a:pt x="1293963" y="1064634"/>
                    </a:moveTo>
                    <a:cubicBezTo>
                      <a:pt x="935966" y="976213"/>
                      <a:pt x="577970" y="887792"/>
                      <a:pt x="362310" y="710951"/>
                    </a:cubicBezTo>
                    <a:cubicBezTo>
                      <a:pt x="146650" y="534110"/>
                      <a:pt x="24441" y="-51049"/>
                      <a:pt x="0" y="3585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FF33CC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577600" y="403022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72079" y="3373391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89892" y="4838693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428143" y="4603399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702402" y="427653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14983" y="3127078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186498" y="409975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37578" y="420338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380535" y="406951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827831" y="451027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777541" y="3619702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10" name="Freeform 9"/>
            <p:cNvSpPr/>
            <p:nvPr/>
          </p:nvSpPr>
          <p:spPr>
            <a:xfrm rot="7272219">
              <a:off x="4962943" y="4283723"/>
              <a:ext cx="1200914" cy="988077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8163" y="42401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8454450">
              <a:off x="6627343" y="4147099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90180" y="412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9991492">
              <a:off x="7993905" y="4613720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41793" y="46248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6" name="Freeform 15"/>
            <p:cNvSpPr/>
            <p:nvPr/>
          </p:nvSpPr>
          <p:spPr>
            <a:xfrm rot="17279004">
              <a:off x="7982057" y="5661396"/>
              <a:ext cx="998108" cy="7616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59034" y="5898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8" name="Freeform 17"/>
            <p:cNvSpPr/>
            <p:nvPr/>
          </p:nvSpPr>
          <p:spPr>
            <a:xfrm rot="5400000">
              <a:off x="6368388" y="4903002"/>
              <a:ext cx="1183985" cy="12194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7738" y="49994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4139862">
              <a:off x="5581543" y="5154649"/>
              <a:ext cx="1182599" cy="72010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83651" y="5197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2" name="Freeform 21"/>
            <p:cNvSpPr/>
            <p:nvPr/>
          </p:nvSpPr>
          <p:spPr>
            <a:xfrm rot="19173573">
              <a:off x="6373991" y="6008656"/>
              <a:ext cx="1100794" cy="10180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18350" y="656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37776" y="4561738"/>
            <a:ext cx="4441565" cy="2296262"/>
            <a:chOff x="990600" y="3017500"/>
            <a:chExt cx="4785705" cy="2474180"/>
          </a:xfrm>
        </p:grpSpPr>
        <p:cxnSp>
          <p:nvCxnSpPr>
            <p:cNvPr id="53" name="Straight Connector 52"/>
            <p:cNvCxnSpPr>
              <a:stCxn id="66" idx="2"/>
              <a:endCxn id="65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8" idx="2"/>
              <a:endCxn id="66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7" idx="2"/>
              <a:endCxn id="65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7" idx="7"/>
              <a:endCxn id="68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7" idx="6"/>
              <a:endCxn id="70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8" idx="5"/>
              <a:endCxn id="69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9" idx="3"/>
              <a:endCxn id="70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64" name="Straight Connector 63"/>
            <p:cNvCxnSpPr>
              <a:stCxn id="67" idx="0"/>
              <a:endCxn id="66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rgbClr val="99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Oval 69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Connector 70"/>
            <p:cNvCxnSpPr>
              <a:stCxn id="70" idx="0"/>
              <a:endCxn id="68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48000" y="4116206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116206"/>
                <a:ext cx="1487202" cy="369332"/>
              </a:xfrm>
              <a:prstGeom prst="rect">
                <a:avLst/>
              </a:prstGeom>
              <a:blipFill>
                <a:blip r:embed="rId8"/>
                <a:stretch>
                  <a:fillRect l="-3419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642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upper-bounded by the sum of capacities of edges crossing any cut separating 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and sink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 Ford-Fulkerson terminates, there are no more augmenting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 there are no more augmenting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then we can define a cut </a:t>
                </a:r>
                <a:br>
                  <a:rPr lang="en-US" i="1" dirty="0">
                    <a:solidFill>
                      <a:srgbClr val="FF33CC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nodes reachable from source node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by positive-weight edges in the residual graph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sum of edge capacities crossing this cut must match the flow of the graph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Therefore this flow is maximal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1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multiple </a:t>
            </a:r>
            <a:r>
              <a:rPr lang="en-US" dirty="0" err="1">
                <a:solidFill>
                  <a:srgbClr val="FF33CC"/>
                </a:solidFill>
              </a:rPr>
              <a:t>subproblems</a:t>
            </a:r>
            <a:r>
              <a:rPr lang="en-US" dirty="0"/>
              <a:t>, each smaller instances of the original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suproblems</a:t>
            </a:r>
            <a:r>
              <a:rPr lang="en-US" dirty="0"/>
              <a:t> are “large”:</a:t>
            </a:r>
          </a:p>
          <a:p>
            <a:pPr lvl="2"/>
            <a:r>
              <a:rPr lang="en-US" dirty="0"/>
              <a:t>Solve each </a:t>
            </a:r>
            <a:r>
              <a:rPr lang="en-US" dirty="0" err="1"/>
              <a:t>subproblem</a:t>
            </a:r>
            <a:r>
              <a:rPr lang="en-US" dirty="0"/>
              <a:t> </a:t>
            </a:r>
            <a:r>
              <a:rPr lang="en-US" dirty="0">
                <a:solidFill>
                  <a:srgbClr val="FF33CC"/>
                </a:solidFill>
              </a:rPr>
              <a:t>recursively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subproblems</a:t>
            </a:r>
            <a:r>
              <a:rPr lang="en-US" dirty="0"/>
              <a:t> are “small”:</a:t>
            </a:r>
          </a:p>
          <a:p>
            <a:pPr lvl="2"/>
            <a:r>
              <a:rPr lang="en-US" dirty="0"/>
              <a:t>Solve them directly (</a:t>
            </a:r>
            <a:r>
              <a:rPr lang="en-US" dirty="0">
                <a:solidFill>
                  <a:srgbClr val="FF33CC"/>
                </a:solidFill>
              </a:rPr>
              <a:t>base case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Merge together solutions to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648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*CLRS Chapter 4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52862" y="1337079"/>
            <a:ext cx="833409" cy="817684"/>
            <a:chOff x="2667000" y="1295400"/>
            <a:chExt cx="4038600" cy="3962400"/>
          </a:xfrm>
        </p:grpSpPr>
        <p:grpSp>
          <p:nvGrpSpPr>
            <p:cNvPr id="6" name="Group 5"/>
            <p:cNvGrpSpPr/>
            <p:nvPr/>
          </p:nvGrpSpPr>
          <p:grpSpPr>
            <a:xfrm>
              <a:off x="2667000" y="1295400"/>
              <a:ext cx="1828800" cy="1828800"/>
              <a:chOff x="2841523" y="1524000"/>
              <a:chExt cx="1828800" cy="1828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8415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2987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7559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131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15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987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559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131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15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987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559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2131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8415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987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7559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13123" y="28956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76800" y="1295400"/>
              <a:ext cx="1828800" cy="1828800"/>
              <a:chOff x="4670323" y="1524000"/>
              <a:chExt cx="1828800" cy="1828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6703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1275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847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0419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703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1275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5847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419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6703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127523" y="24384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5847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419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6703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275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5847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419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667000" y="3429000"/>
              <a:ext cx="1828800" cy="1828800"/>
              <a:chOff x="2841523" y="3352800"/>
              <a:chExt cx="1828800" cy="18288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8415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2987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7559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213123" y="3352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8415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2987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7559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2131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8415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2987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7559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2131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8415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2987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7559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2131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876800" y="3429000"/>
              <a:ext cx="1828800" cy="1828800"/>
              <a:chOff x="4670323" y="3352800"/>
              <a:chExt cx="1828800" cy="18288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670323" y="3352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1275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5847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0419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6703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1275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5847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0419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6703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275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5847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0419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6703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1275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5847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0419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7315200" y="3276600"/>
            <a:ext cx="817684" cy="817684"/>
            <a:chOff x="5976352" y="3352800"/>
            <a:chExt cx="408096" cy="408096"/>
          </a:xfrm>
        </p:grpSpPr>
        <p:grpSp>
          <p:nvGrpSpPr>
            <p:cNvPr id="168" name="Group 167"/>
            <p:cNvGrpSpPr/>
            <p:nvPr/>
          </p:nvGrpSpPr>
          <p:grpSpPr>
            <a:xfrm>
              <a:off x="5976352" y="3352800"/>
              <a:ext cx="408096" cy="408096"/>
              <a:chOff x="2841523" y="1524000"/>
              <a:chExt cx="1828800" cy="1828800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28415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2987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7559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2131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8415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2987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7559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2131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8415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987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7559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2131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28415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2987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7559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213123" y="28956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6" name="Straight Connector 235"/>
            <p:cNvCxnSpPr/>
            <p:nvPr/>
          </p:nvCxnSpPr>
          <p:spPr>
            <a:xfrm>
              <a:off x="6180400" y="3352800"/>
              <a:ext cx="0" cy="40809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976352" y="3556848"/>
              <a:ext cx="40809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4" name="Group 243"/>
            <p:cNvGrpSpPr/>
            <p:nvPr/>
          </p:nvGrpSpPr>
          <p:grpSpPr>
            <a:xfrm rot="16200000">
              <a:off x="6078376" y="3454824"/>
              <a:ext cx="204048" cy="204048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245" name="Rectangle 244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6" name="Group 285"/>
          <p:cNvGrpSpPr/>
          <p:nvPr/>
        </p:nvGrpSpPr>
        <p:grpSpPr>
          <a:xfrm>
            <a:off x="7320695" y="4220344"/>
            <a:ext cx="835526" cy="822595"/>
            <a:chOff x="6200042" y="4631642"/>
            <a:chExt cx="408842" cy="408842"/>
          </a:xfrm>
        </p:grpSpPr>
        <p:sp>
          <p:nvSpPr>
            <p:cNvPr id="280" name="Rectangle 279"/>
            <p:cNvSpPr/>
            <p:nvPr/>
          </p:nvSpPr>
          <p:spPr>
            <a:xfrm>
              <a:off x="6200042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6404463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6200042" y="4836063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6404463" y="4836063"/>
              <a:ext cx="204421" cy="204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 rot="16200000">
            <a:off x="7315200" y="4211131"/>
            <a:ext cx="841021" cy="841021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267" name="Rectangle 266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8601458" y="5334001"/>
            <a:ext cx="847343" cy="847343"/>
            <a:chOff x="2841522" y="1523998"/>
            <a:chExt cx="3657601" cy="3657604"/>
          </a:xfrm>
        </p:grpSpPr>
        <p:grpSp>
          <p:nvGrpSpPr>
            <p:cNvPr id="359" name="Group 358"/>
            <p:cNvGrpSpPr/>
            <p:nvPr/>
          </p:nvGrpSpPr>
          <p:grpSpPr>
            <a:xfrm>
              <a:off x="2841523" y="1524000"/>
              <a:ext cx="3657600" cy="3657600"/>
              <a:chOff x="1728019" y="2819400"/>
              <a:chExt cx="3657600" cy="3657600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/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/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0" name="Group 359"/>
            <p:cNvGrpSpPr/>
            <p:nvPr/>
          </p:nvGrpSpPr>
          <p:grpSpPr>
            <a:xfrm rot="10800000">
              <a:off x="4227908" y="2895600"/>
              <a:ext cx="914400" cy="914400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425" name="Rectangle 424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1" name="Group 360"/>
            <p:cNvGrpSpPr/>
            <p:nvPr/>
          </p:nvGrpSpPr>
          <p:grpSpPr>
            <a:xfrm rot="10800000">
              <a:off x="3314021" y="3810001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422" name="Rectangle 421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2" name="Group 361"/>
            <p:cNvGrpSpPr/>
            <p:nvPr/>
          </p:nvGrpSpPr>
          <p:grpSpPr>
            <a:xfrm rot="5400000">
              <a:off x="5142308" y="3810002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419" name="Rectangle 418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3" name="Group 362"/>
            <p:cNvGrpSpPr/>
            <p:nvPr/>
          </p:nvGrpSpPr>
          <p:grpSpPr>
            <a:xfrm rot="16200000">
              <a:off x="3298723" y="1981200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416" name="Rectangle 415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4" name="Group 363"/>
            <p:cNvGrpSpPr/>
            <p:nvPr/>
          </p:nvGrpSpPr>
          <p:grpSpPr>
            <a:xfrm>
              <a:off x="5127523" y="1981199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413" name="Rectangle 412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5" name="Group 364"/>
            <p:cNvGrpSpPr/>
            <p:nvPr/>
          </p:nvGrpSpPr>
          <p:grpSpPr>
            <a:xfrm rot="16200000">
              <a:off x="2841523" y="1523999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10" name="Rectangle 409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6" name="Group 365"/>
            <p:cNvGrpSpPr/>
            <p:nvPr/>
          </p:nvGrpSpPr>
          <p:grpSpPr>
            <a:xfrm>
              <a:off x="5584723" y="1523998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07" name="Rectangle 406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7" name="Group 366"/>
            <p:cNvGrpSpPr/>
            <p:nvPr/>
          </p:nvGrpSpPr>
          <p:grpSpPr>
            <a:xfrm rot="5400000">
              <a:off x="5584723" y="4267200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04" name="Rectangle 403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8" name="Group 367"/>
            <p:cNvGrpSpPr/>
            <p:nvPr/>
          </p:nvGrpSpPr>
          <p:grpSpPr>
            <a:xfrm rot="10800000">
              <a:off x="2841523" y="4267200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01" name="Rectangle 400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9" name="Group 368"/>
            <p:cNvGrpSpPr/>
            <p:nvPr/>
          </p:nvGrpSpPr>
          <p:grpSpPr>
            <a:xfrm rot="16200000">
              <a:off x="2841522" y="3352800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398" name="Rectangle 397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0" name="Group 369"/>
            <p:cNvGrpSpPr/>
            <p:nvPr/>
          </p:nvGrpSpPr>
          <p:grpSpPr>
            <a:xfrm rot="16200000">
              <a:off x="4685108" y="1531960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395" name="Rectangle 394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1" name="Group 370"/>
            <p:cNvGrpSpPr/>
            <p:nvPr/>
          </p:nvGrpSpPr>
          <p:grpSpPr>
            <a:xfrm rot="10800000">
              <a:off x="4685107" y="4267202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392" name="Rectangle 391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2" name="Group 371"/>
            <p:cNvGrpSpPr/>
            <p:nvPr/>
          </p:nvGrpSpPr>
          <p:grpSpPr>
            <a:xfrm rot="16200000">
              <a:off x="3755922" y="2438398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389" name="Rectangle 388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3" name="Group 372"/>
            <p:cNvGrpSpPr/>
            <p:nvPr/>
          </p:nvGrpSpPr>
          <p:grpSpPr>
            <a:xfrm rot="10800000">
              <a:off x="2841522" y="2438397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386" name="Rectangle 385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4" name="Group 373"/>
            <p:cNvGrpSpPr/>
            <p:nvPr/>
          </p:nvGrpSpPr>
          <p:grpSpPr>
            <a:xfrm rot="10800000">
              <a:off x="4685108" y="2438397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383" name="Rectangle 382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5" name="Group 374"/>
            <p:cNvGrpSpPr/>
            <p:nvPr/>
          </p:nvGrpSpPr>
          <p:grpSpPr>
            <a:xfrm rot="10800000">
              <a:off x="3755922" y="3352802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380" name="Rectangle 379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oup 375"/>
            <p:cNvGrpSpPr/>
            <p:nvPr/>
          </p:nvGrpSpPr>
          <p:grpSpPr>
            <a:xfrm>
              <a:off x="5584723" y="3352803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377" name="Rectangle 376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817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recursive structure of the problem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</a:t>
            </a:r>
            <a:r>
              <a:rPr lang="en-US" dirty="0" err="1"/>
              <a:t>subproblems</a:t>
            </a:r>
            <a:endParaRPr lang="en-US" dirty="0"/>
          </a:p>
          <a:p>
            <a:pPr lvl="2"/>
            <a:r>
              <a:rPr lang="en-US" dirty="0"/>
              <a:t>Usually smallest problem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95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 to a smaller one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subproblem</a:t>
            </a:r>
            <a:r>
              <a:rPr lang="en-US" dirty="0"/>
              <a:t> to consider!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 greedy </a:t>
            </a:r>
            <a:r>
              <a:rPr lang="en-US" dirty="0">
                <a:solidFill>
                  <a:srgbClr val="FF33CC"/>
                </a:solidFill>
              </a:rPr>
              <a:t>choice property</a:t>
            </a:r>
          </a:p>
          <a:p>
            <a:pPr marL="1371600" lvl="2" indent="-514350"/>
            <a:r>
              <a:rPr lang="en-US" dirty="0"/>
              <a:t>How to make a choice guaranteed to be included in some optimal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Repeatedly apply the choice property until no </a:t>
            </a:r>
            <a:r>
              <a:rPr lang="en-US" dirty="0" err="1"/>
              <a:t>subproblems</a:t>
            </a:r>
            <a:r>
              <a:rPr lang="en-US" dirty="0"/>
              <a:t>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Conquer, Dynamic Programming, Greedy</a:t>
            </a:r>
          </a:p>
          <a:p>
            <a:pPr lvl="1"/>
            <a:r>
              <a:rPr lang="en-US" dirty="0"/>
              <a:t>Take an instance of Problem A, relate it to smaller instances of Problem A</a:t>
            </a:r>
          </a:p>
          <a:p>
            <a:r>
              <a:rPr lang="en-US" dirty="0"/>
              <a:t>Next:</a:t>
            </a:r>
          </a:p>
          <a:p>
            <a:pPr lvl="1"/>
            <a:r>
              <a:rPr lang="en-US" dirty="0"/>
              <a:t>Take an instance of Problem A, relate it to an instance of Problem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7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which share no edges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blipFill>
                <a:blip r:embed="rId2"/>
                <a:stretch>
                  <a:fillRect l="-1239" t="-3125" r="-35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527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which share no edges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blipFill>
                <a:blip r:embed="rId2"/>
                <a:stretch>
                  <a:fillRect l="-1239" t="-3125" r="-35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99181" y="3150941"/>
            <a:ext cx="338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of edge-disjoint paths of size 3</a:t>
            </a:r>
          </a:p>
        </p:txBody>
      </p:sp>
    </p:spTree>
    <p:extLst>
      <p:ext uri="{BB962C8B-B14F-4D97-AF65-F5344CB8AC3E}">
        <p14:creationId xmlns:p14="http://schemas.microsoft.com/office/powerpoint/2010/main" val="3089037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which share no edges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blipFill>
                <a:blip r:embed="rId2"/>
                <a:stretch>
                  <a:fillRect l="-1239" t="-3125" r="-35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99181" y="3150941"/>
            <a:ext cx="338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of edge-disjoint paths of size 4</a:t>
            </a:r>
          </a:p>
        </p:txBody>
      </p:sp>
    </p:spTree>
    <p:extLst>
      <p:ext uri="{BB962C8B-B14F-4D97-AF65-F5344CB8AC3E}">
        <p14:creationId xmlns:p14="http://schemas.microsoft.com/office/powerpoint/2010/main" val="2200327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Paths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8716" y="1616053"/>
                <a:ext cx="1013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Make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the source and sink, give each edge capacity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/>
                  <a:t>, find the max flow.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16" y="1616053"/>
                <a:ext cx="10134600" cy="461665"/>
              </a:xfrm>
              <a:prstGeom prst="rect">
                <a:avLst/>
              </a:prstGeom>
              <a:blipFill>
                <a:blip r:embed="rId2"/>
                <a:stretch>
                  <a:fillRect l="-751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467600" y="3047475"/>
            <a:ext cx="338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of edge-disjoint paths of size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2C6FD-5F05-BE42-A38D-FB5FFA03020E}"/>
              </a:ext>
            </a:extLst>
          </p:cNvPr>
          <p:cNvSpPr txBox="1"/>
          <p:nvPr/>
        </p:nvSpPr>
        <p:spPr>
          <a:xfrm>
            <a:off x="3153141" y="267814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537B86-DA2E-4F4E-8693-186DAA5392A4}"/>
              </a:ext>
            </a:extLst>
          </p:cNvPr>
          <p:cNvSpPr txBox="1"/>
          <p:nvPr/>
        </p:nvSpPr>
        <p:spPr>
          <a:xfrm>
            <a:off x="3019192" y="34478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D04883-B3C0-BC42-A15D-DDC9AD65104B}"/>
              </a:ext>
            </a:extLst>
          </p:cNvPr>
          <p:cNvSpPr txBox="1"/>
          <p:nvPr/>
        </p:nvSpPr>
        <p:spPr>
          <a:xfrm>
            <a:off x="2631518" y="424566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8F8F6C-9574-2744-9359-609F05A80335}"/>
              </a:ext>
            </a:extLst>
          </p:cNvPr>
          <p:cNvSpPr txBox="1"/>
          <p:nvPr/>
        </p:nvSpPr>
        <p:spPr>
          <a:xfrm>
            <a:off x="2189902" y="475184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8CD8E9-205E-6B4F-BADD-039F6CF2E80A}"/>
              </a:ext>
            </a:extLst>
          </p:cNvPr>
          <p:cNvSpPr txBox="1"/>
          <p:nvPr/>
        </p:nvSpPr>
        <p:spPr>
          <a:xfrm>
            <a:off x="5861038" y="348880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5D14CA-9310-5B44-B403-B60BA0EC6CDB}"/>
              </a:ext>
            </a:extLst>
          </p:cNvPr>
          <p:cNvSpPr txBox="1"/>
          <p:nvPr/>
        </p:nvSpPr>
        <p:spPr>
          <a:xfrm>
            <a:off x="4219230" y="41022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7CDEEE-AF30-FA4F-AF34-3C4FC83481EB}"/>
              </a:ext>
            </a:extLst>
          </p:cNvPr>
          <p:cNvSpPr txBox="1"/>
          <p:nvPr/>
        </p:nvSpPr>
        <p:spPr>
          <a:xfrm>
            <a:off x="5961780" y="438251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642424-6BEB-594C-AEE7-F24175868E6B}"/>
              </a:ext>
            </a:extLst>
          </p:cNvPr>
          <p:cNvSpPr txBox="1"/>
          <p:nvPr/>
        </p:nvSpPr>
        <p:spPr>
          <a:xfrm>
            <a:off x="5100058" y="505336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05A823-4FF9-7F4C-AC4B-CAA8FB4F7579}"/>
              </a:ext>
            </a:extLst>
          </p:cNvPr>
          <p:cNvSpPr txBox="1"/>
          <p:nvPr/>
        </p:nvSpPr>
        <p:spPr>
          <a:xfrm>
            <a:off x="5418293" y="554360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FC74AD-B4B2-5E48-9BEC-7F174A1D7681}"/>
              </a:ext>
            </a:extLst>
          </p:cNvPr>
          <p:cNvSpPr txBox="1"/>
          <p:nvPr/>
        </p:nvSpPr>
        <p:spPr>
          <a:xfrm>
            <a:off x="3082470" y="5691483"/>
            <a:ext cx="50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F3B4E6-76F3-134C-9B63-DCCAF2019C2E}"/>
              </a:ext>
            </a:extLst>
          </p:cNvPr>
          <p:cNvSpPr txBox="1"/>
          <p:nvPr/>
        </p:nvSpPr>
        <p:spPr>
          <a:xfrm>
            <a:off x="4285351" y="357811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937D5E-532F-2A4A-B93A-B359E8CE03FB}"/>
              </a:ext>
            </a:extLst>
          </p:cNvPr>
          <p:cNvSpPr txBox="1"/>
          <p:nvPr/>
        </p:nvSpPr>
        <p:spPr>
          <a:xfrm>
            <a:off x="3824378" y="471568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719F3E-35A9-5B4C-BE30-9E36839A1F94}"/>
              </a:ext>
            </a:extLst>
          </p:cNvPr>
          <p:cNvSpPr txBox="1"/>
          <p:nvPr/>
        </p:nvSpPr>
        <p:spPr>
          <a:xfrm>
            <a:off x="3868298" y="553268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4046D5-A2D8-9A41-BAC1-59745B1735BA}"/>
              </a:ext>
            </a:extLst>
          </p:cNvPr>
          <p:cNvSpPr txBox="1"/>
          <p:nvPr/>
        </p:nvSpPr>
        <p:spPr>
          <a:xfrm>
            <a:off x="2370059" y="61754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6B6E4D-70C6-1844-AC0B-0D0F178DCDB7}"/>
              </a:ext>
            </a:extLst>
          </p:cNvPr>
          <p:cNvSpPr txBox="1"/>
          <p:nvPr/>
        </p:nvSpPr>
        <p:spPr>
          <a:xfrm>
            <a:off x="3778116" y="6354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57972B-3A48-B14C-BA91-E6887AE185C0}"/>
              </a:ext>
            </a:extLst>
          </p:cNvPr>
          <p:cNvSpPr txBox="1"/>
          <p:nvPr/>
        </p:nvSpPr>
        <p:spPr>
          <a:xfrm>
            <a:off x="7467600" y="3524705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flow = 4</a:t>
            </a:r>
          </a:p>
        </p:txBody>
      </p:sp>
    </p:spTree>
    <p:extLst>
      <p:ext uri="{BB962C8B-B14F-4D97-AF65-F5344CB8AC3E}">
        <p14:creationId xmlns:p14="http://schemas.microsoft.com/office/powerpoint/2010/main" val="321786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Assignment of values to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Amount of water going through that pipe</a:t>
                </a:r>
              </a:p>
              <a:p>
                <a:r>
                  <a:rPr lang="en-US" dirty="0"/>
                  <a:t>Capacity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Flow cannot exceed capacity</a:t>
                </a:r>
              </a:p>
              <a:p>
                <a:r>
                  <a:rPr lang="en-US" dirty="0"/>
                  <a:t>Flow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−{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𝑖𝑛𝑓𝑙𝑜𝑤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𝑜𝑢𝑡𝑓𝑙𝑜𝑤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𝑖𝑛𝑓𝑙𝑜𝑤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𝑜𝑢𝑡</m:t>
                    </m:r>
                    <m:r>
                      <a:rPr lang="en-US" i="1">
                        <a:latin typeface="Cambria Math"/>
                      </a:rPr>
                      <m:t>𝑓𝑙𝑜𝑤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Water going in must match water coming out</a:t>
                </a:r>
              </a:p>
              <a:p>
                <a:r>
                  <a:rPr lang="en-US" dirty="0"/>
                  <a:t>Flow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|=</m:t>
                    </m:r>
                    <m:r>
                      <a:rPr lang="en-US" b="0" i="1" smtClean="0">
                        <a:latin typeface="Cambria Math"/>
                      </a:rPr>
                      <m:t>𝑜𝑢𝑡𝑓𝑙𝑜𝑤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𝑖𝑛𝑓𝑙𝑜𝑤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Net outflow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4" t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19800" y="1327490"/>
            <a:ext cx="5638800" cy="304800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64889" y="3930036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54944" y="3203721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90445" y="4740540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02402" y="409385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61495" y="3904469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77452" y="424303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91132" y="4147887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143395" y="4202668"/>
            <a:ext cx="15174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Flow/</a:t>
            </a:r>
            <a:r>
              <a:rPr lang="en-US" dirty="0">
                <a:solidFill>
                  <a:srgbClr val="00B050"/>
                </a:solidFill>
              </a:rPr>
              <a:t>Capacity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68668" y="5781424"/>
            <a:ext cx="1997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in example above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28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which share no vertices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blipFill>
                <a:blip r:embed="rId2"/>
                <a:stretch>
                  <a:fillRect l="-1239" t="-3125" r="-35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0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1295401"/>
                <a:ext cx="9677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which share no vertices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295401"/>
                <a:ext cx="9677400" cy="830997"/>
              </a:xfrm>
              <a:prstGeom prst="rect">
                <a:avLst/>
              </a:prstGeom>
              <a:blipFill>
                <a:blip r:embed="rId2"/>
                <a:stretch>
                  <a:fillRect l="-917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99182" y="3150941"/>
            <a:ext cx="265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vertex-disjoint path!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8640" y="5074212"/>
            <a:ext cx="745004" cy="74500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Vertex-Disjoint Paths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03950"/>
            <a:ext cx="28448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296867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Idea: Convert an instance of the vertex-disjoint paths problem into an instance of edge-disjoint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1797832" y="3110726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3110726"/>
                <a:ext cx="459341" cy="45934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7696201" y="5214193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214193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4520419" y="304345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4" name="Oval 33"/>
          <p:cNvSpPr/>
          <p:nvPr/>
        </p:nvSpPr>
        <p:spPr>
          <a:xfrm>
            <a:off x="3590943" y="42892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5" name="Oval 34"/>
          <p:cNvSpPr/>
          <p:nvPr/>
        </p:nvSpPr>
        <p:spPr>
          <a:xfrm>
            <a:off x="2027503" y="572952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6" name="Oval 35"/>
          <p:cNvSpPr/>
          <p:nvPr/>
        </p:nvSpPr>
        <p:spPr>
          <a:xfrm>
            <a:off x="2962657" y="5376594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7" name="Straight Arrow Connector 36"/>
          <p:cNvCxnSpPr>
            <a:stCxn id="31" idx="7"/>
            <a:endCxn id="33" idx="2"/>
          </p:cNvCxnSpPr>
          <p:nvPr/>
        </p:nvCxnSpPr>
        <p:spPr>
          <a:xfrm>
            <a:off x="2189904" y="3177995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4"/>
            <a:endCxn id="35" idx="0"/>
          </p:cNvCxnSpPr>
          <p:nvPr/>
        </p:nvCxnSpPr>
        <p:spPr>
          <a:xfrm>
            <a:off x="2027503" y="3570066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7"/>
            <a:endCxn id="33" idx="3"/>
          </p:cNvCxnSpPr>
          <p:nvPr/>
        </p:nvCxnSpPr>
        <p:spPr>
          <a:xfrm flipV="1">
            <a:off x="3983015" y="3435528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6"/>
            <a:endCxn id="34" idx="1"/>
          </p:cNvCxnSpPr>
          <p:nvPr/>
        </p:nvCxnSpPr>
        <p:spPr>
          <a:xfrm>
            <a:off x="2257173" y="3340396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1" idx="5"/>
            <a:endCxn id="36" idx="1"/>
          </p:cNvCxnSpPr>
          <p:nvPr/>
        </p:nvCxnSpPr>
        <p:spPr>
          <a:xfrm>
            <a:off x="2189903" y="3502798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6"/>
            <a:endCxn id="44" idx="2"/>
          </p:cNvCxnSpPr>
          <p:nvPr/>
        </p:nvCxnSpPr>
        <p:spPr>
          <a:xfrm>
            <a:off x="4050284" y="4518879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2" idx="0"/>
            <a:endCxn id="33" idx="5"/>
          </p:cNvCxnSpPr>
          <p:nvPr/>
        </p:nvCxnSpPr>
        <p:spPr>
          <a:xfrm flipH="1" flipV="1">
            <a:off x="4912491" y="3435528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912491" y="4518879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5" name="Straight Arrow Connector 44"/>
          <p:cNvCxnSpPr>
            <a:stCxn id="36" idx="7"/>
            <a:endCxn id="44" idx="3"/>
          </p:cNvCxnSpPr>
          <p:nvPr/>
        </p:nvCxnSpPr>
        <p:spPr>
          <a:xfrm flipV="1">
            <a:off x="3354729" y="4910950"/>
            <a:ext cx="1625031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177708" y="6322459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7" name="Straight Arrow Connector 46"/>
          <p:cNvCxnSpPr>
            <a:stCxn id="35" idx="5"/>
            <a:endCxn id="46" idx="2"/>
          </p:cNvCxnSpPr>
          <p:nvPr/>
        </p:nvCxnSpPr>
        <p:spPr>
          <a:xfrm>
            <a:off x="2419575" y="6121599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303066" y="600780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9" name="Straight Arrow Connector 48"/>
          <p:cNvCxnSpPr>
            <a:stCxn id="35" idx="6"/>
            <a:endCxn id="48" idx="2"/>
          </p:cNvCxnSpPr>
          <p:nvPr/>
        </p:nvCxnSpPr>
        <p:spPr>
          <a:xfrm>
            <a:off x="2486843" y="5959197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6" idx="5"/>
            <a:endCxn id="48" idx="1"/>
          </p:cNvCxnSpPr>
          <p:nvPr/>
        </p:nvCxnSpPr>
        <p:spPr>
          <a:xfrm>
            <a:off x="3354728" y="5768665"/>
            <a:ext cx="1015606" cy="306406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6"/>
            <a:endCxn id="32" idx="2"/>
          </p:cNvCxnSpPr>
          <p:nvPr/>
        </p:nvCxnSpPr>
        <p:spPr>
          <a:xfrm flipV="1">
            <a:off x="3421998" y="5443864"/>
            <a:ext cx="4274203" cy="16240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4" idx="6"/>
            <a:endCxn id="32" idx="1"/>
          </p:cNvCxnSpPr>
          <p:nvPr/>
        </p:nvCxnSpPr>
        <p:spPr>
          <a:xfrm>
            <a:off x="5371831" y="4748549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8" idx="6"/>
            <a:endCxn id="32" idx="3"/>
          </p:cNvCxnSpPr>
          <p:nvPr/>
        </p:nvCxnSpPr>
        <p:spPr>
          <a:xfrm flipV="1">
            <a:off x="4762407" y="5606265"/>
            <a:ext cx="3001063" cy="63120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6"/>
            <a:endCxn id="48" idx="3"/>
          </p:cNvCxnSpPr>
          <p:nvPr/>
        </p:nvCxnSpPr>
        <p:spPr>
          <a:xfrm flipV="1">
            <a:off x="3637048" y="6399875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412697" y="3667666"/>
            <a:ext cx="924402" cy="60005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 in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43000" y="2069347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Make two copies of each node, one connected to incoming edges, the other to outgoing edges</a:t>
            </a:r>
          </a:p>
        </p:txBody>
      </p:sp>
      <p:sp>
        <p:nvSpPr>
          <p:cNvPr id="59" name="Oval 58"/>
          <p:cNvSpPr/>
          <p:nvPr/>
        </p:nvSpPr>
        <p:spPr>
          <a:xfrm>
            <a:off x="9266481" y="3720825"/>
            <a:ext cx="924402" cy="60005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 out</a:t>
            </a:r>
          </a:p>
        </p:txBody>
      </p:sp>
      <p:cxnSp>
        <p:nvCxnSpPr>
          <p:cNvPr id="61" name="Straight Arrow Connector 60"/>
          <p:cNvCxnSpPr>
            <a:stCxn id="57" idx="6"/>
            <a:endCxn id="59" idx="2"/>
          </p:cNvCxnSpPr>
          <p:nvPr/>
        </p:nvCxnSpPr>
        <p:spPr>
          <a:xfrm>
            <a:off x="8337099" y="3967692"/>
            <a:ext cx="929382" cy="5315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7" idx="4"/>
          </p:cNvCxnSpPr>
          <p:nvPr/>
        </p:nvCxnSpPr>
        <p:spPr>
          <a:xfrm flipV="1">
            <a:off x="7579358" y="4267716"/>
            <a:ext cx="295541" cy="48083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57" idx="2"/>
          </p:cNvCxnSpPr>
          <p:nvPr/>
        </p:nvCxnSpPr>
        <p:spPr>
          <a:xfrm flipV="1">
            <a:off x="6934201" y="3967692"/>
            <a:ext cx="478497" cy="5315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5"/>
          </p:cNvCxnSpPr>
          <p:nvPr/>
        </p:nvCxnSpPr>
        <p:spPr>
          <a:xfrm>
            <a:off x="10055507" y="4233001"/>
            <a:ext cx="374624" cy="28526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80308" y="3316069"/>
            <a:ext cx="154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Restricts to 1 edge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37244" y="2769891"/>
            <a:ext cx="587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 </a:t>
            </a:r>
            <a:r>
              <a:rPr lang="en-US" sz="2400" b="1" dirty="0"/>
              <a:t>Edge-Disjoint Paths </a:t>
            </a:r>
            <a:r>
              <a:rPr lang="en-US" sz="2400" dirty="0"/>
              <a:t>on new graph</a:t>
            </a:r>
          </a:p>
        </p:txBody>
      </p:sp>
    </p:spTree>
    <p:extLst>
      <p:ext uri="{BB962C8B-B14F-4D97-AF65-F5344CB8AC3E}">
        <p14:creationId xmlns:p14="http://schemas.microsoft.com/office/powerpoint/2010/main" val="35062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29" grpId="0"/>
      <p:bldP spid="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7D728E-D197-CC4E-ABA0-177080EAF1DF}"/>
              </a:ext>
            </a:extLst>
          </p:cNvPr>
          <p:cNvGrpSpPr/>
          <p:nvPr/>
        </p:nvGrpSpPr>
        <p:grpSpPr>
          <a:xfrm>
            <a:off x="4192382" y="1992892"/>
            <a:ext cx="3719041" cy="4619537"/>
            <a:chOff x="3784372" y="1308111"/>
            <a:chExt cx="4352221" cy="540602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6C6C14-E94B-EB43-B600-A88728EB7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2AF6C4-F8B6-8E45-96CC-E2FB1AD7599C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9039D4-E75D-7048-A182-B766E16AB9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B1931A-4785-EB4E-B2AA-49E6FC3ECA45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9EC057-B40D-8E4C-873D-EC664724E9F2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4EBEF2F-29EE-AD45-9F41-2813EC6B6F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57A6CD4-F0C2-D348-B952-CB8E01AF8F7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7EB825-BCF7-5041-9ADE-1C5E9ADF4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991296-BBA7-BA4A-B5CB-649F205FEE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F08E85-16C1-A145-9FB0-89A0C040D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8586" y="1308111"/>
              <a:ext cx="967302" cy="9562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5FDA6D-3566-5F4A-99FE-1931B0214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4372" y="2848988"/>
              <a:ext cx="1015731" cy="9255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5B004F-CD86-1B41-83C2-F69027923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3173" y="4334641"/>
              <a:ext cx="998126" cy="8755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3411F1-0F55-0D4B-8BC4-4C94CE10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8574" y="4246024"/>
              <a:ext cx="1077898" cy="10778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265AD1-8FC6-1E48-9FF9-DC886F70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3165" y="5757986"/>
              <a:ext cx="838144" cy="8998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17E874-23C4-9C44-8AA2-94F554D63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2782358"/>
              <a:ext cx="1078424" cy="10784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6BE3EA-0D01-4242-98F5-BA3F3315F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153" y="1326276"/>
              <a:ext cx="1078424" cy="10784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B7152E-99F8-3948-9FEE-F4A9F779B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5636243"/>
              <a:ext cx="1077897" cy="1077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400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D4BC74-265F-E347-990D-F5ED2CCFB613}"/>
              </a:ext>
            </a:extLst>
          </p:cNvPr>
          <p:cNvGrpSpPr/>
          <p:nvPr/>
        </p:nvGrpSpPr>
        <p:grpSpPr>
          <a:xfrm>
            <a:off x="4192382" y="1992892"/>
            <a:ext cx="3719041" cy="4619537"/>
            <a:chOff x="3784372" y="1308111"/>
            <a:chExt cx="4352221" cy="540602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A5C237-BE3C-D44D-9B06-D0558B7C3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C97BDDA-EA99-9B48-8454-2CCCB345A290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444D324-A71D-8B47-8F63-E98EB1998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1DD5B92-3387-B54D-8A04-CC8F9AED15F2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E741B3D-23F9-5A4B-B0C2-55E9B9D62128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38EEF95-73D5-D445-AF3A-C30AFFBFF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A0D7FF1-B0F1-BE48-AF7E-BFCD13A7A83C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76A80FC-7FB5-E14A-B08C-9C95C3E6B2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A41742-A5C3-A449-9861-D0FD6681ED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B8F0CD-E3E9-C44C-87AF-E9E13E3BA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8586" y="1308111"/>
              <a:ext cx="967302" cy="95620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C66AE0-3D2B-6C41-8273-80AAA5234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4372" y="2848988"/>
              <a:ext cx="1015731" cy="92554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0266574-D15F-AD4F-A6A9-3FA04703A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3173" y="4334641"/>
              <a:ext cx="998126" cy="87553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3B5EAE1-B890-3347-A7E9-7B4BD447E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8574" y="4246024"/>
              <a:ext cx="1077898" cy="107789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CF71808-6565-0944-8E6E-57D3922D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3165" y="5757986"/>
              <a:ext cx="838144" cy="89985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C11049E-EB5F-5B4E-96FB-6A25A165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2782358"/>
              <a:ext cx="1078424" cy="107842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D8C4245-A3B5-4746-B81A-AA984E63E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153" y="1326276"/>
              <a:ext cx="1078424" cy="10784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B9E61BC-7B5A-7C4B-B90B-5DDFCA3B5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5636243"/>
              <a:ext cx="1077897" cy="1077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5347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C13B1D-2840-0345-A2F0-D966A404FD58}"/>
              </a:ext>
            </a:extLst>
          </p:cNvPr>
          <p:cNvGrpSpPr/>
          <p:nvPr/>
        </p:nvGrpSpPr>
        <p:grpSpPr>
          <a:xfrm>
            <a:off x="4192382" y="1992892"/>
            <a:ext cx="3719041" cy="4619537"/>
            <a:chOff x="3784372" y="1308111"/>
            <a:chExt cx="4352221" cy="540602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9114FF-6847-D143-89E2-1D892A608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6572C0-BED5-E049-9B54-45B1780769D1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14E2B9A-7E67-4749-B19D-5755BD898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44EE179-75B6-824F-91EF-BA4928730D6E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4475F17-84F5-C945-AED3-2D517D8614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F2D423-F6D8-0443-B2BC-FD49096EDC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2C2A536-C4EC-E646-BDCC-93EEDE3A4D18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55D7C2-E147-454F-A0D9-C7E768627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8EC46F-F66B-7841-9630-93CE114979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1AF7356-A2F9-CC48-A67C-2921835B5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8586" y="1308111"/>
              <a:ext cx="967302" cy="95620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EF79EBB-E65F-664D-BC5A-1758B448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4372" y="2848988"/>
              <a:ext cx="1015731" cy="92554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2FDED95-B251-7048-871A-229E117F2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3173" y="4334641"/>
              <a:ext cx="998126" cy="87553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6DE21B-0C45-C04A-8AD0-CAAB4B555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8574" y="4246024"/>
              <a:ext cx="1077898" cy="107789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EDA28F3-59EB-F541-9951-485EE427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3165" y="5757986"/>
              <a:ext cx="838144" cy="89985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2190118-6C2E-0D43-9CD5-A2CEF1D44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2782358"/>
              <a:ext cx="1078424" cy="107842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81AE62B-FCC7-9645-A737-6BF850EF8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153" y="1326276"/>
              <a:ext cx="1078424" cy="10784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D0618C3-CB85-6B4E-BED7-D6A5D1ABC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5636243"/>
              <a:ext cx="1077897" cy="1077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1635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800" dirty="0"/>
                  <a:t>a set of left nodes, right nodes, and edges between left and right</a:t>
                </a:r>
              </a:p>
              <a:p>
                <a:pPr marL="0" indent="0">
                  <a:buNone/>
                </a:pPr>
                <a:r>
                  <a:rPr lang="en-US" dirty="0"/>
                  <a:t>Find the largest set of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such that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is incident to at most one edge.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11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Bipartite Matching Using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0700" y="1452840"/>
                <a:ext cx="6287901" cy="311916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 flow network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by:</a:t>
                </a:r>
              </a:p>
              <a:p>
                <a:r>
                  <a:rPr lang="en-US" dirty="0"/>
                  <a:t>Adding in a </a:t>
                </a:r>
                <a:r>
                  <a:rPr lang="en-US" dirty="0">
                    <a:solidFill>
                      <a:srgbClr val="7030A0"/>
                    </a:solidFill>
                  </a:rPr>
                  <a:t>source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sink</a:t>
                </a:r>
                <a:r>
                  <a:rPr lang="en-US" dirty="0"/>
                  <a:t> to the set of nodes: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∪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∪{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Adding an edge from </a:t>
                </a:r>
                <a:r>
                  <a:rPr lang="en-US" dirty="0">
                    <a:solidFill>
                      <a:srgbClr val="7030A0"/>
                    </a:solidFill>
                  </a:rPr>
                  <a:t>source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and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sink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}∪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Make each edge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0700" y="1452840"/>
                <a:ext cx="6287901" cy="3119161"/>
              </a:xfrm>
              <a:blipFill>
                <a:blip r:embed="rId3"/>
                <a:stretch>
                  <a:fillRect l="-1210" t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8E0A8B-3161-704E-AFFB-359B470088A9}"/>
              </a:ext>
            </a:extLst>
          </p:cNvPr>
          <p:cNvGrpSpPr/>
          <p:nvPr/>
        </p:nvGrpSpPr>
        <p:grpSpPr>
          <a:xfrm>
            <a:off x="4724401" y="3589716"/>
            <a:ext cx="5905817" cy="2912165"/>
            <a:chOff x="4724401" y="3589716"/>
            <a:chExt cx="5905817" cy="2912165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6990515" y="3748743"/>
              <a:ext cx="1334478" cy="155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90515" y="3764330"/>
              <a:ext cx="1438514" cy="27210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937252" y="3748742"/>
              <a:ext cx="1387741" cy="90863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 flipV="1">
              <a:off x="6937251" y="4641049"/>
              <a:ext cx="1485803" cy="1632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37251" y="4657373"/>
              <a:ext cx="1491778" cy="922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4871" y="5534714"/>
              <a:ext cx="1487108" cy="446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884871" y="3748742"/>
              <a:ext cx="1440122" cy="178597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V="1">
              <a:off x="6884872" y="4641049"/>
              <a:ext cx="1538182" cy="18608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884871" y="3748742"/>
              <a:ext cx="1440122" cy="27366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7501222" y="3589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80448" y="4016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21107" y="39405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52347" y="44654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86727" y="46623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21107" y="50005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21107" y="53942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52347" y="55910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83587" y="57223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4" name="Straight Connector 33"/>
            <p:cNvCxnSpPr>
              <a:cxnSpLocks/>
              <a:stCxn id="23" idx="7"/>
            </p:cNvCxnSpPr>
            <p:nvPr/>
          </p:nvCxnSpPr>
          <p:spPr>
            <a:xfrm flipV="1">
              <a:off x="5116473" y="3745633"/>
              <a:ext cx="1284285" cy="10196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6"/>
            </p:cNvCxnSpPr>
            <p:nvPr/>
          </p:nvCxnSpPr>
          <p:spPr>
            <a:xfrm flipV="1">
              <a:off x="5183741" y="4657372"/>
              <a:ext cx="1196056" cy="2703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5"/>
            </p:cNvCxnSpPr>
            <p:nvPr/>
          </p:nvCxnSpPr>
          <p:spPr>
            <a:xfrm>
              <a:off x="5116472" y="5090122"/>
              <a:ext cx="1256338" cy="4445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  <a:stCxn id="23" idx="4"/>
              <a:endCxn id="70" idx="1"/>
            </p:cNvCxnSpPr>
            <p:nvPr/>
          </p:nvCxnSpPr>
          <p:spPr>
            <a:xfrm>
              <a:off x="4954072" y="5157392"/>
              <a:ext cx="1477797" cy="13362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528339" y="40995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19295" y="46047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52551" y="52652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21970" y="573781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50" name="Straight Connector 49"/>
            <p:cNvCxnSpPr>
              <a:endCxn id="24" idx="0"/>
            </p:cNvCxnSpPr>
            <p:nvPr/>
          </p:nvCxnSpPr>
          <p:spPr>
            <a:xfrm>
              <a:off x="8960131" y="3748742"/>
              <a:ext cx="1440417" cy="12417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  <a:endCxn id="24" idx="1"/>
            </p:cNvCxnSpPr>
            <p:nvPr/>
          </p:nvCxnSpPr>
          <p:spPr>
            <a:xfrm>
              <a:off x="8871584" y="4641049"/>
              <a:ext cx="1366562" cy="4166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24" idx="2"/>
            </p:cNvCxnSpPr>
            <p:nvPr/>
          </p:nvCxnSpPr>
          <p:spPr>
            <a:xfrm flipV="1">
              <a:off x="8913142" y="5220126"/>
              <a:ext cx="1257734" cy="35927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24" idx="3"/>
            </p:cNvCxnSpPr>
            <p:nvPr/>
          </p:nvCxnSpPr>
          <p:spPr>
            <a:xfrm flipV="1">
              <a:off x="8960131" y="5382527"/>
              <a:ext cx="1278015" cy="11028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9550439" y="40991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517355" y="46623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14674" y="5187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514674" y="57223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5963F080-BEE2-6449-B7A2-BFF37942A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567192"/>
            <a:ext cx="646210" cy="6388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855D561-C68D-C34E-A5AB-6DCF61C694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101" y="4399310"/>
            <a:ext cx="625428" cy="56989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0AFE103-AF66-9843-B0FD-724D56097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5287097"/>
            <a:ext cx="641898" cy="56305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D24C597-1A2E-A84F-85AF-F1771C4334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545" y="5287097"/>
            <a:ext cx="601082" cy="60108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979ACE7-52FD-9F48-90FE-9FED94F7D7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1869" y="6183990"/>
            <a:ext cx="576840" cy="61931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4E4FCF1-B981-9E4A-984B-CAD0037ADD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1919" y="4385532"/>
            <a:ext cx="601375" cy="6013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A62CEC0-FA83-3E43-8A48-BE4DA0E817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786" y="3532574"/>
            <a:ext cx="601375" cy="6013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5EE49FD-9E04-0A4C-BF49-9E48BAA0C8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1919" y="6187365"/>
            <a:ext cx="601081" cy="6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57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 Using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Max Flow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as all “middle” edges with flow 1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5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40382" y="1698975"/>
                <a:ext cx="1138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382" y="1698975"/>
                <a:ext cx="113871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1841" y="2301141"/>
                <a:ext cx="1053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41" y="2301141"/>
                <a:ext cx="105381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38105" y="2315075"/>
                <a:ext cx="946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105" y="2315075"/>
                <a:ext cx="94654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57643" y="2933015"/>
                <a:ext cx="1138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643" y="2933015"/>
                <a:ext cx="113871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87196" y="1370012"/>
                <a:ext cx="1340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196" y="1370012"/>
                <a:ext cx="1340367" cy="461665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16F49E-F6BF-EB44-9E41-8E2DA554BBDB}"/>
              </a:ext>
            </a:extLst>
          </p:cNvPr>
          <p:cNvCxnSpPr/>
          <p:nvPr/>
        </p:nvCxnSpPr>
        <p:spPr>
          <a:xfrm flipV="1">
            <a:off x="4943029" y="3762780"/>
            <a:ext cx="1334478" cy="155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129D02-7B86-684A-AFDB-40A75355D8B6}"/>
              </a:ext>
            </a:extLst>
          </p:cNvPr>
          <p:cNvCxnSpPr/>
          <p:nvPr/>
        </p:nvCxnSpPr>
        <p:spPr>
          <a:xfrm>
            <a:off x="4943029" y="3778367"/>
            <a:ext cx="1438514" cy="272108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DC1494-5BAD-204F-B5CD-FEF2BA815930}"/>
              </a:ext>
            </a:extLst>
          </p:cNvPr>
          <p:cNvCxnSpPr/>
          <p:nvPr/>
        </p:nvCxnSpPr>
        <p:spPr>
          <a:xfrm flipV="1">
            <a:off x="4889766" y="3762779"/>
            <a:ext cx="1387741" cy="908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5910EF-93C2-2B41-B482-CC769948B92C}"/>
              </a:ext>
            </a:extLst>
          </p:cNvPr>
          <p:cNvCxnSpPr>
            <a:cxnSpLocks/>
          </p:cNvCxnSpPr>
          <p:nvPr/>
        </p:nvCxnSpPr>
        <p:spPr>
          <a:xfrm flipV="1">
            <a:off x="4889765" y="4665238"/>
            <a:ext cx="1493637" cy="617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A20AC8-B750-F84E-AB5A-325FC2343706}"/>
              </a:ext>
            </a:extLst>
          </p:cNvPr>
          <p:cNvCxnSpPr/>
          <p:nvPr/>
        </p:nvCxnSpPr>
        <p:spPr>
          <a:xfrm>
            <a:off x="4889765" y="4671410"/>
            <a:ext cx="1491778" cy="92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B4EFD0-DC26-2D43-B020-F02D00062DDA}"/>
              </a:ext>
            </a:extLst>
          </p:cNvPr>
          <p:cNvCxnSpPr/>
          <p:nvPr/>
        </p:nvCxnSpPr>
        <p:spPr>
          <a:xfrm>
            <a:off x="4837385" y="5548751"/>
            <a:ext cx="1487108" cy="4469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8EC3DC-A566-1C49-ADCE-BB829D21D7DD}"/>
              </a:ext>
            </a:extLst>
          </p:cNvPr>
          <p:cNvCxnSpPr/>
          <p:nvPr/>
        </p:nvCxnSpPr>
        <p:spPr>
          <a:xfrm flipV="1">
            <a:off x="4837385" y="3762779"/>
            <a:ext cx="1440122" cy="1785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E425A2-9822-E94B-93C4-B799DEAA8A07}"/>
              </a:ext>
            </a:extLst>
          </p:cNvPr>
          <p:cNvCxnSpPr>
            <a:cxnSpLocks/>
          </p:cNvCxnSpPr>
          <p:nvPr/>
        </p:nvCxnSpPr>
        <p:spPr>
          <a:xfrm flipV="1">
            <a:off x="4837386" y="4665238"/>
            <a:ext cx="1546016" cy="1850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C19DD4-F880-7347-BA82-50ED145ABC78}"/>
              </a:ext>
            </a:extLst>
          </p:cNvPr>
          <p:cNvCxnSpPr/>
          <p:nvPr/>
        </p:nvCxnSpPr>
        <p:spPr>
          <a:xfrm flipV="1">
            <a:off x="4837385" y="3762779"/>
            <a:ext cx="1440122" cy="273667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CA5D95E-9B51-D54E-AD7F-7D8C04422CDC}"/>
                  </a:ext>
                </a:extLst>
              </p:cNvPr>
              <p:cNvSpPr/>
              <p:nvPr/>
            </p:nvSpPr>
            <p:spPr>
              <a:xfrm>
                <a:off x="2676915" y="4712088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CA5D95E-9B51-D54E-AD7F-7D8C04422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15" y="4712088"/>
                <a:ext cx="459341" cy="45934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CB881AA-1041-864F-A1CB-F6D08A83B780}"/>
                  </a:ext>
                </a:extLst>
              </p:cNvPr>
              <p:cNvSpPr/>
              <p:nvPr/>
            </p:nvSpPr>
            <p:spPr>
              <a:xfrm>
                <a:off x="8123391" y="5004493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CB881AA-1041-864F-A1CB-F6D08A83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391" y="5004493"/>
                <a:ext cx="459341" cy="45934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9BBF2A8-6C91-A549-967C-3013BBDB8277}"/>
              </a:ext>
            </a:extLst>
          </p:cNvPr>
          <p:cNvSpPr txBox="1"/>
          <p:nvPr/>
        </p:nvSpPr>
        <p:spPr>
          <a:xfrm>
            <a:off x="5453736" y="360375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F7100D-7374-D54B-9D4E-5DFAE5CBAE65}"/>
              </a:ext>
            </a:extLst>
          </p:cNvPr>
          <p:cNvSpPr txBox="1"/>
          <p:nvPr/>
        </p:nvSpPr>
        <p:spPr>
          <a:xfrm>
            <a:off x="5353794" y="40293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B7B7A-900F-4042-BC98-51784AED7ED3}"/>
              </a:ext>
            </a:extLst>
          </p:cNvPr>
          <p:cNvSpPr txBox="1"/>
          <p:nvPr/>
        </p:nvSpPr>
        <p:spPr>
          <a:xfrm>
            <a:off x="4906142" y="392719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F95360-88B6-9B4A-9EDF-1FEE61C888B4}"/>
              </a:ext>
            </a:extLst>
          </p:cNvPr>
          <p:cNvSpPr txBox="1"/>
          <p:nvPr/>
        </p:nvSpPr>
        <p:spPr>
          <a:xfrm>
            <a:off x="4983703" y="448004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91A443-AD0F-2A42-AF60-1E1CD56E6326}"/>
              </a:ext>
            </a:extLst>
          </p:cNvPr>
          <p:cNvSpPr txBox="1"/>
          <p:nvPr/>
        </p:nvSpPr>
        <p:spPr>
          <a:xfrm>
            <a:off x="4892189" y="471705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EE5B4-F49A-4F46-9002-59F0C6BD7CCD}"/>
              </a:ext>
            </a:extLst>
          </p:cNvPr>
          <p:cNvSpPr txBox="1"/>
          <p:nvPr/>
        </p:nvSpPr>
        <p:spPr>
          <a:xfrm>
            <a:off x="4905065" y="505710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6E9FC6-E4B2-274A-BC46-343C58A49815}"/>
              </a:ext>
            </a:extLst>
          </p:cNvPr>
          <p:cNvSpPr txBox="1"/>
          <p:nvPr/>
        </p:nvSpPr>
        <p:spPr>
          <a:xfrm>
            <a:off x="4850623" y="539414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C3F5EF-CB7C-874D-A9AB-3217F99BA302}"/>
              </a:ext>
            </a:extLst>
          </p:cNvPr>
          <p:cNvSpPr txBox="1"/>
          <p:nvPr/>
        </p:nvSpPr>
        <p:spPr>
          <a:xfrm>
            <a:off x="4874408" y="564513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C558BB-AFEF-F242-810A-8E80E30F8ED4}"/>
              </a:ext>
            </a:extLst>
          </p:cNvPr>
          <p:cNvSpPr txBox="1"/>
          <p:nvPr/>
        </p:nvSpPr>
        <p:spPr>
          <a:xfrm>
            <a:off x="5102234" y="60748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FA8A577-30BC-4A4B-9E7B-92AD7057E7D4}"/>
              </a:ext>
            </a:extLst>
          </p:cNvPr>
          <p:cNvCxnSpPr>
            <a:stCxn id="29" idx="7"/>
          </p:cNvCxnSpPr>
          <p:nvPr/>
        </p:nvCxnSpPr>
        <p:spPr>
          <a:xfrm flipV="1">
            <a:off x="3068987" y="3778368"/>
            <a:ext cx="1205647" cy="100098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8748BC-2A56-A841-9C07-34781DDFBD0D}"/>
              </a:ext>
            </a:extLst>
          </p:cNvPr>
          <p:cNvCxnSpPr>
            <a:stCxn id="29" idx="6"/>
          </p:cNvCxnSpPr>
          <p:nvPr/>
        </p:nvCxnSpPr>
        <p:spPr>
          <a:xfrm flipV="1">
            <a:off x="3136255" y="4671409"/>
            <a:ext cx="1196056" cy="27034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248879-BEBB-5448-99EB-5AA07ABE7B5B}"/>
              </a:ext>
            </a:extLst>
          </p:cNvPr>
          <p:cNvCxnSpPr>
            <a:stCxn id="29" idx="5"/>
          </p:cNvCxnSpPr>
          <p:nvPr/>
        </p:nvCxnSpPr>
        <p:spPr>
          <a:xfrm>
            <a:off x="3068986" y="5104159"/>
            <a:ext cx="1256338" cy="44459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9C2A6F2-E5AD-AB40-93BA-3F56BFF7774D}"/>
              </a:ext>
            </a:extLst>
          </p:cNvPr>
          <p:cNvCxnSpPr>
            <a:stCxn id="29" idx="4"/>
          </p:cNvCxnSpPr>
          <p:nvPr/>
        </p:nvCxnSpPr>
        <p:spPr>
          <a:xfrm>
            <a:off x="2906586" y="5171429"/>
            <a:ext cx="1349265" cy="134448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6B40FE7-75E4-DC4F-961B-BA73414A2E3D}"/>
              </a:ext>
            </a:extLst>
          </p:cNvPr>
          <p:cNvSpPr txBox="1"/>
          <p:nvPr/>
        </p:nvSpPr>
        <p:spPr>
          <a:xfrm>
            <a:off x="3480853" y="411359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F9B80D-E464-C543-A1DF-D488E7EC58CF}"/>
              </a:ext>
            </a:extLst>
          </p:cNvPr>
          <p:cNvSpPr txBox="1"/>
          <p:nvPr/>
        </p:nvSpPr>
        <p:spPr>
          <a:xfrm>
            <a:off x="3657600" y="46188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C4DC42-83FD-EF4E-9381-7D1C9B84BA46}"/>
              </a:ext>
            </a:extLst>
          </p:cNvPr>
          <p:cNvSpPr txBox="1"/>
          <p:nvPr/>
        </p:nvSpPr>
        <p:spPr>
          <a:xfrm>
            <a:off x="3705065" y="527930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0C2F9C-D514-5446-8387-90C049C475E1}"/>
              </a:ext>
            </a:extLst>
          </p:cNvPr>
          <p:cNvSpPr txBox="1"/>
          <p:nvPr/>
        </p:nvSpPr>
        <p:spPr>
          <a:xfrm>
            <a:off x="3474484" y="575185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62EAF30-712A-2D41-A371-B831734D72E6}"/>
              </a:ext>
            </a:extLst>
          </p:cNvPr>
          <p:cNvCxnSpPr>
            <a:endCxn id="30" idx="0"/>
          </p:cNvCxnSpPr>
          <p:nvPr/>
        </p:nvCxnSpPr>
        <p:spPr>
          <a:xfrm>
            <a:off x="6912645" y="3762779"/>
            <a:ext cx="1440417" cy="124171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AAB967D-4AD0-A641-B0E9-9F9A681637E5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6831932" y="4665238"/>
            <a:ext cx="1358728" cy="4065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69C141-8606-B04B-BEE9-B787AC8058DE}"/>
              </a:ext>
            </a:extLst>
          </p:cNvPr>
          <p:cNvCxnSpPr>
            <a:endCxn id="30" idx="2"/>
          </p:cNvCxnSpPr>
          <p:nvPr/>
        </p:nvCxnSpPr>
        <p:spPr>
          <a:xfrm flipV="1">
            <a:off x="6865656" y="5234163"/>
            <a:ext cx="1257734" cy="35927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9809E9-A2E6-4F45-8ED8-31456B003DF8}"/>
              </a:ext>
            </a:extLst>
          </p:cNvPr>
          <p:cNvCxnSpPr>
            <a:endCxn id="30" idx="3"/>
          </p:cNvCxnSpPr>
          <p:nvPr/>
        </p:nvCxnSpPr>
        <p:spPr>
          <a:xfrm flipV="1">
            <a:off x="6912645" y="5396564"/>
            <a:ext cx="1278015" cy="11028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D4A11B6-33DC-024F-A5E8-482BFA82D60B}"/>
              </a:ext>
            </a:extLst>
          </p:cNvPr>
          <p:cNvSpPr txBox="1"/>
          <p:nvPr/>
        </p:nvSpPr>
        <p:spPr>
          <a:xfrm>
            <a:off x="7366077" y="412905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CAB79C-B95B-1741-8556-10EEBB967402}"/>
              </a:ext>
            </a:extLst>
          </p:cNvPr>
          <p:cNvSpPr txBox="1"/>
          <p:nvPr/>
        </p:nvSpPr>
        <p:spPr>
          <a:xfrm>
            <a:off x="7321840" y="46891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6FE871-9572-2C4F-8C6D-4ED997581EEF}"/>
              </a:ext>
            </a:extLst>
          </p:cNvPr>
          <p:cNvSpPr txBox="1"/>
          <p:nvPr/>
        </p:nvSpPr>
        <p:spPr>
          <a:xfrm>
            <a:off x="7333465" y="521468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AADDBE-8F40-E148-8343-FFF3CAE72FA4}"/>
              </a:ext>
            </a:extLst>
          </p:cNvPr>
          <p:cNvSpPr txBox="1"/>
          <p:nvPr/>
        </p:nvSpPr>
        <p:spPr>
          <a:xfrm>
            <a:off x="7376173" y="574920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4C38962-F5E9-E44C-BB1B-39A3F4ABD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0590" y="3534978"/>
            <a:ext cx="646210" cy="6388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AA5D4B0-86BC-9C4B-A6AF-1E2CD2F788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8891" y="4367096"/>
            <a:ext cx="625428" cy="56989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AD87CB2-3A11-6A4D-B323-639D221F3F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0590" y="5254883"/>
            <a:ext cx="641898" cy="5630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303CA85-2979-FB43-BE7E-9DD93B8295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6555" y="5254883"/>
            <a:ext cx="601082" cy="6010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BA4C0AF-CD39-F44B-8E60-B50BF2FD2B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1659" y="6151776"/>
            <a:ext cx="576840" cy="6193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257B501-8E81-3D40-B2B0-B4B1A6D61D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929" y="4353318"/>
            <a:ext cx="601375" cy="6013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02ECDB3-AC46-4B40-AA0E-095F2943BD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4629" y="3437225"/>
            <a:ext cx="601375" cy="60137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5875763-EE1D-7345-A329-5A7988EEAC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929" y="6155151"/>
            <a:ext cx="601081" cy="6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technique of supreme ultimate power</a:t>
            </a:r>
          </a:p>
          <a:p>
            <a:r>
              <a:rPr lang="en-US" dirty="0"/>
              <a:t>Convert instance of problem A to an instance of Problem B</a:t>
            </a:r>
          </a:p>
          <a:p>
            <a:r>
              <a:rPr lang="en-US" dirty="0"/>
              <a:t>Convert solution of problem B back to a solution of problem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 all valid flows through the graph, find the one which maximizes: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𝑜𝑢𝑡𝑓𝑙𝑜𝑤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𝑖𝑛𝑓𝑙𝑜𝑤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2458" y="1143000"/>
            <a:ext cx="10969943" cy="90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 Shows how two different problems relate to each other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6" name="Picture 2" descr="Image result for popc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46" y="3533681"/>
            <a:ext cx="269109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72" y="2325272"/>
            <a:ext cx="4456528" cy="44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597852">
            <a:off x="1559784" y="2207720"/>
            <a:ext cx="5819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Ravie" panose="04040805050809020602" pitchFamily="82" charset="0"/>
              </a:rPr>
              <a:t>MOVIE TIME!</a:t>
            </a:r>
          </a:p>
        </p:txBody>
      </p:sp>
    </p:spTree>
    <p:extLst>
      <p:ext uri="{BB962C8B-B14F-4D97-AF65-F5344CB8AC3E}">
        <p14:creationId xmlns:p14="http://schemas.microsoft.com/office/powerpoint/2010/main" val="14411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MacGyver’s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1" y="1901865"/>
            <a:ext cx="163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 door</a:t>
            </a:r>
          </a:p>
        </p:txBody>
      </p:sp>
      <p:pic>
        <p:nvPicPr>
          <p:cNvPr id="8" name="Picture 2" descr="Image result for do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3086682" y="2307490"/>
            <a:ext cx="592555" cy="12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696" y="19812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Lighting a fire</a:t>
            </a:r>
          </a:p>
        </p:txBody>
      </p:sp>
      <p:pic>
        <p:nvPicPr>
          <p:cNvPr id="15" name="Picture 4" descr="Image result for fi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0"/>
          <a:stretch/>
        </p:blipFill>
        <p:spPr bwMode="auto">
          <a:xfrm>
            <a:off x="8363286" y="2161900"/>
            <a:ext cx="2333596" cy="10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41372" y="4696208"/>
            <a:ext cx="21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Alcohol, wood, matches</a:t>
            </a:r>
          </a:p>
        </p:txBody>
      </p:sp>
      <p:pic>
        <p:nvPicPr>
          <p:cNvPr id="18" name="Picture 6" descr="Image result for whisk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r="31074"/>
          <a:stretch/>
        </p:blipFill>
        <p:spPr bwMode="auto">
          <a:xfrm rot="1117477">
            <a:off x="8684810" y="5289197"/>
            <a:ext cx="393856" cy="12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wood plan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r="39638"/>
          <a:stretch/>
        </p:blipFill>
        <p:spPr bwMode="auto">
          <a:xfrm rot="19068828">
            <a:off x="9447749" y="5463148"/>
            <a:ext cx="164673" cy="11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 result for match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15" y="6032170"/>
            <a:ext cx="6293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blipFill>
                <a:blip r:embed="rId7"/>
                <a:stretch>
                  <a:fillRect l="-2521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blipFill>
                <a:blip r:embed="rId8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895601" y="5134054"/>
            <a:ext cx="1174595" cy="1721076"/>
            <a:chOff x="10154328" y="3614629"/>
            <a:chExt cx="1565720" cy="1721076"/>
          </a:xfrm>
        </p:grpSpPr>
        <p:pic>
          <p:nvPicPr>
            <p:cNvPr id="25" name="Picture 24" descr="Image result for ke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528567" y="361462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Image result for flam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154328" y="4424859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959163" y="4493096"/>
            <a:ext cx="19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Keg cannon battering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blipFill>
                <a:blip r:embed="rId12"/>
                <a:stretch>
                  <a:fillRect l="-3390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1845186"/>
            <a:ext cx="2840038" cy="134457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Aim duct at door, insert keg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dirty="0"/>
              <a:t>How?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5139426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/>
              <a:t>Put fire under the Keg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32502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  <p:bldP spid="12" grpId="0"/>
      <p:bldP spid="14" grpId="0"/>
      <p:bldP spid="16" grpId="0"/>
      <p:bldP spid="17" grpId="0"/>
      <p:bldP spid="21" grpId="0"/>
      <p:bldP spid="22" grpId="0" animBg="1"/>
      <p:bldP spid="23" grpId="0" animBg="1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3D13D4-294C-AF49-A78F-331466B80806}"/>
              </a:ext>
            </a:extLst>
          </p:cNvPr>
          <p:cNvSpPr/>
          <p:nvPr/>
        </p:nvSpPr>
        <p:spPr>
          <a:xfrm>
            <a:off x="4336076" y="1861066"/>
            <a:ext cx="3276600" cy="4860410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Matching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8525" y="1676400"/>
            <a:ext cx="191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Bipartite Matching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696" y="17526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Flow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24209" y="463763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209" y="463763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25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1814" y="20631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814" y="2063144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8641574" y="2133600"/>
            <a:ext cx="2026426" cy="1109978"/>
            <a:chOff x="990600" y="3017500"/>
            <a:chExt cx="4785705" cy="2621377"/>
          </a:xfrm>
        </p:grpSpPr>
        <p:cxnSp>
          <p:nvCxnSpPr>
            <p:cNvPr id="101" name="Straight Connector 100"/>
            <p:cNvCxnSpPr>
              <a:stCxn id="114" idx="2"/>
              <a:endCxn id="113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6" idx="2"/>
              <a:endCxn id="114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5" idx="2"/>
              <a:endCxn id="113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5" idx="7"/>
              <a:endCxn id="116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6"/>
              <a:endCxn id="118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6" idx="5"/>
              <a:endCxn id="117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7" idx="3"/>
              <a:endCxn id="118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2441514" y="397755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672080" y="3133348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89891" y="5093733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805796" y="418798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12" name="Straight Connector 111"/>
            <p:cNvCxnSpPr>
              <a:stCxn id="115" idx="0"/>
              <a:endCxn id="114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val 116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Oval 117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cxnSp>
          <p:nvCxnSpPr>
            <p:cNvPr id="119" name="Straight Connector 118"/>
            <p:cNvCxnSpPr>
              <a:stCxn id="118" idx="0"/>
              <a:endCxn id="116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reeform 119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71600" y="4724400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314984" y="3017500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482292" y="4153771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001600" y="420338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571999" y="4069515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27832" y="4761511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777540" y="3438575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86670" y="4953001"/>
            <a:ext cx="2252731" cy="1470973"/>
            <a:chOff x="4702435" y="4126468"/>
            <a:chExt cx="4441565" cy="2900222"/>
          </a:xfrm>
        </p:grpSpPr>
        <p:grpSp>
          <p:nvGrpSpPr>
            <p:cNvPr id="170" name="Group 169"/>
            <p:cNvGrpSpPr/>
            <p:nvPr/>
          </p:nvGrpSpPr>
          <p:grpSpPr>
            <a:xfrm>
              <a:off x="4702435" y="4507468"/>
              <a:ext cx="4441565" cy="2043651"/>
              <a:chOff x="990600" y="3127078"/>
              <a:chExt cx="4785705" cy="2201995"/>
            </a:xfrm>
          </p:grpSpPr>
          <p:cxnSp>
            <p:nvCxnSpPr>
              <p:cNvPr id="171" name="Straight Connector 170"/>
              <p:cNvCxnSpPr>
                <a:stCxn id="180" idx="2"/>
                <a:endCxn id="179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82" idx="2"/>
                <a:endCxn id="180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81" idx="2"/>
                <a:endCxn id="179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81" idx="7"/>
                <a:endCxn id="182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>
                <a:stCxn id="181" idx="6"/>
                <a:endCxn id="184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82" idx="5"/>
                <a:endCxn id="183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83" idx="3"/>
                <a:endCxn id="184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81" idx="0"/>
                <a:endCxn id="180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Oval 178"/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i="1" dirty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sz="900" dirty="0"/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0" name="Oval 179"/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Oval 182"/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4" name="Oval 183"/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cxnSp>
            <p:nvCxnSpPr>
              <p:cNvPr id="185" name="Straight Connector 184"/>
              <p:cNvCxnSpPr>
                <a:stCxn id="184" idx="0"/>
                <a:endCxn id="182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Freeform 185"/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1190445" y="4093962"/>
                <a:ext cx="1293963" cy="1064634"/>
              </a:xfrm>
              <a:custGeom>
                <a:avLst/>
                <a:gdLst>
                  <a:gd name="connsiteX0" fmla="*/ 1293963 w 1293963"/>
                  <a:gd name="connsiteY0" fmla="*/ 1064634 h 1064634"/>
                  <a:gd name="connsiteX1" fmla="*/ 362310 w 1293963"/>
                  <a:gd name="connsiteY1" fmla="*/ 710951 h 1064634"/>
                  <a:gd name="connsiteX2" fmla="*/ 0 w 1293963"/>
                  <a:gd name="connsiteY2" fmla="*/ 3585 h 10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963" h="1064634">
                    <a:moveTo>
                      <a:pt x="1293963" y="1064634"/>
                    </a:moveTo>
                    <a:cubicBezTo>
                      <a:pt x="935966" y="976213"/>
                      <a:pt x="577970" y="887792"/>
                      <a:pt x="362310" y="710951"/>
                    </a:cubicBezTo>
                    <a:cubicBezTo>
                      <a:pt x="146650" y="534110"/>
                      <a:pt x="24441" y="-51049"/>
                      <a:pt x="0" y="358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2577600" y="403022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1672078" y="3373392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3289893" y="483869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428144" y="4603399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1702402" y="427653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14982" y="3127078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186498" y="409975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137578" y="4203386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380535" y="406951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4827832" y="451027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4777541" y="3619703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</p:grpSp>
        <p:sp>
          <p:nvSpPr>
            <p:cNvPr id="199" name="Freeform 198"/>
            <p:cNvSpPr/>
            <p:nvPr/>
          </p:nvSpPr>
          <p:spPr>
            <a:xfrm rot="7272219">
              <a:off x="4962943" y="4283723"/>
              <a:ext cx="1200914" cy="988077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448163" y="4240101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01" name="Freeform 200"/>
            <p:cNvSpPr/>
            <p:nvPr/>
          </p:nvSpPr>
          <p:spPr>
            <a:xfrm rot="8454450">
              <a:off x="6627343" y="4147099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990179" y="41264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3" name="Freeform 202"/>
            <p:cNvSpPr/>
            <p:nvPr/>
          </p:nvSpPr>
          <p:spPr>
            <a:xfrm rot="9991492">
              <a:off x="7993905" y="4613720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441792" y="4624809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5" name="Freeform 204"/>
            <p:cNvSpPr/>
            <p:nvPr/>
          </p:nvSpPr>
          <p:spPr>
            <a:xfrm rot="17279004">
              <a:off x="7982057" y="5661396"/>
              <a:ext cx="998108" cy="7616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8559033" y="5898771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07" name="Freeform 206"/>
            <p:cNvSpPr/>
            <p:nvPr/>
          </p:nvSpPr>
          <p:spPr>
            <a:xfrm rot="19173573">
              <a:off x="6373991" y="6008656"/>
              <a:ext cx="1100794" cy="10180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818349" y="65648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9" name="Freeform 208"/>
            <p:cNvSpPr/>
            <p:nvPr/>
          </p:nvSpPr>
          <p:spPr>
            <a:xfrm rot="5400000">
              <a:off x="6368388" y="4903002"/>
              <a:ext cx="1183985" cy="12194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687738" y="4999475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11" name="Freeform 210"/>
            <p:cNvSpPr/>
            <p:nvPr/>
          </p:nvSpPr>
          <p:spPr>
            <a:xfrm rot="4139862">
              <a:off x="5581543" y="5154649"/>
              <a:ext cx="1182599" cy="72010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783650" y="51974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55158" y="3429000"/>
            <a:ext cx="21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 Fulkerson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598A69E-4F91-404D-A928-4667237665A2}"/>
              </a:ext>
            </a:extLst>
          </p:cNvPr>
          <p:cNvGrpSpPr/>
          <p:nvPr/>
        </p:nvGrpSpPr>
        <p:grpSpPr>
          <a:xfrm>
            <a:off x="4495910" y="2482078"/>
            <a:ext cx="2481373" cy="1223567"/>
            <a:chOff x="4724401" y="3589717"/>
            <a:chExt cx="5905817" cy="2912164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0F94EE5-D9EA-F440-A6D0-9FB5562A50C6}"/>
                </a:ext>
              </a:extLst>
            </p:cNvPr>
            <p:cNvCxnSpPr/>
            <p:nvPr/>
          </p:nvCxnSpPr>
          <p:spPr>
            <a:xfrm flipV="1">
              <a:off x="6990515" y="3748743"/>
              <a:ext cx="1334478" cy="1558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1F90A47-2108-1540-AAC8-3F08697DA9E1}"/>
                </a:ext>
              </a:extLst>
            </p:cNvPr>
            <p:cNvCxnSpPr/>
            <p:nvPr/>
          </p:nvCxnSpPr>
          <p:spPr>
            <a:xfrm>
              <a:off x="6990515" y="3764330"/>
              <a:ext cx="1438514" cy="272108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B2F89B1-8A50-D24C-8913-C6BDCA67A7E5}"/>
                </a:ext>
              </a:extLst>
            </p:cNvPr>
            <p:cNvCxnSpPr/>
            <p:nvPr/>
          </p:nvCxnSpPr>
          <p:spPr>
            <a:xfrm flipV="1">
              <a:off x="6937252" y="3748742"/>
              <a:ext cx="1387741" cy="90863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6DD5892-4AF7-F448-92CE-2A5774508BCE}"/>
                </a:ext>
              </a:extLst>
            </p:cNvPr>
            <p:cNvCxnSpPr/>
            <p:nvPr/>
          </p:nvCxnSpPr>
          <p:spPr>
            <a:xfrm>
              <a:off x="6937251" y="4657373"/>
              <a:ext cx="1315640" cy="4067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123C19A-F95E-9349-A23A-B5CA8964E77C}"/>
                </a:ext>
              </a:extLst>
            </p:cNvPr>
            <p:cNvCxnSpPr/>
            <p:nvPr/>
          </p:nvCxnSpPr>
          <p:spPr>
            <a:xfrm>
              <a:off x="6937251" y="4657373"/>
              <a:ext cx="1491778" cy="92203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48FAC6F-B288-3842-9A9C-8D2D604B44FC}"/>
                </a:ext>
              </a:extLst>
            </p:cNvPr>
            <p:cNvCxnSpPr/>
            <p:nvPr/>
          </p:nvCxnSpPr>
          <p:spPr>
            <a:xfrm>
              <a:off x="6884871" y="5534714"/>
              <a:ext cx="1487108" cy="446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807F263-DA43-DF47-BBF3-A2554B86F7B1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178597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A4B8A66-83B4-5D45-A456-34DEDC10148D}"/>
                </a:ext>
              </a:extLst>
            </p:cNvPr>
            <p:cNvCxnSpPr/>
            <p:nvPr/>
          </p:nvCxnSpPr>
          <p:spPr>
            <a:xfrm flipV="1">
              <a:off x="6884872" y="4698051"/>
              <a:ext cx="1368021" cy="180382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D83571D-B97D-224F-8795-25F98DE5D18F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273667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53DB153D-4275-8E4B-A02B-BFD0DB9BE78C}"/>
                    </a:ext>
                  </a:extLst>
                </p:cNvPr>
                <p:cNvSpPr/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53DB153D-4275-8E4B-A02B-BFD0DB9BE7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DF716741-874C-7C49-B464-6202187E2313}"/>
                    </a:ext>
                  </a:extLst>
                </p:cNvPr>
                <p:cNvSpPr/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DF716741-874C-7C49-B464-6202187E23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0A07182-AE6F-954B-A240-D23E4A9E0772}"/>
                </a:ext>
              </a:extLst>
            </p:cNvPr>
            <p:cNvSpPr txBox="1"/>
            <p:nvPr/>
          </p:nvSpPr>
          <p:spPr>
            <a:xfrm>
              <a:off x="7501222" y="358971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7F73CC2-A221-EA49-B6F1-6BE5F7B1F984}"/>
                </a:ext>
              </a:extLst>
            </p:cNvPr>
            <p:cNvSpPr txBox="1"/>
            <p:nvPr/>
          </p:nvSpPr>
          <p:spPr>
            <a:xfrm>
              <a:off x="7480449" y="4016200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B59532C-F16A-CD4A-9C4F-8F5E330B57B3}"/>
                </a:ext>
              </a:extLst>
            </p:cNvPr>
            <p:cNvSpPr txBox="1"/>
            <p:nvPr/>
          </p:nvSpPr>
          <p:spPr>
            <a:xfrm>
              <a:off x="7021107" y="3940531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C2800C0-9B56-444C-9DE7-9BF5111F7D6D}"/>
                </a:ext>
              </a:extLst>
            </p:cNvPr>
            <p:cNvSpPr txBox="1"/>
            <p:nvPr/>
          </p:nvSpPr>
          <p:spPr>
            <a:xfrm>
              <a:off x="7152348" y="446549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9E1B9C5-ED9C-164A-8DFB-2EF4B7B7A2EC}"/>
                </a:ext>
              </a:extLst>
            </p:cNvPr>
            <p:cNvSpPr txBox="1"/>
            <p:nvPr/>
          </p:nvSpPr>
          <p:spPr>
            <a:xfrm>
              <a:off x="7086727" y="466235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C3B42B9-3558-D446-9CCF-C062519139C5}"/>
                </a:ext>
              </a:extLst>
            </p:cNvPr>
            <p:cNvSpPr txBox="1"/>
            <p:nvPr/>
          </p:nvSpPr>
          <p:spPr>
            <a:xfrm>
              <a:off x="7021107" y="500050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5261443-2B52-D341-9EB7-FF777295D7AC}"/>
                </a:ext>
              </a:extLst>
            </p:cNvPr>
            <p:cNvSpPr txBox="1"/>
            <p:nvPr/>
          </p:nvSpPr>
          <p:spPr>
            <a:xfrm>
              <a:off x="7021107" y="539422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63A0928-1F31-1549-A0A2-9BD1EC873498}"/>
                </a:ext>
              </a:extLst>
            </p:cNvPr>
            <p:cNvSpPr txBox="1"/>
            <p:nvPr/>
          </p:nvSpPr>
          <p:spPr>
            <a:xfrm>
              <a:off x="7152348" y="559108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C810A20-C94D-2F4B-A400-5EF006025D5D}"/>
                </a:ext>
              </a:extLst>
            </p:cNvPr>
            <p:cNvSpPr txBox="1"/>
            <p:nvPr/>
          </p:nvSpPr>
          <p:spPr>
            <a:xfrm>
              <a:off x="7283587" y="572232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9442A20-01EB-BD4E-ABCF-3F1E8031E2B9}"/>
                </a:ext>
              </a:extLst>
            </p:cNvPr>
            <p:cNvCxnSpPr>
              <a:stCxn id="147" idx="7"/>
            </p:cNvCxnSpPr>
            <p:nvPr/>
          </p:nvCxnSpPr>
          <p:spPr>
            <a:xfrm flipV="1">
              <a:off x="5116473" y="3764331"/>
              <a:ext cx="1205647" cy="10009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D48857A-2422-B84E-A9ED-8ABEC7929B2D}"/>
                </a:ext>
              </a:extLst>
            </p:cNvPr>
            <p:cNvCxnSpPr>
              <a:stCxn id="147" idx="6"/>
            </p:cNvCxnSpPr>
            <p:nvPr/>
          </p:nvCxnSpPr>
          <p:spPr>
            <a:xfrm flipV="1">
              <a:off x="5183741" y="4657372"/>
              <a:ext cx="1196056" cy="27034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3C201B6-D0D2-D14A-AACC-5CA37A033E49}"/>
                </a:ext>
              </a:extLst>
            </p:cNvPr>
            <p:cNvCxnSpPr>
              <a:stCxn id="147" idx="5"/>
            </p:cNvCxnSpPr>
            <p:nvPr/>
          </p:nvCxnSpPr>
          <p:spPr>
            <a:xfrm>
              <a:off x="5116472" y="5090122"/>
              <a:ext cx="1256338" cy="4445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E7D3772-EA5D-1C4D-89D2-308612D97857}"/>
                </a:ext>
              </a:extLst>
            </p:cNvPr>
            <p:cNvCxnSpPr>
              <a:stCxn id="147" idx="4"/>
            </p:cNvCxnSpPr>
            <p:nvPr/>
          </p:nvCxnSpPr>
          <p:spPr>
            <a:xfrm>
              <a:off x="4954072" y="5157392"/>
              <a:ext cx="1349265" cy="13444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4EC3D07-98D6-404A-A103-6FCE9A407DB8}"/>
                </a:ext>
              </a:extLst>
            </p:cNvPr>
            <p:cNvSpPr txBox="1"/>
            <p:nvPr/>
          </p:nvSpPr>
          <p:spPr>
            <a:xfrm>
              <a:off x="5528340" y="409955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62A704A-EE5D-D445-84DD-DA3C5C51FA0C}"/>
                </a:ext>
              </a:extLst>
            </p:cNvPr>
            <p:cNvSpPr txBox="1"/>
            <p:nvPr/>
          </p:nvSpPr>
          <p:spPr>
            <a:xfrm>
              <a:off x="5719295" y="460477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B46802E-5858-B04C-BAF9-AAFCEE687B23}"/>
                </a:ext>
              </a:extLst>
            </p:cNvPr>
            <p:cNvSpPr txBox="1"/>
            <p:nvPr/>
          </p:nvSpPr>
          <p:spPr>
            <a:xfrm>
              <a:off x="5752551" y="526526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921844D-BF99-8248-B63E-AEF86636396E}"/>
                </a:ext>
              </a:extLst>
            </p:cNvPr>
            <p:cNvSpPr txBox="1"/>
            <p:nvPr/>
          </p:nvSpPr>
          <p:spPr>
            <a:xfrm>
              <a:off x="5521971" y="5737819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79C4AD3-D899-B642-97F9-66EF1C00C43E}"/>
                </a:ext>
              </a:extLst>
            </p:cNvPr>
            <p:cNvCxnSpPr>
              <a:endCxn id="148" idx="0"/>
            </p:cNvCxnSpPr>
            <p:nvPr/>
          </p:nvCxnSpPr>
          <p:spPr>
            <a:xfrm>
              <a:off x="8960131" y="3748742"/>
              <a:ext cx="1440417" cy="12417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A65C946-0C29-FD4B-B00E-1D71389B8F28}"/>
                </a:ext>
              </a:extLst>
            </p:cNvPr>
            <p:cNvCxnSpPr>
              <a:endCxn id="148" idx="1"/>
            </p:cNvCxnSpPr>
            <p:nvPr/>
          </p:nvCxnSpPr>
          <p:spPr>
            <a:xfrm>
              <a:off x="9032231" y="4698050"/>
              <a:ext cx="1205915" cy="35967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EF0A047-318A-7C43-A08A-E6740CC75DB5}"/>
                </a:ext>
              </a:extLst>
            </p:cNvPr>
            <p:cNvCxnSpPr>
              <a:endCxn id="148" idx="2"/>
            </p:cNvCxnSpPr>
            <p:nvPr/>
          </p:nvCxnSpPr>
          <p:spPr>
            <a:xfrm flipV="1">
              <a:off x="8913142" y="5220126"/>
              <a:ext cx="1257734" cy="3592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0AFACA3-9113-8641-B331-6995340A1EE6}"/>
                </a:ext>
              </a:extLst>
            </p:cNvPr>
            <p:cNvCxnSpPr>
              <a:endCxn id="148" idx="3"/>
            </p:cNvCxnSpPr>
            <p:nvPr/>
          </p:nvCxnSpPr>
          <p:spPr>
            <a:xfrm flipV="1">
              <a:off x="8960131" y="5382527"/>
              <a:ext cx="1278015" cy="11028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B45EC73-247F-6948-827E-621718F46245}"/>
                </a:ext>
              </a:extLst>
            </p:cNvPr>
            <p:cNvSpPr txBox="1"/>
            <p:nvPr/>
          </p:nvSpPr>
          <p:spPr>
            <a:xfrm>
              <a:off x="9550439" y="4099102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48186FD0-DE49-2C42-B962-E6ECC09C4A4C}"/>
                </a:ext>
              </a:extLst>
            </p:cNvPr>
            <p:cNvSpPr txBox="1"/>
            <p:nvPr/>
          </p:nvSpPr>
          <p:spPr>
            <a:xfrm>
              <a:off x="9517354" y="466235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2461AB9-C4CC-F14C-9A15-CBEE2EF91826}"/>
                </a:ext>
              </a:extLst>
            </p:cNvPr>
            <p:cNvSpPr txBox="1"/>
            <p:nvPr/>
          </p:nvSpPr>
          <p:spPr>
            <a:xfrm>
              <a:off x="9514674" y="5187316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1B1133BA-5962-1A4D-B34D-F7B18039F285}"/>
                </a:ext>
              </a:extLst>
            </p:cNvPr>
            <p:cNvSpPr txBox="1"/>
            <p:nvPr/>
          </p:nvSpPr>
          <p:spPr>
            <a:xfrm>
              <a:off x="9514674" y="572232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65C86A0-F980-364D-9951-BFBCD3737141}"/>
              </a:ext>
            </a:extLst>
          </p:cNvPr>
          <p:cNvGrpSpPr/>
          <p:nvPr/>
        </p:nvGrpSpPr>
        <p:grpSpPr>
          <a:xfrm>
            <a:off x="4871515" y="4494581"/>
            <a:ext cx="2481373" cy="1223567"/>
            <a:chOff x="4724401" y="3589717"/>
            <a:chExt cx="5905817" cy="2912164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83490E7B-9BB2-504D-9FDA-FB960C445DF7}"/>
                </a:ext>
              </a:extLst>
            </p:cNvPr>
            <p:cNvCxnSpPr/>
            <p:nvPr/>
          </p:nvCxnSpPr>
          <p:spPr>
            <a:xfrm flipV="1">
              <a:off x="6990515" y="3748743"/>
              <a:ext cx="1334478" cy="1558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142445B-8F39-2F4C-AF94-879149350CF8}"/>
                </a:ext>
              </a:extLst>
            </p:cNvPr>
            <p:cNvCxnSpPr/>
            <p:nvPr/>
          </p:nvCxnSpPr>
          <p:spPr>
            <a:xfrm>
              <a:off x="6990515" y="3764330"/>
              <a:ext cx="1438514" cy="272108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12B3E87-6775-2C4D-8DDB-ECBFE5BB835E}"/>
                </a:ext>
              </a:extLst>
            </p:cNvPr>
            <p:cNvCxnSpPr/>
            <p:nvPr/>
          </p:nvCxnSpPr>
          <p:spPr>
            <a:xfrm flipV="1">
              <a:off x="6937252" y="3748742"/>
              <a:ext cx="1387741" cy="90863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9CF1E2B-90B4-0643-B4D4-6AD3C498C05B}"/>
                </a:ext>
              </a:extLst>
            </p:cNvPr>
            <p:cNvCxnSpPr/>
            <p:nvPr/>
          </p:nvCxnSpPr>
          <p:spPr>
            <a:xfrm>
              <a:off x="6937251" y="4657373"/>
              <a:ext cx="1315640" cy="4067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EF8138A-8D86-AC41-B8F2-05171B43C1DE}"/>
                </a:ext>
              </a:extLst>
            </p:cNvPr>
            <p:cNvCxnSpPr/>
            <p:nvPr/>
          </p:nvCxnSpPr>
          <p:spPr>
            <a:xfrm>
              <a:off x="6937251" y="4657373"/>
              <a:ext cx="1491778" cy="92203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08D3EB0-74CD-D749-9510-0415E526BF91}"/>
                </a:ext>
              </a:extLst>
            </p:cNvPr>
            <p:cNvCxnSpPr/>
            <p:nvPr/>
          </p:nvCxnSpPr>
          <p:spPr>
            <a:xfrm>
              <a:off x="6884871" y="5534714"/>
              <a:ext cx="1487108" cy="4469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AD366AC-E15D-454D-87DB-EFF8ADB703C1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178597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FC0FA8B-C87B-3D4A-ADC5-B1E170E00374}"/>
                </a:ext>
              </a:extLst>
            </p:cNvPr>
            <p:cNvCxnSpPr/>
            <p:nvPr/>
          </p:nvCxnSpPr>
          <p:spPr>
            <a:xfrm flipV="1">
              <a:off x="6884872" y="4698051"/>
              <a:ext cx="1368021" cy="180382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F18B411-980F-0A48-B8EA-B19AD79385A7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273667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6F00CC78-B8EE-2140-94DD-E721DCEBF243}"/>
                    </a:ext>
                  </a:extLst>
                </p:cNvPr>
                <p:cNvSpPr/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6F00CC78-B8EE-2140-94DD-E721DCEBF2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11778A70-D0FC-4243-AD44-5422762C6941}"/>
                    </a:ext>
                  </a:extLst>
                </p:cNvPr>
                <p:cNvSpPr/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11778A70-D0FC-4243-AD44-5422762C69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49A77529-9D16-8047-9DE0-677547F5D46A}"/>
                </a:ext>
              </a:extLst>
            </p:cNvPr>
            <p:cNvSpPr txBox="1"/>
            <p:nvPr/>
          </p:nvSpPr>
          <p:spPr>
            <a:xfrm>
              <a:off x="7501222" y="358971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737255DB-40BB-8F40-8F68-C28C2FD45A6F}"/>
                </a:ext>
              </a:extLst>
            </p:cNvPr>
            <p:cNvSpPr txBox="1"/>
            <p:nvPr/>
          </p:nvSpPr>
          <p:spPr>
            <a:xfrm>
              <a:off x="7161461" y="4021201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1D37870-233C-AF45-8A57-B01C427AB897}"/>
                </a:ext>
              </a:extLst>
            </p:cNvPr>
            <p:cNvSpPr txBox="1"/>
            <p:nvPr/>
          </p:nvSpPr>
          <p:spPr>
            <a:xfrm>
              <a:off x="6817076" y="3736500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7E7D197-BCDF-4B45-AAEA-8345972A2111}"/>
                </a:ext>
              </a:extLst>
            </p:cNvPr>
            <p:cNvSpPr txBox="1"/>
            <p:nvPr/>
          </p:nvSpPr>
          <p:spPr>
            <a:xfrm>
              <a:off x="7152348" y="446549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388101DF-605B-2642-BE1E-683315FE0565}"/>
                </a:ext>
              </a:extLst>
            </p:cNvPr>
            <p:cNvSpPr txBox="1"/>
            <p:nvPr/>
          </p:nvSpPr>
          <p:spPr>
            <a:xfrm>
              <a:off x="6795015" y="469450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FD8C9C6F-59E2-DE41-BD20-A711B904DE8C}"/>
                </a:ext>
              </a:extLst>
            </p:cNvPr>
            <p:cNvSpPr txBox="1"/>
            <p:nvPr/>
          </p:nvSpPr>
          <p:spPr>
            <a:xfrm>
              <a:off x="7021107" y="500050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F145EC01-EA35-FB44-BA39-2951958E1B6D}"/>
                </a:ext>
              </a:extLst>
            </p:cNvPr>
            <p:cNvSpPr txBox="1"/>
            <p:nvPr/>
          </p:nvSpPr>
          <p:spPr>
            <a:xfrm>
              <a:off x="6875630" y="540622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1B48313-0E3D-C640-B9AC-643D9A18118C}"/>
                </a:ext>
              </a:extLst>
            </p:cNvPr>
            <p:cNvSpPr txBox="1"/>
            <p:nvPr/>
          </p:nvSpPr>
          <p:spPr>
            <a:xfrm>
              <a:off x="7152348" y="559108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EE7B21AC-47CC-7941-9019-46DD1E583899}"/>
                </a:ext>
              </a:extLst>
            </p:cNvPr>
            <p:cNvSpPr txBox="1"/>
            <p:nvPr/>
          </p:nvSpPr>
          <p:spPr>
            <a:xfrm>
              <a:off x="7283587" y="5722325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9643259-9E1D-624B-89F7-2101FF5B41B8}"/>
                </a:ext>
              </a:extLst>
            </p:cNvPr>
            <p:cNvCxnSpPr>
              <a:stCxn id="236" idx="7"/>
            </p:cNvCxnSpPr>
            <p:nvPr/>
          </p:nvCxnSpPr>
          <p:spPr>
            <a:xfrm flipV="1">
              <a:off x="5116473" y="3764331"/>
              <a:ext cx="1205647" cy="10009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49C912C8-3AF0-0A48-A5C1-F96F5EF875B8}"/>
                </a:ext>
              </a:extLst>
            </p:cNvPr>
            <p:cNvCxnSpPr>
              <a:stCxn id="236" idx="6"/>
            </p:cNvCxnSpPr>
            <p:nvPr/>
          </p:nvCxnSpPr>
          <p:spPr>
            <a:xfrm flipV="1">
              <a:off x="5183741" y="4657372"/>
              <a:ext cx="1196056" cy="27034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D284B80-37EA-DA4E-8C60-73E638C03C40}"/>
                </a:ext>
              </a:extLst>
            </p:cNvPr>
            <p:cNvCxnSpPr>
              <a:stCxn id="236" idx="5"/>
            </p:cNvCxnSpPr>
            <p:nvPr/>
          </p:nvCxnSpPr>
          <p:spPr>
            <a:xfrm>
              <a:off x="5116472" y="5090122"/>
              <a:ext cx="1256338" cy="4445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724DB2B8-6B6B-154F-BDBA-51351DE91BDC}"/>
                </a:ext>
              </a:extLst>
            </p:cNvPr>
            <p:cNvCxnSpPr>
              <a:stCxn id="236" idx="4"/>
            </p:cNvCxnSpPr>
            <p:nvPr/>
          </p:nvCxnSpPr>
          <p:spPr>
            <a:xfrm>
              <a:off x="4954072" y="5157392"/>
              <a:ext cx="1349265" cy="13444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C21015A8-DBB5-5940-B507-042AFE28A573}"/>
                </a:ext>
              </a:extLst>
            </p:cNvPr>
            <p:cNvSpPr txBox="1"/>
            <p:nvPr/>
          </p:nvSpPr>
          <p:spPr>
            <a:xfrm>
              <a:off x="5528340" y="409955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31E79FFF-C2AC-0641-9AEE-0CC09F337A4C}"/>
                </a:ext>
              </a:extLst>
            </p:cNvPr>
            <p:cNvSpPr txBox="1"/>
            <p:nvPr/>
          </p:nvSpPr>
          <p:spPr>
            <a:xfrm>
              <a:off x="5540619" y="460398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4E04F967-05BC-AC4D-B41B-33DD248DAB4F}"/>
                </a:ext>
              </a:extLst>
            </p:cNvPr>
            <p:cNvSpPr txBox="1"/>
            <p:nvPr/>
          </p:nvSpPr>
          <p:spPr>
            <a:xfrm>
              <a:off x="5462422" y="519709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1BA434C4-BAE3-214E-9F37-689A71D82078}"/>
                </a:ext>
              </a:extLst>
            </p:cNvPr>
            <p:cNvSpPr txBox="1"/>
            <p:nvPr/>
          </p:nvSpPr>
          <p:spPr>
            <a:xfrm>
              <a:off x="5521971" y="5737819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5BE919E-E3A8-544A-8FB3-544D8906C1D5}"/>
                </a:ext>
              </a:extLst>
            </p:cNvPr>
            <p:cNvCxnSpPr>
              <a:endCxn id="237" idx="0"/>
            </p:cNvCxnSpPr>
            <p:nvPr/>
          </p:nvCxnSpPr>
          <p:spPr>
            <a:xfrm>
              <a:off x="8960131" y="3748742"/>
              <a:ext cx="1440417" cy="12417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343712FF-6A35-2048-AE0F-6F72C9EB88DA}"/>
                </a:ext>
              </a:extLst>
            </p:cNvPr>
            <p:cNvCxnSpPr>
              <a:endCxn id="237" idx="1"/>
            </p:cNvCxnSpPr>
            <p:nvPr/>
          </p:nvCxnSpPr>
          <p:spPr>
            <a:xfrm>
              <a:off x="9032231" y="4698050"/>
              <a:ext cx="1205915" cy="35967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3533A073-2D02-DF43-8458-1449A0DC4FC3}"/>
                </a:ext>
              </a:extLst>
            </p:cNvPr>
            <p:cNvCxnSpPr>
              <a:endCxn id="237" idx="2"/>
            </p:cNvCxnSpPr>
            <p:nvPr/>
          </p:nvCxnSpPr>
          <p:spPr>
            <a:xfrm flipV="1">
              <a:off x="8913142" y="5220126"/>
              <a:ext cx="1257734" cy="3592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764E6C96-B4BF-8341-BED5-B27E4C3CAAD2}"/>
                </a:ext>
              </a:extLst>
            </p:cNvPr>
            <p:cNvCxnSpPr>
              <a:endCxn id="237" idx="3"/>
            </p:cNvCxnSpPr>
            <p:nvPr/>
          </p:nvCxnSpPr>
          <p:spPr>
            <a:xfrm flipV="1">
              <a:off x="8960131" y="5382527"/>
              <a:ext cx="1278015" cy="11028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7D2D78A-AB72-0143-BE77-F777BEB22206}"/>
                </a:ext>
              </a:extLst>
            </p:cNvPr>
            <p:cNvSpPr txBox="1"/>
            <p:nvPr/>
          </p:nvSpPr>
          <p:spPr>
            <a:xfrm>
              <a:off x="9550439" y="4099102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32F23F7A-2A1D-6A43-B823-2CB0B50F5346}"/>
                </a:ext>
              </a:extLst>
            </p:cNvPr>
            <p:cNvSpPr txBox="1"/>
            <p:nvPr/>
          </p:nvSpPr>
          <p:spPr>
            <a:xfrm>
              <a:off x="9177053" y="4614852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E98D2599-BBE8-5048-815D-9BDB54975FBC}"/>
                </a:ext>
              </a:extLst>
            </p:cNvPr>
            <p:cNvSpPr txBox="1"/>
            <p:nvPr/>
          </p:nvSpPr>
          <p:spPr>
            <a:xfrm>
              <a:off x="9089634" y="5135519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4B5C5748-BE2E-FE4E-9548-80CCB8D5CBC6}"/>
                </a:ext>
              </a:extLst>
            </p:cNvPr>
            <p:cNvSpPr txBox="1"/>
            <p:nvPr/>
          </p:nvSpPr>
          <p:spPr>
            <a:xfrm>
              <a:off x="9139270" y="5768946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</p:grpSp>
      <p:sp>
        <p:nvSpPr>
          <p:cNvPr id="290" name="AutoShape 5">
            <a:extLst>
              <a:ext uri="{FF2B5EF4-FFF2-40B4-BE49-F238E27FC236}">
                <a16:creationId xmlns:a16="http://schemas.microsoft.com/office/drawing/2014/main" id="{2AD5D1F6-3A80-9349-AFD7-3374FC84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065718"/>
            <a:ext cx="2895600" cy="100231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91" name="AutoShape 5">
            <a:extLst>
              <a:ext uri="{FF2B5EF4-FFF2-40B4-BE49-F238E27FC236}">
                <a16:creationId xmlns:a16="http://schemas.microsoft.com/office/drawing/2014/main" id="{36D02793-46BF-6745-9F3B-BDE504B5664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19601" y="5257800"/>
            <a:ext cx="2895600" cy="100231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F49DAEDD-CE28-E74B-A50A-74236234AF7C}"/>
              </a:ext>
            </a:extLst>
          </p:cNvPr>
          <p:cNvSpPr txBox="1"/>
          <p:nvPr/>
        </p:nvSpPr>
        <p:spPr>
          <a:xfrm>
            <a:off x="5606313" y="6260114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  <a:endParaRPr lang="en-US" b="1" dirty="0"/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D30E111A-B56A-C74D-B9F7-4D7EBE9F419C}"/>
              </a:ext>
            </a:extLst>
          </p:cNvPr>
          <p:cNvGrpSpPr/>
          <p:nvPr/>
        </p:nvGrpSpPr>
        <p:grpSpPr>
          <a:xfrm>
            <a:off x="2993589" y="2150884"/>
            <a:ext cx="805156" cy="1429534"/>
            <a:chOff x="4632124" y="1614210"/>
            <a:chExt cx="2703648" cy="4800253"/>
          </a:xfrm>
        </p:grpSpPr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8914D9EB-532E-A148-A40B-89CF585EF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06C6444D-2352-F247-AA3A-A0D668D38C9C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24090897-2703-4D48-90C6-FD739EB2A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8033E327-A80B-9340-B8B8-264DC3D1210C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A87406D-4CA4-6043-ACC8-53ED6A5EEF08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879C76CF-4582-0F45-BE7D-B8183EA3A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871F560-01F5-9A44-B1E3-D55259BFC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95C0BEC-9494-CA44-8B80-D8B8F464A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B789780A-9E64-5447-9AB8-B2A854441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0A1FC51F-5D68-704A-BB83-3C33B0B55F1D}"/>
              </a:ext>
            </a:extLst>
          </p:cNvPr>
          <p:cNvGrpSpPr/>
          <p:nvPr/>
        </p:nvGrpSpPr>
        <p:grpSpPr>
          <a:xfrm>
            <a:off x="2738664" y="5264106"/>
            <a:ext cx="805156" cy="1429534"/>
            <a:chOff x="4632124" y="1614210"/>
            <a:chExt cx="2703648" cy="4800253"/>
          </a:xfrm>
        </p:grpSpPr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E8DD1914-1268-CD46-840A-F7F1E0365A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04094132-42A7-0E4C-B1B0-99231CB1FBAA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BB6B4C1B-2DD9-3641-B3D8-D3BDA3D3DA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0944C32-60D8-A848-BDFE-C717FACD3E67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0B47E5E4-0796-274D-A8BB-EF29EDCBCDFE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ECFCF348-16DE-EA4B-AFBE-29CA9E40D2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0B541D11-6873-D249-BCA9-EDB9289652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272C6CD-8F7B-844E-9207-071F59BA8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0D0556-B51F-E844-A6AB-B5DC4D599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7696201" y="5907506"/>
            <a:ext cx="2956684" cy="884759"/>
          </a:xfrm>
          <a:prstGeom prst="wedgeRoundRectCallout">
            <a:avLst>
              <a:gd name="adj1" fmla="val -66704"/>
              <a:gd name="adj2" fmla="val 746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Must show (prove):</a:t>
            </a:r>
            <a:br>
              <a:rPr lang="en-US" dirty="0"/>
            </a:br>
            <a:r>
              <a:rPr lang="en-US" dirty="0"/>
              <a:t>1) how to make construction</a:t>
            </a:r>
          </a:p>
          <a:p>
            <a:r>
              <a:rPr lang="en-US" dirty="0"/>
              <a:t>2) Why it works</a:t>
            </a:r>
          </a:p>
        </p:txBody>
      </p:sp>
      <p:pic>
        <p:nvPicPr>
          <p:cNvPr id="218" name="Picture 217">
            <a:extLst>
              <a:ext uri="{FF2B5EF4-FFF2-40B4-BE49-F238E27FC236}">
                <a16:creationId xmlns:a16="http://schemas.microsoft.com/office/drawing/2014/main" id="{A4955C0C-DFB1-B341-8945-FA8EDE2947B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393" y="5127718"/>
            <a:ext cx="359965" cy="355837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E574AF12-4094-AF4F-9D9C-EBA2C7C529D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181" y="5609746"/>
            <a:ext cx="348388" cy="317454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271DB8C2-611B-654E-9EBB-5E9BF567DD2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006" y="6055633"/>
            <a:ext cx="357563" cy="313646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C9528DC2-E232-7F4A-9058-2F67FE9ED63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830" y="6021524"/>
            <a:ext cx="334827" cy="334827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50BE09A1-8C08-D348-B750-BD980BB392F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125" y="6482387"/>
            <a:ext cx="321323" cy="344983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23A830DE-0920-0240-B88A-0CDBD5C24DD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108" y="5601595"/>
            <a:ext cx="334990" cy="334990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188A35D6-3D3A-C746-B725-67E2F4A90A0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5685" y="5127718"/>
            <a:ext cx="334990" cy="33499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3979A6AC-D2FD-4549-ADDF-FB644EA243DC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831" y="6482387"/>
            <a:ext cx="334826" cy="334826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BE1108DC-3E1F-7D4A-8277-03AADF05168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8613" y="1997024"/>
            <a:ext cx="359965" cy="355837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33476545-5E8C-D34E-B8A3-A23D4525D94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4401" y="2479052"/>
            <a:ext cx="348388" cy="317454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66E8A816-7D17-4443-A7F1-E0CCB90E439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5226" y="2924939"/>
            <a:ext cx="357563" cy="313646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CD24EAE9-628F-6D46-B89E-A9CF11E40F3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050" y="2890830"/>
            <a:ext cx="334827" cy="334827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EB394C8D-B8B9-624A-AE51-83C31F66D5E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3345" y="3351693"/>
            <a:ext cx="321323" cy="34498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0C871CA8-2CDC-A34D-9E7A-80AA3AA5578F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328" y="2470901"/>
            <a:ext cx="334990" cy="334990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D23DD5E6-3A79-624C-B10B-A7906902ACE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7905" y="1997024"/>
            <a:ext cx="334990" cy="334990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C70940FC-9BC3-4746-B74A-785A24652DC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051" y="3351693"/>
            <a:ext cx="334826" cy="334826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2A0BD230-7602-8043-9602-A819BA94A77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654" y="2385872"/>
            <a:ext cx="359965" cy="355837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3C187933-6451-E241-869C-F51F7392E01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5837" y="2758836"/>
            <a:ext cx="348388" cy="317454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095AE4AF-3DB3-204F-AD7A-ADF4C5496AC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9480" y="3122356"/>
            <a:ext cx="357563" cy="313646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2421B944-3B49-E442-9209-EDEDFA37CA4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2832" y="3125224"/>
            <a:ext cx="334827" cy="334827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6178D6A6-8F19-B34B-A9B8-60A56BF8688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304" y="3496863"/>
            <a:ext cx="321323" cy="344983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89149635-5062-9D48-8331-FF77D574D190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570" y="2750068"/>
            <a:ext cx="334990" cy="334990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CB1BC7E7-4790-2B49-9D10-FEB21634520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570" y="2385872"/>
            <a:ext cx="334990" cy="334990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3DBF1BBB-8516-1D42-A7EF-BB7CB63561A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734" y="3491592"/>
            <a:ext cx="334826" cy="334826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FD667031-41D6-6A41-820E-4DFA8A32B47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719" y="4407274"/>
            <a:ext cx="359965" cy="355837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36DF5699-F5CD-9046-BBF5-F545B0D0097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902" y="4780238"/>
            <a:ext cx="348388" cy="317454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C8D486E0-970F-3C41-87D7-787F5152FE4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9545" y="5143758"/>
            <a:ext cx="357563" cy="313646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E8A277D6-68AD-1F4E-AD21-550D6D9AF7E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897" y="5146626"/>
            <a:ext cx="334827" cy="334827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83ED332E-143B-AC41-85C8-F99D9C4E611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2369" y="5518265"/>
            <a:ext cx="321323" cy="344983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E2345870-9EDC-904E-A84D-D436B550898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635" y="4771470"/>
            <a:ext cx="334990" cy="33499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875C677B-7CA4-B74D-85A7-F5572E90C8A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635" y="4407274"/>
            <a:ext cx="334990" cy="334990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76B50A5D-A768-8C42-8382-8B96C658312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799" y="5512994"/>
            <a:ext cx="334826" cy="3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808682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82" y="1773198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29638" y="1752601"/>
                <a:ext cx="3333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Instances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638" y="1752601"/>
                <a:ext cx="3333428" cy="646331"/>
              </a:xfrm>
              <a:prstGeom prst="rect">
                <a:avLst/>
              </a:prstGeom>
              <a:blipFill>
                <a:blip r:embed="rId6"/>
                <a:stretch>
                  <a:fillRect l="-1521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454978" y="2971801"/>
                <a:ext cx="22130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8" y="2971801"/>
                <a:ext cx="2213022" cy="646331"/>
              </a:xfrm>
              <a:prstGeom prst="rect">
                <a:avLst/>
              </a:prstGeom>
              <a:blipFill>
                <a:blip r:embed="rId7"/>
                <a:stretch>
                  <a:fillRect l="-2286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Solutions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blipFill>
                <a:blip r:embed="rId8"/>
                <a:stretch>
                  <a:fillRect l="-1521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10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6D5239D-8834-B044-B09D-B842BB2BAF32}"/>
              </a:ext>
            </a:extLst>
          </p:cNvPr>
          <p:cNvSpPr/>
          <p:nvPr/>
        </p:nvSpPr>
        <p:spPr>
          <a:xfrm>
            <a:off x="4627562" y="2971801"/>
            <a:ext cx="2992438" cy="1276020"/>
          </a:xfrm>
          <a:prstGeom prst="wedgeRoundRectCallout">
            <a:avLst>
              <a:gd name="adj1" fmla="val -10021"/>
              <a:gd name="adj2" fmla="val -863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Injective: any instance of </a:t>
            </a:r>
            <a:r>
              <a:rPr lang="en-US" b="1" i="1" dirty="0"/>
              <a:t>A</a:t>
            </a:r>
            <a:r>
              <a:rPr lang="en-US" dirty="0"/>
              <a:t> can be mapped to some instance of </a:t>
            </a:r>
            <a:r>
              <a:rPr lang="en-US" b="1" i="1" dirty="0"/>
              <a:t>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67798" y="3612759"/>
            <a:ext cx="1174595" cy="1721076"/>
            <a:chOff x="10154328" y="3614629"/>
            <a:chExt cx="1565720" cy="1721076"/>
          </a:xfrm>
        </p:grpSpPr>
        <p:pic>
          <p:nvPicPr>
            <p:cNvPr id="3096" name="Picture 24" descr="Image result for k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528567" y="361462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Image result for flam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154328" y="4424859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Worst-case lower-bound Proofs</a:t>
            </a:r>
          </a:p>
        </p:txBody>
      </p:sp>
      <p:sp>
        <p:nvSpPr>
          <p:cNvPr id="1442821" name="AutoShape 5"/>
          <p:cNvSpPr>
            <a:spLocks noChangeArrowheads="1"/>
          </p:cNvSpPr>
          <p:nvPr/>
        </p:nvSpPr>
        <p:spPr bwMode="auto">
          <a:xfrm>
            <a:off x="4398962" y="1528746"/>
            <a:ext cx="3319462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    reduces to   </a:t>
            </a:r>
          </a:p>
        </p:txBody>
      </p:sp>
      <p:sp>
        <p:nvSpPr>
          <p:cNvPr id="1442825" name="Text Box 9"/>
          <p:cNvSpPr txBox="1">
            <a:spLocks noChangeArrowheads="1"/>
          </p:cNvSpPr>
          <p:nvPr/>
        </p:nvSpPr>
        <p:spPr bwMode="auto">
          <a:xfrm>
            <a:off x="3267162" y="4390678"/>
            <a:ext cx="16192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Algorithm for </a:t>
            </a:r>
            <a:r>
              <a:rPr lang="en-US" altLang="en-US" b="1" dirty="0"/>
              <a:t>B</a:t>
            </a:r>
          </a:p>
        </p:txBody>
      </p:sp>
      <p:sp>
        <p:nvSpPr>
          <p:cNvPr id="1442826" name="AutoShape 10"/>
          <p:cNvSpPr>
            <a:spLocks noChangeArrowheads="1"/>
          </p:cNvSpPr>
          <p:nvPr/>
        </p:nvSpPr>
        <p:spPr bwMode="auto">
          <a:xfrm>
            <a:off x="4398963" y="2895600"/>
            <a:ext cx="3319463" cy="1812250"/>
          </a:xfrm>
          <a:prstGeom prst="rightArrow">
            <a:avLst>
              <a:gd name="adj1" fmla="val 52315"/>
              <a:gd name="adj2" fmla="val 7677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    can be used to make  </a:t>
            </a:r>
          </a:p>
        </p:txBody>
      </p:sp>
      <p:sp>
        <p:nvSpPr>
          <p:cNvPr id="1442828" name="Text Box 12"/>
          <p:cNvSpPr txBox="1">
            <a:spLocks noChangeArrowheads="1"/>
          </p:cNvSpPr>
          <p:nvPr/>
        </p:nvSpPr>
        <p:spPr bwMode="auto">
          <a:xfrm>
            <a:off x="7391401" y="4470665"/>
            <a:ext cx="1628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Algorithm for </a:t>
            </a:r>
            <a:r>
              <a:rPr lang="en-US" altLang="en-US" b="1" dirty="0"/>
              <a:t>A</a:t>
            </a:r>
          </a:p>
        </p:txBody>
      </p:sp>
      <p:sp>
        <p:nvSpPr>
          <p:cNvPr id="1442829" name="Text Box 13"/>
          <p:cNvSpPr txBox="1">
            <a:spLocks noChangeArrowheads="1"/>
          </p:cNvSpPr>
          <p:nvPr/>
        </p:nvSpPr>
        <p:spPr bwMode="auto">
          <a:xfrm>
            <a:off x="381000" y="6211907"/>
            <a:ext cx="1173480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The name “reduces” is confusing: it is in the </a:t>
            </a:r>
            <a:r>
              <a:rPr lang="en-US" altLang="en-US" sz="2800" i="1" dirty="0"/>
              <a:t>opposite </a:t>
            </a:r>
            <a:r>
              <a:rPr lang="en-US" altLang="en-US" sz="2800" dirty="0"/>
              <a:t>direction of the making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2830" name="Text Box 14"/>
              <p:cNvSpPr txBox="1">
                <a:spLocks noChangeArrowheads="1"/>
              </p:cNvSpPr>
              <p:nvPr/>
            </p:nvSpPr>
            <p:spPr bwMode="auto">
              <a:xfrm>
                <a:off x="3499691" y="5257800"/>
                <a:ext cx="5118004" cy="954107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800" b="1" dirty="0"/>
                  <a:t> is not a harder problem than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/>
                      </a:rPr>
                      <m:t>𝑩</m:t>
                    </m:r>
                  </m:oMath>
                </a14:m>
                <a:endParaRPr lang="en-US" altLang="en-US" sz="2800" b="1" dirty="0"/>
              </a:p>
              <a:p>
                <a:r>
                  <a:rPr lang="en-US" altLang="en-US" sz="2800" b="1" dirty="0"/>
                  <a:t>		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/>
                      </a:rPr>
                      <m:t>𝑨</m:t>
                    </m:r>
                    <m:r>
                      <a:rPr lang="en-US" altLang="en-US" sz="2800" b="1" i="1">
                        <a:latin typeface="Cambria Math"/>
                      </a:rPr>
                      <m:t>≤</m:t>
                    </m:r>
                    <m:r>
                      <a:rPr lang="en-US" altLang="en-US" sz="28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800" b="1" dirty="0"/>
              </a:p>
            </p:txBody>
          </p:sp>
        </mc:Choice>
        <mc:Fallback xmlns="">
          <p:sp>
            <p:nvSpPr>
              <p:cNvPr id="144283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9691" y="5257800"/>
                <a:ext cx="5118004" cy="954107"/>
              </a:xfrm>
              <a:prstGeom prst="rect">
                <a:avLst/>
              </a:prstGeom>
              <a:blipFill>
                <a:blip r:embed="rId5"/>
                <a:stretch>
                  <a:fillRect l="-744" t="-6579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52601" y="1078468"/>
            <a:ext cx="163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 door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7696" y="10668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Lighting a fire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1" y="2918785"/>
            <a:ext cx="21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Alcohol, wood, matches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31360" y="2971801"/>
            <a:ext cx="19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Keg cannon battering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865923" y="1449561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1449561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Magnetic Disk 19"/>
              <p:cNvSpPr/>
              <p:nvPr/>
            </p:nvSpPr>
            <p:spPr>
              <a:xfrm>
                <a:off x="7865923" y="324195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Flowchart: Magnetic Dis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324195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50882" y="33374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3337444"/>
                <a:ext cx="625924" cy="1004887"/>
              </a:xfrm>
              <a:prstGeom prst="rect">
                <a:avLst/>
              </a:prstGeom>
              <a:blipFill>
                <a:blip r:embed="rId8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450882" y="1407893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1407893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doo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2172282" y="1407893"/>
            <a:ext cx="592555" cy="12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ir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0"/>
          <a:stretch/>
        </p:blipFill>
        <p:spPr bwMode="auto">
          <a:xfrm>
            <a:off x="8363286" y="1376111"/>
            <a:ext cx="2333596" cy="10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hiskey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r="31074"/>
          <a:stretch/>
        </p:blipFill>
        <p:spPr bwMode="auto">
          <a:xfrm rot="1117477">
            <a:off x="1867439" y="3511774"/>
            <a:ext cx="393856" cy="12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Image result for wood plank"/>
          <p:cNvSpPr>
            <a:spLocks noChangeAspect="1" noChangeArrowheads="1"/>
          </p:cNvSpPr>
          <p:nvPr/>
        </p:nvSpPr>
        <p:spPr bwMode="auto">
          <a:xfrm>
            <a:off x="1640711" y="-144463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wood plank"/>
          <p:cNvSpPr>
            <a:spLocks noChangeAspect="1" noChangeArrowheads="1"/>
          </p:cNvSpPr>
          <p:nvPr/>
        </p:nvSpPr>
        <p:spPr bwMode="auto">
          <a:xfrm>
            <a:off x="1755041" y="79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Image result for wood plank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r="39638"/>
          <a:stretch/>
        </p:blipFill>
        <p:spPr bwMode="auto">
          <a:xfrm rot="19068828">
            <a:off x="2630378" y="3685725"/>
            <a:ext cx="164673" cy="11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Image result for matches"/>
          <p:cNvSpPr>
            <a:spLocks noChangeAspect="1" noChangeArrowheads="1"/>
          </p:cNvSpPr>
          <p:nvPr/>
        </p:nvSpPr>
        <p:spPr bwMode="auto">
          <a:xfrm>
            <a:off x="1869371" y="1603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atches"/>
          <p:cNvSpPr>
            <a:spLocks noChangeAspect="1" noChangeArrowheads="1"/>
          </p:cNvSpPr>
          <p:nvPr/>
        </p:nvSpPr>
        <p:spPr bwMode="auto">
          <a:xfrm>
            <a:off x="1983701" y="3127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atches"/>
          <p:cNvSpPr>
            <a:spLocks noChangeAspect="1" noChangeArrowheads="1"/>
          </p:cNvSpPr>
          <p:nvPr/>
        </p:nvSpPr>
        <p:spPr bwMode="auto">
          <a:xfrm>
            <a:off x="2098031" y="4651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0" descr="Image result for matches"/>
          <p:cNvSpPr>
            <a:spLocks noChangeAspect="1" noChangeArrowheads="1"/>
          </p:cNvSpPr>
          <p:nvPr/>
        </p:nvSpPr>
        <p:spPr bwMode="auto">
          <a:xfrm>
            <a:off x="2212360" y="6175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 descr="Image result for match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44" y="4254747"/>
            <a:ext cx="6293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181416" y="2541071"/>
            <a:ext cx="11619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Problem </a:t>
            </a:r>
            <a:r>
              <a:rPr lang="en-US" altLang="en-US" b="1" dirty="0"/>
              <a:t>A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597893" y="2376205"/>
            <a:ext cx="11587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Problem </a:t>
            </a:r>
            <a:r>
              <a:rPr lang="en-US" alt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511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2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2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2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Proof of Lower Bound by Reduction</a:t>
            </a:r>
          </a:p>
        </p:txBody>
      </p:sp>
      <p:sp>
        <p:nvSpPr>
          <p:cNvPr id="1435653" name="Text Box 5"/>
          <p:cNvSpPr txBox="1">
            <a:spLocks noChangeArrowheads="1"/>
          </p:cNvSpPr>
          <p:nvPr/>
        </p:nvSpPr>
        <p:spPr bwMode="auto">
          <a:xfrm>
            <a:off x="4114801" y="1757148"/>
            <a:ext cx="48870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1. We know </a:t>
            </a:r>
            <a:r>
              <a:rPr lang="en-US" altLang="en-US" sz="2400" i="1" dirty="0">
                <a:latin typeface="Times New Roman" pitchFamily="18" charset="0"/>
              </a:rPr>
              <a:t>X</a:t>
            </a:r>
            <a:r>
              <a:rPr lang="en-US" altLang="en-US" sz="2400" dirty="0"/>
              <a:t>  is slow (by a proof)</a:t>
            </a:r>
          </a:p>
          <a:p>
            <a:r>
              <a:rPr lang="en-US" altLang="en-US" sz="2400" dirty="0"/>
              <a:t>(e.g., </a:t>
            </a:r>
            <a:r>
              <a:rPr lang="en-US" altLang="en-US" sz="2400" i="1" dirty="0">
                <a:latin typeface="Times New Roman" pitchFamily="18" charset="0"/>
              </a:rPr>
              <a:t>X</a:t>
            </a:r>
            <a:r>
              <a:rPr lang="en-US" altLang="en-US" sz="2400" dirty="0"/>
              <a:t> = some way to open the door)</a:t>
            </a:r>
          </a:p>
        </p:txBody>
      </p:sp>
      <p:sp>
        <p:nvSpPr>
          <p:cNvPr id="1435655" name="Text Box 7"/>
          <p:cNvSpPr txBox="1">
            <a:spLocks noChangeArrowheads="1"/>
          </p:cNvSpPr>
          <p:nvPr/>
        </p:nvSpPr>
        <p:spPr bwMode="auto">
          <a:xfrm>
            <a:off x="4114800" y="3179861"/>
            <a:ext cx="5572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2. Assume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is quick [toward contradiction]</a:t>
            </a:r>
          </a:p>
          <a:p>
            <a:r>
              <a:rPr lang="en-US" altLang="en-US" sz="2400" dirty="0"/>
              <a:t>(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= some way to light a fire)</a:t>
            </a:r>
          </a:p>
        </p:txBody>
      </p:sp>
      <p:sp>
        <p:nvSpPr>
          <p:cNvPr id="1435657" name="Text Box 9"/>
          <p:cNvSpPr txBox="1">
            <a:spLocks noChangeArrowheads="1"/>
          </p:cNvSpPr>
          <p:nvPr/>
        </p:nvSpPr>
        <p:spPr bwMode="auto">
          <a:xfrm>
            <a:off x="4114800" y="4852967"/>
            <a:ext cx="5501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3. Show how to use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to perform </a:t>
            </a:r>
            <a:r>
              <a:rPr lang="en-US" altLang="en-US" sz="2400" i="1" dirty="0">
                <a:latin typeface="Times New Roman" pitchFamily="18" charset="0"/>
              </a:rPr>
              <a:t>X </a:t>
            </a:r>
            <a:r>
              <a:rPr lang="en-US" altLang="en-US" sz="2400" dirty="0">
                <a:latin typeface="Times New Roman" pitchFamily="18" charset="0"/>
              </a:rPr>
              <a:t>quickly</a:t>
            </a:r>
            <a:endParaRPr lang="en-US" altLang="en-US" sz="2400" dirty="0"/>
          </a:p>
        </p:txBody>
      </p:sp>
      <p:sp>
        <p:nvSpPr>
          <p:cNvPr id="1435661" name="Rectangle 13"/>
          <p:cNvSpPr>
            <a:spLocks noChangeArrowheads="1"/>
          </p:cNvSpPr>
          <p:nvPr/>
        </p:nvSpPr>
        <p:spPr bwMode="auto">
          <a:xfrm>
            <a:off x="7717397" y="5874601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663" name="Text Box 15"/>
          <p:cNvSpPr txBox="1">
            <a:spLocks noChangeArrowheads="1"/>
          </p:cNvSpPr>
          <p:nvPr/>
        </p:nvSpPr>
        <p:spPr bwMode="auto">
          <a:xfrm>
            <a:off x="4038600" y="5874603"/>
            <a:ext cx="78172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4. </a:t>
            </a:r>
            <a:r>
              <a:rPr lang="en-US" altLang="en-US" sz="2400" i="1" dirty="0">
                <a:latin typeface="Times New Roman" pitchFamily="18" charset="0"/>
              </a:rPr>
              <a:t>X</a:t>
            </a:r>
            <a:r>
              <a:rPr lang="en-US" altLang="en-US" sz="2400" dirty="0"/>
              <a:t> is slow, but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could be used to perform </a:t>
            </a:r>
            <a:r>
              <a:rPr lang="en-US" altLang="en-US" sz="2400" i="1" dirty="0">
                <a:latin typeface="Times New Roman" pitchFamily="18" charset="0"/>
              </a:rPr>
              <a:t>X </a:t>
            </a:r>
            <a:r>
              <a:rPr lang="en-US" altLang="en-US" sz="2400" dirty="0">
                <a:latin typeface="Times New Roman" pitchFamily="18" charset="0"/>
              </a:rPr>
              <a:t>quickly</a:t>
            </a:r>
            <a:endParaRPr lang="en-US" altLang="en-US" sz="2400" dirty="0"/>
          </a:p>
          <a:p>
            <a:r>
              <a:rPr lang="en-US" altLang="en-US" sz="2400" dirty="0"/>
              <a:t>	conclusion: 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must not actually be quick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Flowchart: Magnetic Disk 1"/>
              <p:cNvSpPr/>
              <p:nvPr/>
            </p:nvSpPr>
            <p:spPr>
              <a:xfrm>
                <a:off x="3401642" y="1642105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Flowchart: Magnetic Dis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42" y="1642105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55712" y="4628519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12" y="4628519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7547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Magnetic Disk 14"/>
              <p:cNvSpPr/>
              <p:nvPr/>
            </p:nvSpPr>
            <p:spPr>
              <a:xfrm>
                <a:off x="3355712" y="4538865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Flowchart: Magnetic Dis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12" y="4538865"/>
                <a:ext cx="625924" cy="1184190"/>
              </a:xfrm>
              <a:prstGeom prst="flowChartMagneticDisk">
                <a:avLst/>
              </a:prstGeom>
              <a:blipFill>
                <a:blip r:embed="rId4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828801" y="2955703"/>
            <a:ext cx="1214765" cy="1415107"/>
            <a:chOff x="5064344" y="2824799"/>
            <a:chExt cx="1236492" cy="1565933"/>
          </a:xfrm>
        </p:grpSpPr>
        <p:pic>
          <p:nvPicPr>
            <p:cNvPr id="11" name="Picture 6" descr="Image result for whiske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02" r="31074"/>
            <a:stretch/>
          </p:blipFill>
          <p:spPr bwMode="auto">
            <a:xfrm rot="1117477">
              <a:off x="5064344" y="2824799"/>
              <a:ext cx="525004" cy="1298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Image result for wood plank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40" r="39638"/>
            <a:stretch/>
          </p:blipFill>
          <p:spPr bwMode="auto">
            <a:xfrm rot="19068828">
              <a:off x="6081329" y="2998750"/>
              <a:ext cx="219507" cy="1113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 descr="Image result for match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810" y="3567772"/>
              <a:ext cx="838931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Image result for do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2214543" y="1647605"/>
            <a:ext cx="685007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086690" y="4689258"/>
            <a:ext cx="861956" cy="1229823"/>
            <a:chOff x="10089716" y="3533059"/>
            <a:chExt cx="1539459" cy="1722597"/>
          </a:xfrm>
        </p:grpSpPr>
        <p:pic>
          <p:nvPicPr>
            <p:cNvPr id="17" name="Picture 24" descr="Image result for ke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437694" y="353305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6" descr="Image result for flam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089716" y="4344810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01642" y="3154472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42" y="3154472"/>
                <a:ext cx="625924" cy="1004887"/>
              </a:xfrm>
              <a:prstGeom prst="rect">
                <a:avLst/>
              </a:prstGeom>
              <a:blipFill>
                <a:blip r:embed="rId11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4092453" y="1180441"/>
                <a:ext cx="246586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175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u="sng" dirty="0"/>
                  <a:t>To Show: </a:t>
                </a:r>
                <a14:m>
                  <m:oMath xmlns:m="http://schemas.openxmlformats.org/officeDocument/2006/math">
                    <m:r>
                      <a:rPr lang="en-US" altLang="en-US" sz="2400" i="1" u="sng" dirty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en-US" sz="2400" u="sng" dirty="0"/>
                  <a:t> is slow</a:t>
                </a:r>
              </a:p>
            </p:txBody>
          </p:sp>
        </mc:Choice>
        <mc:Fallback xmlns="">
          <p:sp>
            <p:nvSpPr>
              <p:cNvPr id="2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2453" y="1180441"/>
                <a:ext cx="2465868" cy="461665"/>
              </a:xfrm>
              <a:prstGeom prst="rect">
                <a:avLst/>
              </a:prstGeom>
              <a:blipFill>
                <a:blip r:embed="rId12"/>
                <a:stretch>
                  <a:fillRect l="-3590" t="-5405" r="-3077" b="-297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2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4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53" grpId="0"/>
      <p:bldP spid="1435655" grpId="0"/>
      <p:bldP spid="1435657" grpId="0"/>
      <p:bldP spid="2" grpId="0" animBg="1"/>
      <p:bldP spid="3" grpId="0" animBg="1"/>
      <p:bldP spid="3" grpId="1" animBg="1"/>
      <p:bldP spid="3" grpId="2" animBg="1"/>
      <p:bldP spid="15" grpId="0" animBg="1"/>
      <p:bldP spid="19" grpId="0" animBg="1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Reduction Proof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4398962" y="1630130"/>
                <a:ext cx="3319462" cy="759976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𝑓</m:t>
                    </m:r>
                    <m:r>
                      <a:rPr lang="en-US" altLang="en-US" sz="2000" i="1">
                        <a:latin typeface="Cambria Math"/>
                      </a:rPr>
                      <m:t>(</m:t>
                    </m:r>
                    <m:r>
                      <a:rPr lang="en-US" altLang="en-US" sz="2000" i="1">
                        <a:latin typeface="Cambria Math"/>
                      </a:rPr>
                      <m:t>𝑛</m:t>
                    </m:r>
                    <m:r>
                      <a:rPr lang="en-US" alt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-reduces to   </a:t>
                </a:r>
              </a:p>
            </p:txBody>
          </p:sp>
        </mc:Choice>
        <mc:Fallback xmlns="">
          <p:sp>
            <p:nvSpPr>
              <p:cNvPr id="8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8962" y="1630130"/>
                <a:ext cx="3319462" cy="759976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2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67162" y="4065087"/>
            <a:ext cx="14597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Algorithm for </a:t>
            </a:r>
            <a:r>
              <a:rPr lang="en-US" altLang="en-US" sz="1600" b="1" dirty="0"/>
              <a:t>B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398963" y="3068759"/>
            <a:ext cx="3319463" cy="759976"/>
          </a:xfrm>
          <a:prstGeom prst="rightArrow">
            <a:avLst>
              <a:gd name="adj1" fmla="val 52315"/>
              <a:gd name="adj2" fmla="val 7677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can be used to make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391401" y="4145074"/>
            <a:ext cx="14693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Algorithm for </a:t>
            </a:r>
            <a:r>
              <a:rPr lang="en-US" altLang="en-US" sz="16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3505201" y="4511303"/>
                <a:ext cx="4405821" cy="830997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400" b="1" dirty="0"/>
                  <a:t> is not a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harder</a:t>
                </a:r>
                <a:r>
                  <a:rPr lang="en-US" altLang="en-US" sz="2400" b="1" dirty="0"/>
                  <a:t> problem than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altLang="en-US" sz="2400" b="1" dirty="0"/>
              </a:p>
              <a:p>
                <a:r>
                  <a:rPr lang="en-US" altLang="en-US" sz="2400" b="1" dirty="0"/>
                  <a:t>		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/>
                      </a:rPr>
                      <m:t>𝑨</m:t>
                    </m:r>
                    <m:r>
                      <a:rPr lang="en-US" altLang="en-US" sz="2400" b="1" i="1">
                        <a:latin typeface="Cambria Math"/>
                      </a:rPr>
                      <m:t>≤</m:t>
                    </m:r>
                    <m:r>
                      <a:rPr lang="en-US" altLang="en-US" sz="24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1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1" y="4511303"/>
                <a:ext cx="4405821" cy="830997"/>
              </a:xfrm>
              <a:prstGeom prst="rect">
                <a:avLst/>
              </a:prstGeom>
              <a:blipFill>
                <a:blip r:embed="rId3"/>
                <a:stretch>
                  <a:fillRect l="-288" t="-2985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65923" y="143402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1434027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Magnetic Disk 17"/>
              <p:cNvSpPr/>
              <p:nvPr/>
            </p:nvSpPr>
            <p:spPr>
              <a:xfrm>
                <a:off x="7865923" y="2916359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Flowchart: Magnetic Dis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2916359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50882" y="301185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301185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Magnetic Disk 19"/>
              <p:cNvSpPr/>
              <p:nvPr/>
            </p:nvSpPr>
            <p:spPr>
              <a:xfrm>
                <a:off x="3450882" y="1392359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Flowchart: Magnetic Dis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1392359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181416" y="2525537"/>
            <a:ext cx="10597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Problem </a:t>
            </a:r>
            <a:r>
              <a:rPr lang="en-US" altLang="en-US" sz="1600" b="1" dirty="0"/>
              <a:t>A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7597893" y="2360671"/>
            <a:ext cx="10501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Problem </a:t>
            </a:r>
            <a:r>
              <a:rPr lang="en-US" altLang="en-US" sz="1600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1694570" y="5458016"/>
                <a:ext cx="8744830" cy="86658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requires time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FF33CC"/>
                    </a:solidFill>
                  </a:rPr>
                  <a:t> </a:t>
                </a:r>
                <a:r>
                  <a:rPr lang="en-US" altLang="en-US" sz="2400" b="1" dirty="0"/>
                  <a:t>time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also requires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FF33CC"/>
                    </a:solidFill>
                  </a:rPr>
                  <a:t> time</a:t>
                </a:r>
              </a:p>
              <a:p>
                <a:r>
                  <a:rPr lang="en-US" altLang="en-US" sz="2400" b="1" dirty="0"/>
                  <a:t>				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latin typeface="Cambria Math"/>
                          </a:rPr>
                          <m:t>𝒇</m:t>
                        </m:r>
                        <m:r>
                          <a:rPr lang="en-US" altLang="en-US" sz="2400" b="1" i="1">
                            <a:latin typeface="Cambria Math"/>
                          </a:rPr>
                          <m:t>(</m:t>
                        </m:r>
                        <m:r>
                          <a:rPr lang="en-US" altLang="en-US" sz="2400" b="1" i="1">
                            <a:latin typeface="Cambria Math"/>
                          </a:rPr>
                          <m:t>𝒏</m:t>
                        </m:r>
                        <m:r>
                          <a:rPr lang="en-US" altLang="en-US" sz="2400" b="1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en-US" sz="24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2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4570" y="5458016"/>
                <a:ext cx="8744830" cy="866584"/>
              </a:xfrm>
              <a:prstGeom prst="rect">
                <a:avLst/>
              </a:prstGeom>
              <a:blipFill>
                <a:blip r:embed="rId8"/>
                <a:stretch>
                  <a:fillRect l="-1014" t="-4348" b="-5797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8201" y="3714873"/>
                <a:ext cx="2450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overhead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3714873"/>
                <a:ext cx="2450799" cy="369332"/>
              </a:xfrm>
              <a:prstGeom prst="rect">
                <a:avLst/>
              </a:prstGeom>
              <a:blipFill>
                <a:blip r:embed="rId9"/>
                <a:stretch>
                  <a:fillRect l="-2062" t="-6667" r="-1031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7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57</a:t>
            </a:fld>
            <a:endParaRPr lang="en-US"/>
          </a:p>
        </p:txBody>
      </p:sp>
      <p:pic>
        <p:nvPicPr>
          <p:cNvPr id="1026" name="Picture 2" descr="Image result for Prince Har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06" y="2690352"/>
            <a:ext cx="585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ghan mark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3885433" y="336169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ince Char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11" y="3891454"/>
            <a:ext cx="645104" cy="7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queen elizabe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r="20267"/>
          <a:stretch/>
        </p:blipFill>
        <p:spPr bwMode="auto">
          <a:xfrm>
            <a:off x="3104977" y="4213004"/>
            <a:ext cx="674544" cy="6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onald Trum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26592" b="37144"/>
          <a:stretch/>
        </p:blipFill>
        <p:spPr bwMode="auto">
          <a:xfrm>
            <a:off x="3190137" y="1345681"/>
            <a:ext cx="695296" cy="9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rince geor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3" r="33853" b="32798"/>
          <a:stretch/>
        </p:blipFill>
        <p:spPr bwMode="auto">
          <a:xfrm>
            <a:off x="1831975" y="1455090"/>
            <a:ext cx="614470" cy="6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justin trudea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18091" b="33959"/>
          <a:stretch/>
        </p:blipFill>
        <p:spPr bwMode="auto">
          <a:xfrm>
            <a:off x="8003444" y="5781280"/>
            <a:ext cx="548808" cy="8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Elton Joh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2" t="4042" r="23983" b="31143"/>
          <a:stretch/>
        </p:blipFill>
        <p:spPr bwMode="auto">
          <a:xfrm>
            <a:off x="7170034" y="4639834"/>
            <a:ext cx="582207" cy="9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2" name="Picture 28" descr="Image result for theresa may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r="42012" b="42122"/>
          <a:stretch/>
        </p:blipFill>
        <p:spPr bwMode="auto">
          <a:xfrm>
            <a:off x="2012512" y="5300103"/>
            <a:ext cx="553327" cy="8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6" name="Picture 32" descr="https://www.cs.virginia.edu/~asb/images/me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8287" r="14462" b="3562"/>
          <a:stretch/>
        </p:blipFill>
        <p:spPr bwMode="auto">
          <a:xfrm>
            <a:off x="5930439" y="3679430"/>
            <a:ext cx="687004" cy="9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angela merke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 r="30251" b="40439"/>
          <a:stretch/>
        </p:blipFill>
        <p:spPr bwMode="auto">
          <a:xfrm>
            <a:off x="4802831" y="4752366"/>
            <a:ext cx="695829" cy="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paul mccartney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14441" b="27809"/>
          <a:stretch/>
        </p:blipFill>
        <p:spPr bwMode="auto">
          <a:xfrm>
            <a:off x="7688421" y="2589729"/>
            <a:ext cx="778308" cy="8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>
            <a:stCxn id="1036" idx="3"/>
            <a:endCxn id="1034" idx="1"/>
          </p:cNvCxnSpPr>
          <p:nvPr/>
        </p:nvCxnSpPr>
        <p:spPr>
          <a:xfrm>
            <a:off x="2446445" y="1797566"/>
            <a:ext cx="743692" cy="46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28" idx="3"/>
            <a:endCxn id="1056" idx="1"/>
          </p:cNvCxnSpPr>
          <p:nvPr/>
        </p:nvCxnSpPr>
        <p:spPr>
          <a:xfrm>
            <a:off x="4616953" y="3727451"/>
            <a:ext cx="1313486" cy="4137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26" idx="3"/>
            <a:endCxn id="1060" idx="1"/>
          </p:cNvCxnSpPr>
          <p:nvPr/>
        </p:nvCxnSpPr>
        <p:spPr>
          <a:xfrm flipV="1">
            <a:off x="2989647" y="3034948"/>
            <a:ext cx="4698775" cy="211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30" idx="1"/>
            <a:endCxn id="1060" idx="2"/>
          </p:cNvCxnSpPr>
          <p:nvPr/>
        </p:nvCxnSpPr>
        <p:spPr>
          <a:xfrm flipH="1" flipV="1">
            <a:off x="8077575" y="3480168"/>
            <a:ext cx="896336" cy="7854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30" idx="1"/>
            <a:endCxn id="1056" idx="3"/>
          </p:cNvCxnSpPr>
          <p:nvPr/>
        </p:nvCxnSpPr>
        <p:spPr>
          <a:xfrm flipH="1" flipV="1">
            <a:off x="6617443" y="4141234"/>
            <a:ext cx="2356468" cy="12441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30" idx="1"/>
            <a:endCxn id="1044" idx="3"/>
          </p:cNvCxnSpPr>
          <p:nvPr/>
        </p:nvCxnSpPr>
        <p:spPr>
          <a:xfrm flipH="1">
            <a:off x="7752241" y="4265645"/>
            <a:ext cx="1221671" cy="8253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30" idx="1"/>
            <a:endCxn id="1042" idx="0"/>
          </p:cNvCxnSpPr>
          <p:nvPr/>
        </p:nvCxnSpPr>
        <p:spPr>
          <a:xfrm flipH="1">
            <a:off x="8277849" y="4265644"/>
            <a:ext cx="696063" cy="15156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42" idx="1"/>
            <a:endCxn id="1052" idx="3"/>
          </p:cNvCxnSpPr>
          <p:nvPr/>
        </p:nvCxnSpPr>
        <p:spPr>
          <a:xfrm flipH="1" flipV="1">
            <a:off x="2565838" y="5714723"/>
            <a:ext cx="5437606" cy="4912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044" idx="1"/>
            <a:endCxn id="1058" idx="3"/>
          </p:cNvCxnSpPr>
          <p:nvPr/>
        </p:nvCxnSpPr>
        <p:spPr>
          <a:xfrm flipH="1">
            <a:off x="5498659" y="5091000"/>
            <a:ext cx="1671374" cy="1425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32" idx="1"/>
            <a:endCxn id="1052" idx="0"/>
          </p:cNvCxnSpPr>
          <p:nvPr/>
        </p:nvCxnSpPr>
        <p:spPr>
          <a:xfrm flipH="1">
            <a:off x="2289175" y="4525894"/>
            <a:ext cx="815802" cy="774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926051" y="1413405"/>
            <a:ext cx="5070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Edges between people who don’t get along</a:t>
            </a:r>
          </a:p>
          <a:p>
            <a:r>
              <a:rPr lang="en-US" dirty="0"/>
              <a:t>Find the maximum number of people who get along</a:t>
            </a:r>
          </a:p>
        </p:txBody>
      </p:sp>
    </p:spTree>
    <p:extLst>
      <p:ext uri="{BB962C8B-B14F-4D97-AF65-F5344CB8AC3E}">
        <p14:creationId xmlns:p14="http://schemas.microsoft.com/office/powerpoint/2010/main" val="3692393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:r>
                  <a:rPr lang="en-US" dirty="0"/>
                  <a:t>Maximum Independent Set Problem: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find the maximum independent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67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59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630276" y="1299638"/>
            <a:ext cx="8301690" cy="5331100"/>
            <a:chOff x="106276" y="1299638"/>
            <a:chExt cx="8301690" cy="5331100"/>
          </a:xfrm>
        </p:grpSpPr>
        <p:pic>
          <p:nvPicPr>
            <p:cNvPr id="1026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>
              <a:stCxn id="1036" idx="3"/>
              <a:endCxn id="1034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28" idx="3"/>
              <a:endCxn id="1056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26" idx="3"/>
              <a:endCxn id="1060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30" idx="1"/>
              <a:endCxn id="1060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30" idx="1"/>
              <a:endCxn id="1056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30" idx="1"/>
              <a:endCxn id="1044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30" idx="1"/>
              <a:endCxn id="1042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42" idx="1"/>
              <a:endCxn id="1052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44" idx="1"/>
              <a:endCxn id="1058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032" idx="1"/>
              <a:endCxn id="1052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9034" y="1476112"/>
            <a:ext cx="331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Independent set of size 6</a:t>
            </a:r>
          </a:p>
        </p:txBody>
      </p:sp>
    </p:spTree>
    <p:extLst>
      <p:ext uri="{BB962C8B-B14F-4D97-AF65-F5344CB8AC3E}">
        <p14:creationId xmlns:p14="http://schemas.microsoft.com/office/powerpoint/2010/main" val="256661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66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</p:spPr>
            <p:txBody>
              <a:bodyPr anchor="t">
                <a:normAutofit fontScale="77500" lnSpcReduction="20000"/>
              </a:bodyPr>
              <a:lstStyle/>
              <a:p>
                <a:r>
                  <a:rPr lang="en-US" dirty="0"/>
                  <a:t>Keep track of net available flow along each edge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Forward edges</a:t>
                </a:r>
                <a:r>
                  <a:rPr lang="en-US" dirty="0"/>
                  <a:t>: weight is equal to available flow along that edge in the flow graph </a:t>
                </a:r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33CC"/>
                    </a:solidFill>
                  </a:rPr>
                  <a:t>Back edges</a:t>
                </a:r>
                <a:r>
                  <a:rPr lang="en-US" dirty="0"/>
                  <a:t>: weight is equal to flow along that edge in the flow 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  <a:blipFill>
                <a:blip r:embed="rId3"/>
                <a:stretch>
                  <a:fillRect l="-926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37776" y="4343400"/>
            <a:ext cx="4441565" cy="2296262"/>
            <a:chOff x="990600" y="3017500"/>
            <a:chExt cx="4785705" cy="2474180"/>
          </a:xfrm>
        </p:grpSpPr>
        <p:cxnSp>
          <p:nvCxnSpPr>
            <p:cNvPr id="22" name="Straight Connector 21"/>
            <p:cNvCxnSpPr>
              <a:stCxn id="35" idx="2"/>
              <a:endCxn id="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7" idx="2"/>
              <a:endCxn id="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6" idx="2"/>
              <a:endCxn id="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7"/>
              <a:endCxn id="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6" idx="6"/>
              <a:endCxn id="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7" idx="5"/>
              <a:endCxn id="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8" idx="3"/>
              <a:endCxn id="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33" name="Straight Connector 32"/>
            <p:cNvCxnSpPr>
              <a:stCxn id="36" idx="0"/>
              <a:endCxn id="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>
              <a:stCxn id="39" idx="0"/>
              <a:endCxn id="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26436" y="4507469"/>
            <a:ext cx="4441565" cy="1979820"/>
            <a:chOff x="990600" y="3127076"/>
            <a:chExt cx="4785705" cy="2133217"/>
          </a:xfrm>
        </p:grpSpPr>
        <p:cxnSp>
          <p:nvCxnSpPr>
            <p:cNvPr id="51" name="Straight Connector 50"/>
            <p:cNvCxnSpPr>
              <a:stCxn id="64" idx="2"/>
              <a:endCxn id="63" idx="7"/>
            </p:cNvCxnSpPr>
            <p:nvPr/>
          </p:nvCxnSpPr>
          <p:spPr>
            <a:xfrm flipH="1">
              <a:off x="1284342" y="3317968"/>
              <a:ext cx="1344595" cy="45550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6" idx="2"/>
              <a:endCxn id="64" idx="6"/>
            </p:cNvCxnSpPr>
            <p:nvPr/>
          </p:nvCxnSpPr>
          <p:spPr>
            <a:xfrm flipH="1" flipV="1">
              <a:off x="2973077" y="3317968"/>
              <a:ext cx="1107387" cy="13772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5" idx="2"/>
              <a:endCxn id="63" idx="5"/>
            </p:cNvCxnSpPr>
            <p:nvPr/>
          </p:nvCxnSpPr>
          <p:spPr>
            <a:xfrm flipH="1" flipV="1">
              <a:off x="1284342" y="4010423"/>
              <a:ext cx="1172525" cy="1033918"/>
            </a:xfrm>
            <a:prstGeom prst="line">
              <a:avLst/>
            </a:prstGeom>
            <a:ln w="57150">
              <a:gradFill>
                <a:gsLst>
                  <a:gs pos="0">
                    <a:srgbClr val="FF6600"/>
                  </a:gs>
                  <a:gs pos="33000">
                    <a:srgbClr val="FF6600"/>
                  </a:gs>
                  <a:gs pos="100000">
                    <a:srgbClr val="EDBFF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5" idx="7"/>
              <a:endCxn id="66" idx="3"/>
            </p:cNvCxnSpPr>
            <p:nvPr/>
          </p:nvCxnSpPr>
          <p:spPr>
            <a:xfrm flipV="1">
              <a:off x="2750609" y="3574164"/>
              <a:ext cx="1380253" cy="135170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5" idx="6"/>
              <a:endCxn id="68" idx="2"/>
            </p:cNvCxnSpPr>
            <p:nvPr/>
          </p:nvCxnSpPr>
          <p:spPr>
            <a:xfrm>
              <a:off x="2801007" y="5044341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6" idx="5"/>
              <a:endCxn id="67" idx="1"/>
            </p:cNvCxnSpPr>
            <p:nvPr/>
          </p:nvCxnSpPr>
          <p:spPr>
            <a:xfrm>
              <a:off x="4374206" y="3574164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7" idx="3"/>
              <a:endCxn id="68" idx="6"/>
            </p:cNvCxnSpPr>
            <p:nvPr/>
          </p:nvCxnSpPr>
          <p:spPr>
            <a:xfrm flipH="1">
              <a:off x="4474785" y="4306456"/>
              <a:ext cx="1007778" cy="78629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5" idx="0"/>
              <a:endCxn id="64" idx="4"/>
            </p:cNvCxnSpPr>
            <p:nvPr/>
          </p:nvCxnSpPr>
          <p:spPr>
            <a:xfrm flipV="1">
              <a:off x="2628937" y="3485514"/>
              <a:ext cx="172070" cy="139128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/>
                <p:cNvSpPr/>
                <p:nvPr/>
              </p:nvSpPr>
              <p:spPr>
                <a:xfrm>
                  <a:off x="990600" y="3724404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Oval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4"/>
                  <a:ext cx="344140" cy="33509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/>
            <p:cNvSpPr/>
            <p:nvPr/>
          </p:nvSpPr>
          <p:spPr>
            <a:xfrm>
              <a:off x="2628937" y="3150422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2456867" y="487679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4080464" y="328814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5432165" y="4020438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38"/>
                  <a:ext cx="344140" cy="33509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/>
            <p:cNvSpPr/>
            <p:nvPr/>
          </p:nvSpPr>
          <p:spPr>
            <a:xfrm>
              <a:off x="4130644" y="4925201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/>
            <p:cNvCxnSpPr>
              <a:stCxn id="68" idx="0"/>
              <a:endCxn id="66" idx="4"/>
            </p:cNvCxnSpPr>
            <p:nvPr/>
          </p:nvCxnSpPr>
          <p:spPr>
            <a:xfrm flipH="1" flipV="1">
              <a:off x="4252533" y="3623236"/>
              <a:ext cx="50180" cy="1301965"/>
            </a:xfrm>
            <a:prstGeom prst="line">
              <a:avLst/>
            </a:prstGeom>
            <a:ln w="57150">
              <a:gradFill>
                <a:gsLst>
                  <a:gs pos="0">
                    <a:srgbClr val="EDBFF0"/>
                  </a:gs>
                  <a:gs pos="6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/>
            <p:cNvSpPr/>
            <p:nvPr/>
          </p:nvSpPr>
          <p:spPr>
            <a:xfrm>
              <a:off x="4370266" y="3581397"/>
              <a:ext cx="201734" cy="1364775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33CC"/>
                  </a:gs>
                  <a:gs pos="6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190445" y="4093958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6600"/>
                  </a:gs>
                  <a:gs pos="4000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77600" y="4030220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72079" y="337338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89892" y="483868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28143" y="460339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02402" y="427653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14983" y="312707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86498" y="409975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37577" y="420338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80531" y="406951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27829" y="451027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048000" y="3897868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897868"/>
                <a:ext cx="1487202" cy="369332"/>
              </a:xfrm>
              <a:prstGeom prst="rect">
                <a:avLst/>
              </a:prstGeom>
              <a:blipFill>
                <a:blip r:embed="rId8"/>
                <a:stretch>
                  <a:fillRect l="-341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 79"/>
          <p:cNvSpPr/>
          <p:nvPr/>
        </p:nvSpPr>
        <p:spPr>
          <a:xfrm rot="7272219">
            <a:off x="6486943" y="428372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972163" y="4240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Freeform 81"/>
          <p:cNvSpPr/>
          <p:nvPr/>
        </p:nvSpPr>
        <p:spPr>
          <a:xfrm rot="8454450">
            <a:off x="8151343" y="4147100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8514180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4" name="Freeform 83"/>
          <p:cNvSpPr/>
          <p:nvPr/>
        </p:nvSpPr>
        <p:spPr>
          <a:xfrm rot="9991492">
            <a:off x="9517905" y="461372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9965793" y="4624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6" name="Freeform 85"/>
          <p:cNvSpPr/>
          <p:nvPr/>
        </p:nvSpPr>
        <p:spPr>
          <a:xfrm rot="17279004">
            <a:off x="9506057" y="566139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0083034" y="58987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9" name="Freeform 88"/>
          <p:cNvSpPr/>
          <p:nvPr/>
        </p:nvSpPr>
        <p:spPr>
          <a:xfrm rot="19173573">
            <a:off x="7897991" y="600865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8342350" y="656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Freeform 90"/>
          <p:cNvSpPr/>
          <p:nvPr/>
        </p:nvSpPr>
        <p:spPr>
          <a:xfrm rot="5400000">
            <a:off x="7892389" y="490300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211738" y="49994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897951" y="3680936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951" y="3680936"/>
                <a:ext cx="1941044" cy="395558"/>
              </a:xfrm>
              <a:prstGeom prst="rect">
                <a:avLst/>
              </a:prstGeom>
              <a:blipFill>
                <a:blip r:embed="rId9"/>
                <a:stretch>
                  <a:fillRect l="-2597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reeform 93"/>
          <p:cNvSpPr/>
          <p:nvPr/>
        </p:nvSpPr>
        <p:spPr>
          <a:xfrm rot="4139862">
            <a:off x="7105544" y="515465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307651" y="5197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81B3C-E0B3-AB4F-9F68-744664311F6E}"/>
              </a:ext>
            </a:extLst>
          </p:cNvPr>
          <p:cNvSpPr txBox="1"/>
          <p:nvPr/>
        </p:nvSpPr>
        <p:spPr>
          <a:xfrm>
            <a:off x="9565006" y="1901237"/>
            <a:ext cx="2215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Flow I </a:t>
            </a:r>
            <a:r>
              <a:rPr lang="en-US" sz="2400" i="1" dirty="0">
                <a:solidFill>
                  <a:srgbClr val="FF0000"/>
                </a:solidFill>
              </a:rPr>
              <a:t>could</a:t>
            </a:r>
            <a:r>
              <a:rPr lang="en-US" sz="2400" dirty="0">
                <a:solidFill>
                  <a:srgbClr val="FF0000"/>
                </a:solidFill>
              </a:rPr>
              <a:t> add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138AA7-CBF7-8D4B-BD68-0ED4C584E039}"/>
              </a:ext>
            </a:extLst>
          </p:cNvPr>
          <p:cNvSpPr txBox="1"/>
          <p:nvPr/>
        </p:nvSpPr>
        <p:spPr>
          <a:xfrm>
            <a:off x="9094108" y="3004924"/>
            <a:ext cx="268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Flow I </a:t>
            </a:r>
            <a:r>
              <a:rPr lang="en-US" sz="2400" i="1" dirty="0">
                <a:solidFill>
                  <a:srgbClr val="FF0000"/>
                </a:solidFill>
              </a:rPr>
              <a:t>could</a:t>
            </a:r>
            <a:r>
              <a:rPr lang="en-US" sz="2400" dirty="0">
                <a:solidFill>
                  <a:srgbClr val="FF0000"/>
                </a:solidFill>
              </a:rPr>
              <a:t> remove</a:t>
            </a:r>
          </a:p>
        </p:txBody>
      </p:sp>
    </p:spTree>
    <p:extLst>
      <p:ext uri="{BB962C8B-B14F-4D97-AF65-F5344CB8AC3E}">
        <p14:creationId xmlns:p14="http://schemas.microsoft.com/office/powerpoint/2010/main" val="730413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5179497" y="4800601"/>
            <a:ext cx="1060704" cy="914400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90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2648" y="1345324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8" idx="1"/>
            <a:endCxn id="11" idx="2"/>
          </p:cNvCxnSpPr>
          <p:nvPr/>
        </p:nvCxnSpPr>
        <p:spPr>
          <a:xfrm flipV="1">
            <a:off x="6240202" y="3962401"/>
            <a:ext cx="1227399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886201" y="3962401"/>
            <a:ext cx="1293297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10" idx="0"/>
          </p:cNvCxnSpPr>
          <p:nvPr/>
        </p:nvCxnSpPr>
        <p:spPr>
          <a:xfrm flipH="1">
            <a:off x="3886200" y="1802524"/>
            <a:ext cx="1366448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12" idx="3"/>
          </p:cNvCxnSpPr>
          <p:nvPr/>
        </p:nvCxnSpPr>
        <p:spPr>
          <a:xfrm flipH="1" flipV="1">
            <a:off x="6167048" y="1802524"/>
            <a:ext cx="1300552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11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61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239000" y="129217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place defenders on bases such that every edge is defended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430814" y="207595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the fewest number of defenders needed?</a:t>
            </a:r>
          </a:p>
        </p:txBody>
      </p:sp>
    </p:spTree>
    <p:extLst>
      <p:ext uri="{BB962C8B-B14F-4D97-AF65-F5344CB8AC3E}">
        <p14:creationId xmlns:p14="http://schemas.microsoft.com/office/powerpoint/2010/main" val="2577060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Minimum Vertex Cover: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find the minimum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567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63</a:t>
            </a:fld>
            <a:endParaRPr lang="en-US"/>
          </a:p>
        </p:txBody>
      </p:sp>
      <p:cxnSp>
        <p:nvCxnSpPr>
          <p:cNvPr id="14" name="Straight Connector 13"/>
          <p:cNvCxnSpPr>
            <a:stCxn id="8" idx="1"/>
            <a:endCxn id="23" idx="2"/>
          </p:cNvCxnSpPr>
          <p:nvPr/>
        </p:nvCxnSpPr>
        <p:spPr>
          <a:xfrm flipV="1">
            <a:off x="4711377" y="5562601"/>
            <a:ext cx="1570890" cy="490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578088" y="5181601"/>
            <a:ext cx="602937" cy="871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3" idx="1"/>
            <a:endCxn id="10" idx="3"/>
          </p:cNvCxnSpPr>
          <p:nvPr/>
        </p:nvCxnSpPr>
        <p:spPr>
          <a:xfrm flipH="1" flipV="1">
            <a:off x="3806687" y="4953000"/>
            <a:ext cx="224698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2"/>
            <a:endCxn id="10" idx="0"/>
          </p:cNvCxnSpPr>
          <p:nvPr/>
        </p:nvCxnSpPr>
        <p:spPr>
          <a:xfrm>
            <a:off x="2409825" y="3032236"/>
            <a:ext cx="1168262" cy="1692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3"/>
            <a:endCxn id="29" idx="1"/>
          </p:cNvCxnSpPr>
          <p:nvPr/>
        </p:nvCxnSpPr>
        <p:spPr>
          <a:xfrm flipV="1">
            <a:off x="2638425" y="2447105"/>
            <a:ext cx="1734926" cy="3565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26" idx="1"/>
          </p:cNvCxnSpPr>
          <p:nvPr/>
        </p:nvCxnSpPr>
        <p:spPr>
          <a:xfrm>
            <a:off x="4830552" y="2447105"/>
            <a:ext cx="2408449" cy="586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2"/>
            <a:endCxn id="27" idx="0"/>
          </p:cNvCxnSpPr>
          <p:nvPr/>
        </p:nvCxnSpPr>
        <p:spPr>
          <a:xfrm flipH="1">
            <a:off x="4137081" y="2675705"/>
            <a:ext cx="464871" cy="7867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3"/>
            <a:endCxn id="30" idx="1"/>
          </p:cNvCxnSpPr>
          <p:nvPr/>
        </p:nvCxnSpPr>
        <p:spPr>
          <a:xfrm>
            <a:off x="4365681" y="3691099"/>
            <a:ext cx="959855" cy="4197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2"/>
            <a:endCxn id="30" idx="0"/>
          </p:cNvCxnSpPr>
          <p:nvPr/>
        </p:nvCxnSpPr>
        <p:spPr>
          <a:xfrm flipH="1">
            <a:off x="5554136" y="3262477"/>
            <a:ext cx="1913465" cy="619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9" idx="3"/>
            <a:endCxn id="63" idx="1"/>
          </p:cNvCxnSpPr>
          <p:nvPr/>
        </p:nvCxnSpPr>
        <p:spPr>
          <a:xfrm flipV="1">
            <a:off x="4830552" y="1709900"/>
            <a:ext cx="909851" cy="7372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6" idx="0"/>
            <a:endCxn id="63" idx="3"/>
          </p:cNvCxnSpPr>
          <p:nvPr/>
        </p:nvCxnSpPr>
        <p:spPr>
          <a:xfrm flipH="1" flipV="1">
            <a:off x="6197602" y="1709901"/>
            <a:ext cx="1269998" cy="10953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30" idx="2"/>
          </p:cNvCxnSpPr>
          <p:nvPr/>
        </p:nvCxnSpPr>
        <p:spPr>
          <a:xfrm flipH="1" flipV="1">
            <a:off x="5554135" y="4339458"/>
            <a:ext cx="728132" cy="7659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6" idx="2"/>
          </p:cNvCxnSpPr>
          <p:nvPr/>
        </p:nvCxnSpPr>
        <p:spPr>
          <a:xfrm flipV="1">
            <a:off x="6282268" y="3262478"/>
            <a:ext cx="1185333" cy="18429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0800000">
            <a:off x="4181025" y="5938348"/>
            <a:ext cx="530353" cy="457201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49487" y="4724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667" y="5105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39000" y="2805277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08480" y="346249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1225" y="257503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73351" y="2218504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25535" y="3882257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40402" y="14813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239000" y="129217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Vertex cover of size 5</a:t>
            </a:r>
          </a:p>
        </p:txBody>
      </p:sp>
    </p:spTree>
    <p:extLst>
      <p:ext uri="{BB962C8B-B14F-4D97-AF65-F5344CB8AC3E}">
        <p14:creationId xmlns:p14="http://schemas.microsoft.com/office/powerpoint/2010/main" val="31477211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76200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MaxIndSet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MinVertCov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76200"/>
                <a:ext cx="82296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4452938" y="1630130"/>
                <a:ext cx="3319462" cy="759976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𝑂</m:t>
                    </m:r>
                    <m:r>
                      <a:rPr lang="en-US" altLang="en-US" sz="2000" i="1">
                        <a:latin typeface="Cambria Math"/>
                      </a:rPr>
                      <m:t>(</m:t>
                    </m:r>
                    <m:r>
                      <a:rPr lang="en-US" altLang="en-US" sz="2000" i="1">
                        <a:latin typeface="Cambria Math"/>
                      </a:rPr>
                      <m:t>𝑉</m:t>
                    </m:r>
                    <m:r>
                      <a:rPr lang="en-US" alt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-reduces to   </a:t>
                </a:r>
              </a:p>
            </p:txBody>
          </p:sp>
        </mc:Choice>
        <mc:Fallback xmlns="">
          <p:sp>
            <p:nvSpPr>
              <p:cNvPr id="8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2938" y="1630130"/>
                <a:ext cx="3319462" cy="759976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67162" y="4065087"/>
            <a:ext cx="14597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Algorithm for </a:t>
            </a:r>
            <a:r>
              <a:rPr lang="en-US" altLang="en-US" sz="1600" b="1" dirty="0"/>
              <a:t>B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398963" y="3068759"/>
            <a:ext cx="3319463" cy="759976"/>
          </a:xfrm>
          <a:prstGeom prst="rightArrow">
            <a:avLst>
              <a:gd name="adj1" fmla="val 52315"/>
              <a:gd name="adj2" fmla="val 7677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can be used to make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391401" y="4145074"/>
            <a:ext cx="14693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Algorithm for </a:t>
            </a:r>
            <a:r>
              <a:rPr lang="en-US" altLang="en-US" sz="16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65923" y="143402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1434027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Magnetic Disk 17"/>
              <p:cNvSpPr/>
              <p:nvPr/>
            </p:nvSpPr>
            <p:spPr>
              <a:xfrm>
                <a:off x="7865923" y="2916359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Flowchart: Magnetic Dis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2916359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50882" y="301185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301185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Magnetic Disk 19"/>
              <p:cNvSpPr/>
              <p:nvPr/>
            </p:nvSpPr>
            <p:spPr>
              <a:xfrm>
                <a:off x="3717476" y="1392359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Flowchart: Magnetic Dis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476" y="1392359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664624" y="2525537"/>
            <a:ext cx="10597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Problem </a:t>
            </a:r>
            <a:r>
              <a:rPr lang="en-US" altLang="en-US" sz="1600" b="1" dirty="0"/>
              <a:t>A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7597893" y="2360671"/>
            <a:ext cx="10501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Problem </a:t>
            </a:r>
            <a:r>
              <a:rPr lang="en-US" altLang="en-US" sz="1600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1694570" y="4807804"/>
                <a:ext cx="8744830" cy="830997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requires time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FF33CC"/>
                    </a:solidFill>
                  </a:rPr>
                  <a:t> </a:t>
                </a:r>
                <a:r>
                  <a:rPr lang="en-US" altLang="en-US" sz="2400" b="1" dirty="0"/>
                  <a:t>time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also requires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FF33CC"/>
                    </a:solidFill>
                  </a:rPr>
                  <a:t> time</a:t>
                </a:r>
              </a:p>
              <a:p>
                <a:r>
                  <a:rPr lang="en-US" altLang="en-US" sz="2400" b="1" dirty="0"/>
                  <a:t>				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latin typeface="Cambria Math"/>
                          </a:rPr>
                          <m:t>𝑽</m:t>
                        </m:r>
                      </m:sub>
                    </m:sSub>
                    <m:r>
                      <a:rPr lang="en-US" altLang="en-US" sz="24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2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4570" y="4807804"/>
                <a:ext cx="8744830" cy="830997"/>
              </a:xfrm>
              <a:prstGeom prst="rect">
                <a:avLst/>
              </a:prstGeom>
              <a:blipFill>
                <a:blip r:embed="rId8"/>
                <a:stretch>
                  <a:fillRect l="-1014" t="-4545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8200" y="3714873"/>
                <a:ext cx="2140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overhead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714873"/>
                <a:ext cx="2140394" cy="369332"/>
              </a:xfrm>
              <a:prstGeom prst="rect">
                <a:avLst/>
              </a:prstGeom>
              <a:blipFill>
                <a:blip r:embed="rId9"/>
                <a:stretch>
                  <a:fillRect l="-2353" t="-6667" r="-117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08338" y="1254702"/>
            <a:ext cx="2080891" cy="1412299"/>
            <a:chOff x="307975" y="1345680"/>
            <a:chExt cx="7787040" cy="5285058"/>
          </a:xfrm>
        </p:grpSpPr>
        <p:pic>
          <p:nvPicPr>
            <p:cNvPr id="21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/>
            <p:cNvCxnSpPr>
              <a:stCxn id="29" idx="3"/>
              <a:endCxn id="25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2" idx="3"/>
              <a:endCxn id="34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1" idx="3"/>
              <a:endCxn id="36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1"/>
              <a:endCxn id="36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3" idx="1"/>
              <a:endCxn id="34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1"/>
              <a:endCxn id="32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3" idx="1"/>
              <a:endCxn id="31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1"/>
              <a:endCxn id="33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2" idx="1"/>
              <a:endCxn id="35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4" idx="1"/>
              <a:endCxn id="33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991542" y="1291395"/>
            <a:ext cx="1447858" cy="1290148"/>
            <a:chOff x="657225" y="1481300"/>
            <a:chExt cx="5514975" cy="4914248"/>
          </a:xfrm>
        </p:grpSpPr>
        <p:cxnSp>
          <p:nvCxnSpPr>
            <p:cNvPr id="48" name="Straight Connector 47"/>
            <p:cNvCxnSpPr>
              <a:stCxn id="71" idx="1"/>
              <a:endCxn id="6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62" idx="2"/>
              <a:endCxn id="7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63" idx="1"/>
              <a:endCxn id="6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6" idx="2"/>
              <a:endCxn id="6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6" idx="3"/>
              <a:endCxn id="6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7" idx="3"/>
              <a:endCxn id="6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6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5" idx="3"/>
              <a:endCxn id="6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4" idx="2"/>
              <a:endCxn id="6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7" idx="3"/>
              <a:endCxn id="6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4" idx="0"/>
              <a:endCxn id="6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3" idx="0"/>
              <a:endCxn id="6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3" idx="0"/>
              <a:endCxn id="6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0" name="Isosceles Triangle 6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32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377238" y="1773199"/>
            <a:ext cx="3326990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build this </a:t>
            </a:r>
            <a:r>
              <a:rPr lang="en-US" dirty="0">
                <a:solidFill>
                  <a:srgbClr val="FF33CC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7238" y="1752601"/>
            <a:ext cx="347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Instances of MaxIndSet</a:t>
            </a:r>
            <a:endParaRPr lang="en-US" b="1" dirty="0"/>
          </a:p>
          <a:p>
            <a:r>
              <a:rPr lang="en-US" dirty="0"/>
              <a:t>to Instances of </a:t>
            </a:r>
            <a:r>
              <a:rPr lang="en-US" dirty="0" err="1"/>
              <a:t>MinVertCov</a:t>
            </a:r>
            <a:endParaRPr lang="en-US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8382000" y="3163670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MinVertCov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Relate Solutions of MinVertCov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Solutions of </a:t>
                </a:r>
                <a:r>
                  <a:rPr lang="en-US" dirty="0" err="1"/>
                  <a:t>MaxIndSet</a:t>
                </a:r>
                <a:endParaRPr lang="en-US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blipFill>
                <a:blip r:embed="rId4"/>
                <a:stretch>
                  <a:fillRect l="-1521" t="-1923" r="-266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524001" y="1752601"/>
            <a:ext cx="2080891" cy="1412299"/>
            <a:chOff x="307975" y="1345680"/>
            <a:chExt cx="7787040" cy="5285058"/>
          </a:xfrm>
        </p:grpSpPr>
        <p:pic>
          <p:nvPicPr>
            <p:cNvPr id="24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3" idx="3"/>
              <a:endCxn id="29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3"/>
              <a:endCxn id="3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3"/>
              <a:endCxn id="4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4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1"/>
              <a:endCxn id="3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1"/>
              <a:endCxn id="3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1"/>
              <a:endCxn id="3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1"/>
              <a:endCxn id="3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1"/>
              <a:endCxn id="4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1"/>
              <a:endCxn id="3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47800" y="5073030"/>
            <a:ext cx="1955958" cy="1256058"/>
            <a:chOff x="106276" y="1299638"/>
            <a:chExt cx="8301690" cy="5331100"/>
          </a:xfrm>
        </p:grpSpPr>
        <p:pic>
          <p:nvPicPr>
            <p:cNvPr id="103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/>
            <p:cNvCxnSpPr>
              <a:stCxn id="108" idx="3"/>
              <a:endCxn id="107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4" idx="3"/>
              <a:endCxn id="112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3" idx="3"/>
              <a:endCxn id="114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5" idx="1"/>
              <a:endCxn id="114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5" idx="1"/>
              <a:endCxn id="112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5" idx="1"/>
              <a:endCxn id="110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5" idx="1"/>
              <a:endCxn id="109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9" idx="1"/>
              <a:endCxn id="111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0" idx="1"/>
              <a:endCxn id="113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6" idx="1"/>
              <a:endCxn id="111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615700" y="1403866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8382001" y="12954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8001000" y="449580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652487" y="4509843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835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  <a:blipFill>
                <a:blip r:embed="rId14"/>
                <a:stretch>
                  <a:fillRect l="-417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40471" y="3370409"/>
            <a:ext cx="4165429" cy="2674916"/>
            <a:chOff x="106276" y="1299638"/>
            <a:chExt cx="8301690" cy="5331100"/>
          </a:xfrm>
        </p:grpSpPr>
        <p:pic>
          <p:nvPicPr>
            <p:cNvPr id="11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Connector 22"/>
            <p:cNvCxnSpPr>
              <a:stCxn id="16" idx="3"/>
              <a:endCxn id="15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3"/>
              <a:endCxn id="20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3"/>
              <a:endCxn id="22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1"/>
              <a:endCxn id="22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1"/>
              <a:endCxn id="20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3" idx="1"/>
              <a:endCxn id="18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1"/>
              <a:endCxn id="17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1"/>
              <a:endCxn id="19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8" idx="1"/>
              <a:endCxn id="21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4" idx="1"/>
              <a:endCxn id="19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45138" y="3477678"/>
            <a:ext cx="3964067" cy="2846922"/>
            <a:chOff x="194639" y="1209692"/>
            <a:chExt cx="7900376" cy="5673907"/>
          </a:xfrm>
        </p:grpSpPr>
        <p:pic>
          <p:nvPicPr>
            <p:cNvPr id="40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Straight Connector 51"/>
            <p:cNvCxnSpPr>
              <a:stCxn id="45" idx="3"/>
              <a:endCxn id="44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1" idx="3"/>
              <a:endCxn id="4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0" idx="3"/>
              <a:endCxn id="5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2" idx="1"/>
              <a:endCxn id="5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2" idx="1"/>
              <a:endCxn id="4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2" idx="1"/>
              <a:endCxn id="4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2" idx="1"/>
              <a:endCxn id="4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6" idx="1"/>
              <a:endCxn id="4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7" idx="1"/>
              <a:endCxn id="5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3" idx="1"/>
              <a:endCxn id="4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433887" y="1209692"/>
              <a:ext cx="1254118" cy="11707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915256" y="2389556"/>
              <a:ext cx="1271006" cy="13378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174843" y="3520642"/>
              <a:ext cx="1271006" cy="1337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301634" y="4422050"/>
              <a:ext cx="1271006" cy="1337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081161" y="5545706"/>
              <a:ext cx="1271006" cy="13378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94639" y="5091000"/>
              <a:ext cx="1271006" cy="1337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130771" y="2769693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83471" y="2922093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</p:spTree>
    <p:extLst>
      <p:ext uri="{BB962C8B-B14F-4D97-AF65-F5344CB8AC3E}">
        <p14:creationId xmlns:p14="http://schemas.microsoft.com/office/powerpoint/2010/main" val="7674373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  <a:blipFill>
                <a:blip r:embed="rId2"/>
                <a:stretch>
                  <a:fillRect l="-417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67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315200" y="2585027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62200" y="2585027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8698" y="3109661"/>
            <a:ext cx="3733078" cy="3326447"/>
            <a:chOff x="657225" y="1481300"/>
            <a:chExt cx="5514975" cy="4914248"/>
          </a:xfrm>
        </p:grpSpPr>
        <p:cxnSp>
          <p:nvCxnSpPr>
            <p:cNvPr id="71" name="Straight Connector 70"/>
            <p:cNvCxnSpPr>
              <a:stCxn id="86" idx="1"/>
              <a:endCxn id="8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2"/>
              <a:endCxn id="8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8" idx="1"/>
              <a:endCxn id="8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1" idx="2"/>
              <a:endCxn id="8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1" idx="3"/>
              <a:endCxn id="9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2" idx="3"/>
              <a:endCxn id="8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2" idx="2"/>
              <a:endCxn id="9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0" idx="3"/>
              <a:endCxn id="9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9" idx="2"/>
              <a:endCxn id="9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2" idx="3"/>
              <a:endCxn id="94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9" idx="0"/>
              <a:endCxn id="94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8" idx="0"/>
              <a:endCxn id="9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8" idx="0"/>
              <a:endCxn id="8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85" name="Isosceles Triangle 8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29400" y="3184692"/>
            <a:ext cx="3733078" cy="3326447"/>
            <a:chOff x="657225" y="1481300"/>
            <a:chExt cx="5514975" cy="4914248"/>
          </a:xfrm>
        </p:grpSpPr>
        <p:cxnSp>
          <p:nvCxnSpPr>
            <p:cNvPr id="96" name="Straight Connector 95"/>
            <p:cNvCxnSpPr>
              <a:stCxn id="119" idx="1"/>
              <a:endCxn id="11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0" idx="2"/>
              <a:endCxn id="11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11" idx="1"/>
              <a:endCxn id="1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14" idx="2"/>
              <a:endCxn id="1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4" idx="3"/>
              <a:endCxn id="11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5" idx="3"/>
              <a:endCxn id="11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5" idx="2"/>
              <a:endCxn id="11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3" idx="3"/>
              <a:endCxn id="11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2" idx="2"/>
              <a:endCxn id="11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3"/>
              <a:endCxn id="117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2" idx="0"/>
              <a:endCxn id="117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1" idx="0"/>
              <a:endCxn id="11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1" idx="0"/>
              <a:endCxn id="11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46530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  <a:blipFill>
                <a:blip r:embed="rId3"/>
                <a:stretch>
                  <a:fillRect l="-417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be an independent set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  <a:blipFill>
                <a:blip r:embed="rId4"/>
                <a:stretch>
                  <a:fillRect l="-1248" t="-10204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any </a:t>
                </a:r>
                <a:r>
                  <a:rPr lang="en-US" sz="2800" dirty="0">
                    <a:solidFill>
                      <a:srgbClr val="FF33CC"/>
                    </a:solidFill>
                  </a:rPr>
                  <a:t>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  <a:blipFill>
                <a:blip r:embed="rId5"/>
                <a:stretch>
                  <a:fillRect l="-152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∉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because </a:t>
                </a:r>
                <a:r>
                  <a:rPr lang="en-US" sz="2800" dirty="0" err="1"/>
                  <a:t>o.w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would not be an independent set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  <a:blipFill>
                <a:blip r:embed="rId6"/>
                <a:stretch>
                  <a:fillRect l="-1528" t="-958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Therefore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so edge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covered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  <a:blipFill>
                <a:blip r:embed="rId7"/>
                <a:stretch>
                  <a:fillRect l="-1387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197772" y="1744684"/>
            <a:ext cx="4165429" cy="2674916"/>
            <a:chOff x="106276" y="1299638"/>
            <a:chExt cx="8301690" cy="5331100"/>
          </a:xfrm>
        </p:grpSpPr>
        <p:pic>
          <p:nvPicPr>
            <p:cNvPr id="10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>
              <a:stCxn id="15" idx="3"/>
              <a:endCxn id="14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3"/>
              <a:endCxn id="1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3"/>
              <a:endCxn id="2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1"/>
              <a:endCxn id="2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1"/>
              <a:endCxn id="1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1"/>
              <a:endCxn id="1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1"/>
              <a:endCxn id="1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6" idx="1"/>
              <a:endCxn id="1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1"/>
              <a:endCxn id="2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1"/>
              <a:endCxn id="1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13961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  <a:blipFill>
                <a:blip r:embed="rId3"/>
                <a:stretch>
                  <a:fillRect l="-417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V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be a vertex cover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  <a:blipFill>
                <a:blip r:embed="rId4"/>
                <a:stretch>
                  <a:fillRect l="-1248" t="-10204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any </a:t>
                </a:r>
                <a:r>
                  <a:rPr lang="en-US" sz="2800" dirty="0">
                    <a:solidFill>
                      <a:srgbClr val="FF33CC"/>
                    </a:solidFill>
                  </a:rPr>
                  <a:t>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  <a:blipFill>
                <a:blip r:embed="rId5"/>
                <a:stretch>
                  <a:fillRect l="-152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At least one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belong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V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is a vertex cover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  <a:blipFill>
                <a:blip r:embed="rId6"/>
                <a:stretch>
                  <a:fillRect l="-1528" t="-958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Therefore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are not both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marL="0" indent="0">
                  <a:buNone/>
                </a:pPr>
                <a:r>
                  <a:rPr lang="en-US" sz="2800" dirty="0"/>
                  <a:t>No edge has both end-nodes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thus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is an independent set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  <a:blipFill>
                <a:blip r:embed="rId7"/>
                <a:stretch>
                  <a:fillRect l="-1110" t="-1111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553200" y="1656251"/>
            <a:ext cx="3733078" cy="3326447"/>
            <a:chOff x="657225" y="1481300"/>
            <a:chExt cx="5514975" cy="4914248"/>
          </a:xfrm>
        </p:grpSpPr>
        <p:cxnSp>
          <p:nvCxnSpPr>
            <p:cNvPr id="39" name="Straight Connector 38"/>
            <p:cNvCxnSpPr>
              <a:stCxn id="62" idx="1"/>
              <a:endCxn id="54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3" idx="2"/>
              <a:endCxn id="62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4" idx="1"/>
              <a:endCxn id="53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57" idx="2"/>
              <a:endCxn id="53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7" idx="3"/>
              <a:endCxn id="58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8" idx="3"/>
              <a:endCxn id="55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8" idx="2"/>
              <a:endCxn id="56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6" idx="3"/>
              <a:endCxn id="59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5" idx="2"/>
              <a:endCxn id="59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8" idx="3"/>
              <a:endCxn id="60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5" idx="0"/>
              <a:endCxn id="60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4" idx="0"/>
              <a:endCxn id="59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4" idx="0"/>
              <a:endCxn id="55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61" name="Isosceles Triangle 60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351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574230" y="2276920"/>
            <a:ext cx="4441565" cy="2296262"/>
            <a:chOff x="990600" y="3017500"/>
            <a:chExt cx="4785705" cy="2474180"/>
          </a:xfrm>
        </p:grpSpPr>
        <p:cxnSp>
          <p:nvCxnSpPr>
            <p:cNvPr id="122" name="Straight Connector 121"/>
            <p:cNvCxnSpPr>
              <a:stCxn id="135" idx="2"/>
              <a:endCxn id="1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7" idx="2"/>
              <a:endCxn id="1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36" idx="2"/>
              <a:endCxn id="1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36" idx="7"/>
              <a:endCxn id="1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6" idx="6"/>
              <a:endCxn id="1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37" idx="5"/>
              <a:endCxn id="1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8" idx="3"/>
              <a:endCxn id="1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33" name="Straight Connector 132"/>
            <p:cNvCxnSpPr>
              <a:stCxn id="136" idx="0"/>
              <a:endCxn id="1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Oval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Oval 1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/>
            <p:cNvCxnSpPr>
              <a:stCxn id="139" idx="0"/>
              <a:endCxn id="1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 1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blipFill>
                <a:blip r:embed="rId4"/>
                <a:stretch>
                  <a:fillRect l="-339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blipFill>
                <a:blip r:embed="rId5"/>
                <a:stretch>
                  <a:fillRect l="-1948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6121568" y="2701899"/>
            <a:ext cx="4441565" cy="1979821"/>
            <a:chOff x="990600" y="3127078"/>
            <a:chExt cx="4785705" cy="2133220"/>
          </a:xfrm>
        </p:grpSpPr>
        <p:cxnSp>
          <p:nvCxnSpPr>
            <p:cNvPr id="73" name="Straight Connector 72"/>
            <p:cNvCxnSpPr>
              <a:stCxn id="82" idx="2"/>
              <a:endCxn id="81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4" idx="2"/>
              <a:endCxn id="82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3" idx="2"/>
              <a:endCxn id="81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40000">
                    <a:srgbClr val="FF630C"/>
                  </a:gs>
                  <a:gs pos="100000">
                    <a:srgbClr val="EDBFF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3" idx="7"/>
              <a:endCxn id="84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3" idx="6"/>
              <a:endCxn id="86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5"/>
              <a:endCxn id="85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5" idx="3"/>
              <a:endCxn id="86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3" idx="0"/>
              <a:endCxn id="82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stCxn id="86" idx="0"/>
              <a:endCxn id="84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gradFill>
                <a:gsLst>
                  <a:gs pos="0">
                    <a:srgbClr val="EDBFF0"/>
                  </a:gs>
                  <a:gs pos="60000">
                    <a:srgbClr val="FF6600"/>
                  </a:gs>
                  <a:gs pos="100000">
                    <a:srgbClr val="FF66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33CC"/>
                  </a:gs>
                  <a:gs pos="60000">
                    <a:srgbClr val="FF6600"/>
                  </a:gs>
                  <a:gs pos="100000">
                    <a:srgbClr val="FF66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40000">
                    <a:srgbClr val="FF630C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77600" y="403022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72079" y="337339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89892" y="483869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28143" y="4603399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02402" y="427653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14983" y="312707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86498" y="409975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7578" y="420338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80535" y="406951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27831" y="451027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101" name="Freeform 100"/>
          <p:cNvSpPr/>
          <p:nvPr/>
        </p:nvSpPr>
        <p:spPr>
          <a:xfrm rot="7272219">
            <a:off x="6382075" y="247815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867295" y="2434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4" name="Freeform 103"/>
          <p:cNvSpPr/>
          <p:nvPr/>
        </p:nvSpPr>
        <p:spPr>
          <a:xfrm rot="9991492">
            <a:off x="9413037" y="280815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9860925" y="2819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3" name="Freeform 112"/>
          <p:cNvSpPr/>
          <p:nvPr/>
        </p:nvSpPr>
        <p:spPr>
          <a:xfrm rot="17279004">
            <a:off x="9401189" y="385582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9978166" y="409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5" name="Freeform 114"/>
          <p:cNvSpPr/>
          <p:nvPr/>
        </p:nvSpPr>
        <p:spPr>
          <a:xfrm rot="19173573">
            <a:off x="7793123" y="420308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237482" y="4759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Freeform 116"/>
          <p:cNvSpPr/>
          <p:nvPr/>
        </p:nvSpPr>
        <p:spPr>
          <a:xfrm rot="5400000">
            <a:off x="7787521" y="309743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106870" y="3193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9" name="Freeform 118"/>
          <p:cNvSpPr/>
          <p:nvPr/>
        </p:nvSpPr>
        <p:spPr>
          <a:xfrm rot="4139862">
            <a:off x="7000676" y="334908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7202783" y="339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2" name="Freeform 151"/>
          <p:cNvSpPr/>
          <p:nvPr/>
        </p:nvSpPr>
        <p:spPr>
          <a:xfrm rot="8454450">
            <a:off x="8097881" y="2364479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8460718" y="2343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4" name="Right Arrow 153"/>
          <p:cNvSpPr/>
          <p:nvPr/>
        </p:nvSpPr>
        <p:spPr>
          <a:xfrm rot="20381105">
            <a:off x="6342005" y="2889904"/>
            <a:ext cx="138696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ight Arrow 154"/>
          <p:cNvSpPr/>
          <p:nvPr/>
        </p:nvSpPr>
        <p:spPr>
          <a:xfrm rot="8008611">
            <a:off x="7484519" y="3563000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ight Arrow 155"/>
          <p:cNvSpPr/>
          <p:nvPr/>
        </p:nvSpPr>
        <p:spPr>
          <a:xfrm rot="321606">
            <a:off x="7860355" y="2738566"/>
            <a:ext cx="1187452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ight Arrow 156"/>
          <p:cNvSpPr/>
          <p:nvPr/>
        </p:nvSpPr>
        <p:spPr>
          <a:xfrm>
            <a:off x="7652898" y="4261465"/>
            <a:ext cx="1455197" cy="439662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ight Arrow 157"/>
          <p:cNvSpPr/>
          <p:nvPr/>
        </p:nvSpPr>
        <p:spPr>
          <a:xfrm rot="19655312">
            <a:off x="9095261" y="3956949"/>
            <a:ext cx="1455197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3869" y="5454134"/>
            <a:ext cx="25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flow of 1 to this path</a:t>
            </a:r>
          </a:p>
        </p:txBody>
      </p:sp>
    </p:spTree>
    <p:extLst>
      <p:ext uri="{BB962C8B-B14F-4D97-AF65-F5344CB8AC3E}">
        <p14:creationId xmlns:p14="http://schemas.microsoft.com/office/powerpoint/2010/main" val="28097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57" grpId="0" animBg="1"/>
      <p:bldP spid="158" grpId="0" animBg="1"/>
      <p:bldP spid="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1524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err="1"/>
                  <a:t>MaxVertCov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-Time </a:t>
                </a:r>
                <a:r>
                  <a:rPr lang="en-US" dirty="0" err="1"/>
                  <a:t>Reducable</a:t>
                </a:r>
                <a:r>
                  <a:rPr lang="en-US" dirty="0"/>
                  <a:t> to </a:t>
                </a:r>
                <a:r>
                  <a:rPr lang="en-US" dirty="0" err="1"/>
                  <a:t>MinIndSet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152400"/>
                <a:ext cx="8229600" cy="1143000"/>
              </a:xfrm>
              <a:blipFill>
                <a:blip r:embed="rId2"/>
                <a:stretch>
                  <a:fillRect t="-15556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1" y="12954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001000" y="449580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652487" y="4509843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8382000" y="3163670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524001" y="1752601"/>
            <a:ext cx="2080891" cy="1412299"/>
            <a:chOff x="307975" y="1345680"/>
            <a:chExt cx="7787040" cy="5285058"/>
          </a:xfrm>
        </p:grpSpPr>
        <p:pic>
          <p:nvPicPr>
            <p:cNvPr id="24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3" idx="3"/>
              <a:endCxn id="29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3"/>
              <a:endCxn id="3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3"/>
              <a:endCxn id="4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4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1"/>
              <a:endCxn id="3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1"/>
              <a:endCxn id="3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1"/>
              <a:endCxn id="3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1"/>
              <a:endCxn id="3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1"/>
              <a:endCxn id="4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1"/>
              <a:endCxn id="3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47800" y="5073030"/>
            <a:ext cx="1955958" cy="1256058"/>
            <a:chOff x="106276" y="1299638"/>
            <a:chExt cx="8301690" cy="5331100"/>
          </a:xfrm>
        </p:grpSpPr>
        <p:pic>
          <p:nvPicPr>
            <p:cNvPr id="103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/>
            <p:cNvCxnSpPr>
              <a:stCxn id="108" idx="3"/>
              <a:endCxn id="107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4" idx="3"/>
              <a:endCxn id="112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3" idx="3"/>
              <a:endCxn id="114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5" idx="1"/>
              <a:endCxn id="114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5" idx="1"/>
              <a:endCxn id="112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5" idx="1"/>
              <a:endCxn id="110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5" idx="1"/>
              <a:endCxn id="109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9" idx="1"/>
              <a:endCxn id="111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0" idx="1"/>
              <a:endCxn id="113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6" idx="1"/>
              <a:endCxn id="111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</p:spTree>
    <p:extLst>
      <p:ext uri="{BB962C8B-B14F-4D97-AF65-F5344CB8AC3E}">
        <p14:creationId xmlns:p14="http://schemas.microsoft.com/office/powerpoint/2010/main" val="3571349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1524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err="1"/>
                  <a:t>MaxIndSet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-Time </a:t>
                </a:r>
                <a:r>
                  <a:rPr lang="en-US" dirty="0" err="1"/>
                  <a:t>Reducable</a:t>
                </a:r>
                <a:r>
                  <a:rPr lang="en-US" dirty="0"/>
                  <a:t> to </a:t>
                </a:r>
                <a:r>
                  <a:rPr lang="en-US" dirty="0" err="1"/>
                  <a:t>MinVertCov</a:t>
                </a:r>
                <a:r>
                  <a:rPr lang="en-US" dirty="0"/>
                  <a:t> 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152400"/>
                <a:ext cx="8229600" cy="1143000"/>
              </a:xfrm>
              <a:blipFill>
                <a:blip r:embed="rId2"/>
                <a:stretch>
                  <a:fillRect t="-15556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8596643" y="1639103"/>
            <a:ext cx="2080891" cy="1412299"/>
            <a:chOff x="307975" y="1345680"/>
            <a:chExt cx="7787040" cy="5285058"/>
          </a:xfrm>
        </p:grpSpPr>
        <p:pic>
          <p:nvPicPr>
            <p:cNvPr id="24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3" idx="3"/>
              <a:endCxn id="29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3"/>
              <a:endCxn id="3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3"/>
              <a:endCxn id="4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4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1"/>
              <a:endCxn id="3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1"/>
              <a:endCxn id="3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1"/>
              <a:endCxn id="3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1"/>
              <a:endCxn id="3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1"/>
              <a:endCxn id="4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1"/>
              <a:endCxn id="3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882166" y="1796668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793756" y="5030689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637162" y="4930840"/>
            <a:ext cx="1955958" cy="1256058"/>
            <a:chOff x="106276" y="1299638"/>
            <a:chExt cx="8301690" cy="5331100"/>
          </a:xfrm>
        </p:grpSpPr>
        <p:pic>
          <p:nvPicPr>
            <p:cNvPr id="103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/>
            <p:cNvCxnSpPr>
              <a:stCxn id="108" idx="3"/>
              <a:endCxn id="107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4" idx="3"/>
              <a:endCxn id="112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3" idx="3"/>
              <a:endCxn id="114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5" idx="1"/>
              <a:endCxn id="114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5" idx="1"/>
              <a:endCxn id="112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5" idx="1"/>
              <a:endCxn id="110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5" idx="1"/>
              <a:endCxn id="109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9" idx="1"/>
              <a:endCxn id="111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0" idx="1"/>
              <a:endCxn id="113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6" idx="1"/>
              <a:endCxn id="111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8382000" y="3163670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MaxIndSet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8872609" y="1233100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1674330" y="1383268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664313" y="4439402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7956353" y="4470632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19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Corollary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8382000" y="3163670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MinIndSet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524001" y="1752601"/>
            <a:ext cx="2080891" cy="1412299"/>
            <a:chOff x="307975" y="1345680"/>
            <a:chExt cx="7787040" cy="5285058"/>
          </a:xfrm>
        </p:grpSpPr>
        <p:pic>
          <p:nvPicPr>
            <p:cNvPr id="24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3" idx="3"/>
              <a:endCxn id="29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3"/>
              <a:endCxn id="3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3"/>
              <a:endCxn id="4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4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1"/>
              <a:endCxn id="3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1"/>
              <a:endCxn id="3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1"/>
              <a:endCxn id="3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1"/>
              <a:endCxn id="3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1"/>
              <a:endCxn id="4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1"/>
              <a:endCxn id="3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47800" y="5073030"/>
            <a:ext cx="1955958" cy="1256058"/>
            <a:chOff x="106276" y="1299638"/>
            <a:chExt cx="8301690" cy="5331100"/>
          </a:xfrm>
        </p:grpSpPr>
        <p:pic>
          <p:nvPicPr>
            <p:cNvPr id="103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/>
            <p:cNvCxnSpPr>
              <a:stCxn id="108" idx="3"/>
              <a:endCxn id="107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4" idx="3"/>
              <a:endCxn id="112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3" idx="3"/>
              <a:endCxn id="114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5" idx="1"/>
              <a:endCxn id="114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5" idx="1"/>
              <a:endCxn id="112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5" idx="1"/>
              <a:endCxn id="110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5" idx="1"/>
              <a:endCxn id="109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9" idx="1"/>
              <a:endCxn id="111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0" idx="1"/>
              <a:endCxn id="113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6" idx="1"/>
              <a:endCxn id="111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0216" y="3518005"/>
                <a:ext cx="2560784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If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was always slow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16" y="3518005"/>
                <a:ext cx="2560784" cy="830997"/>
              </a:xfrm>
              <a:prstGeom prst="rect">
                <a:avLst/>
              </a:prstGeom>
              <a:blipFill>
                <a:blip r:embed="rId30"/>
                <a:stretch>
                  <a:fillRect l="-3431" t="-2985" b="-134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6400800" y="3763610"/>
                <a:ext cx="3125632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Then this shows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is also slow</a:t>
                </a: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763610"/>
                <a:ext cx="3125632" cy="830997"/>
              </a:xfrm>
              <a:prstGeom prst="rect">
                <a:avLst/>
              </a:prstGeom>
              <a:blipFill>
                <a:blip r:embed="rId31"/>
                <a:stretch>
                  <a:fillRect l="-3239" t="-4412" b="-1176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/>
          <p:cNvSpPr txBox="1"/>
          <p:nvPr/>
        </p:nvSpPr>
        <p:spPr>
          <a:xfrm>
            <a:off x="1615700" y="1403866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8382001" y="12954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8001000" y="449580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1652487" y="4509843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Corollary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8596643" y="1639103"/>
            <a:ext cx="2080891" cy="1412299"/>
            <a:chOff x="307975" y="1345680"/>
            <a:chExt cx="7787040" cy="5285058"/>
          </a:xfrm>
        </p:grpSpPr>
        <p:pic>
          <p:nvPicPr>
            <p:cNvPr id="24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3" idx="3"/>
              <a:endCxn id="29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3"/>
              <a:endCxn id="3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3"/>
              <a:endCxn id="4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4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1"/>
              <a:endCxn id="3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1"/>
              <a:endCxn id="3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1"/>
              <a:endCxn id="3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1"/>
              <a:endCxn id="3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1"/>
              <a:endCxn id="4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1"/>
              <a:endCxn id="3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882166" y="1796668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793756" y="5030689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637162" y="4930840"/>
            <a:ext cx="1955958" cy="1256058"/>
            <a:chOff x="106276" y="1299638"/>
            <a:chExt cx="8301690" cy="5331100"/>
          </a:xfrm>
        </p:grpSpPr>
        <p:pic>
          <p:nvPicPr>
            <p:cNvPr id="103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/>
            <p:cNvCxnSpPr>
              <a:stCxn id="108" idx="3"/>
              <a:endCxn id="107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4" idx="3"/>
              <a:endCxn id="112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3" idx="3"/>
              <a:endCxn id="114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5" idx="1"/>
              <a:endCxn id="114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5" idx="1"/>
              <a:endCxn id="112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5" idx="1"/>
              <a:endCxn id="110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5" idx="1"/>
              <a:endCxn id="109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9" idx="1"/>
              <a:endCxn id="111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0" idx="1"/>
              <a:endCxn id="113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6" idx="1"/>
              <a:endCxn id="111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8382000" y="3163670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MaxVertCov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630216" y="3518005"/>
                <a:ext cx="2560784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If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was always slow</a:t>
                </a: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16" y="3518005"/>
                <a:ext cx="2560784" cy="830997"/>
              </a:xfrm>
              <a:prstGeom prst="rect">
                <a:avLst/>
              </a:prstGeom>
              <a:blipFill>
                <a:blip r:embed="rId30"/>
                <a:stretch>
                  <a:fillRect l="-3431" t="-2985" b="-134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6400800" y="3763610"/>
                <a:ext cx="3125632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Then this shows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is also slow</a:t>
                </a: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763610"/>
                <a:ext cx="3125632" cy="830997"/>
              </a:xfrm>
              <a:prstGeom prst="rect">
                <a:avLst/>
              </a:prstGeom>
              <a:blipFill>
                <a:blip r:embed="rId31"/>
                <a:stretch>
                  <a:fillRect l="-3239" t="-4412" b="-1176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/>
          <p:cNvSpPr txBox="1"/>
          <p:nvPr/>
        </p:nvSpPr>
        <p:spPr>
          <a:xfrm>
            <a:off x="8872609" y="1233100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674330" y="1383268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1664313" y="4439402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7956353" y="4470632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MaxIndSet</a:t>
            </a:r>
            <a:r>
              <a:rPr lang="en-US" dirty="0"/>
              <a:t> and </a:t>
            </a:r>
            <a:r>
              <a:rPr lang="en-US" dirty="0" err="1"/>
              <a:t>MinVertCov</a:t>
            </a:r>
            <a:r>
              <a:rPr lang="en-US" dirty="0"/>
              <a:t> are either both fast, or both slow</a:t>
            </a:r>
          </a:p>
          <a:p>
            <a:pPr lvl="1"/>
            <a:r>
              <a:rPr lang="en-US" dirty="0"/>
              <a:t>Spoiler alert: We don’t know which!</a:t>
            </a:r>
          </a:p>
          <a:p>
            <a:pPr lvl="2"/>
            <a:r>
              <a:rPr lang="en-US" dirty="0"/>
              <a:t>(But we think they’re both slow)</a:t>
            </a:r>
          </a:p>
          <a:p>
            <a:pPr lvl="1"/>
            <a:r>
              <a:rPr lang="en-US" dirty="0"/>
              <a:t>Both problems are NP-Complete</a:t>
            </a:r>
          </a:p>
          <a:p>
            <a:pPr lvl="2"/>
            <a:r>
              <a:rPr lang="en-US" dirty="0"/>
              <a:t>Next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7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574230" y="2276920"/>
            <a:ext cx="4441565" cy="2296262"/>
            <a:chOff x="990600" y="3017500"/>
            <a:chExt cx="4785705" cy="2474180"/>
          </a:xfrm>
        </p:grpSpPr>
        <p:cxnSp>
          <p:nvCxnSpPr>
            <p:cNvPr id="122" name="Straight Connector 121"/>
            <p:cNvCxnSpPr>
              <a:stCxn id="135" idx="2"/>
              <a:endCxn id="1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7" idx="2"/>
              <a:endCxn id="1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36" idx="2"/>
              <a:endCxn id="1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36" idx="7"/>
              <a:endCxn id="1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6" idx="6"/>
              <a:endCxn id="1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37" idx="5"/>
              <a:endCxn id="1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8" idx="3"/>
              <a:endCxn id="1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33" name="Straight Connector 132"/>
            <p:cNvCxnSpPr>
              <a:stCxn id="136" idx="0"/>
              <a:endCxn id="1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Oval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Oval 1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/>
            <p:cNvCxnSpPr>
              <a:stCxn id="139" idx="0"/>
              <a:endCxn id="1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 1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blipFill>
                <a:blip r:embed="rId4"/>
                <a:stretch>
                  <a:fillRect l="-339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blipFill>
                <a:blip r:embed="rId5"/>
                <a:stretch>
                  <a:fillRect l="-1948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6121568" y="2701899"/>
            <a:ext cx="4441565" cy="1979821"/>
            <a:chOff x="990600" y="3127078"/>
            <a:chExt cx="4785705" cy="2133220"/>
          </a:xfrm>
        </p:grpSpPr>
        <p:cxnSp>
          <p:nvCxnSpPr>
            <p:cNvPr id="73" name="Straight Connector 72"/>
            <p:cNvCxnSpPr>
              <a:stCxn id="82" idx="2"/>
              <a:endCxn id="81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4" idx="2"/>
              <a:endCxn id="82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3" idx="2"/>
              <a:endCxn id="81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gradFill>
                <a:gsLst>
                  <a:gs pos="50000">
                    <a:srgbClr val="FF6600"/>
                  </a:gs>
                  <a:gs pos="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3" idx="7"/>
              <a:endCxn id="84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3" idx="6"/>
              <a:endCxn id="86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5"/>
              <a:endCxn id="85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5" idx="3"/>
              <a:endCxn id="86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3" idx="0"/>
              <a:endCxn id="82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stCxn id="86" idx="0"/>
              <a:endCxn id="84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gradFill>
                <a:gsLst>
                  <a:gs pos="50000">
                    <a:srgbClr val="FF6600"/>
                  </a:gs>
                  <a:gs pos="100000">
                    <a:srgbClr val="FF6600"/>
                  </a:gs>
                  <a:gs pos="0">
                    <a:srgbClr val="EDBFF0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50000">
                    <a:srgbClr val="FF6600"/>
                  </a:gs>
                  <a:gs pos="100000">
                    <a:srgbClr val="FF6600"/>
                  </a:gs>
                  <a:gs pos="0">
                    <a:srgbClr val="FF33CC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50000">
                    <a:srgbClr val="FF6600"/>
                  </a:gs>
                  <a:gs pos="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77600" y="403022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72079" y="337339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89892" y="483869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28143" y="4603399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02402" y="427653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14983" y="312707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86498" y="409975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7578" y="420338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80535" y="406951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27831" y="451027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101" name="Freeform 100"/>
          <p:cNvSpPr/>
          <p:nvPr/>
        </p:nvSpPr>
        <p:spPr>
          <a:xfrm rot="7272219">
            <a:off x="6382075" y="247815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867295" y="2434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4" name="Freeform 103"/>
          <p:cNvSpPr/>
          <p:nvPr/>
        </p:nvSpPr>
        <p:spPr>
          <a:xfrm rot="9991492">
            <a:off x="9413037" y="280815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9860925" y="2819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3" name="Freeform 112"/>
          <p:cNvSpPr/>
          <p:nvPr/>
        </p:nvSpPr>
        <p:spPr>
          <a:xfrm rot="17279004">
            <a:off x="9401189" y="385582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9978166" y="409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5" name="Freeform 114"/>
          <p:cNvSpPr/>
          <p:nvPr/>
        </p:nvSpPr>
        <p:spPr>
          <a:xfrm rot="19173573">
            <a:off x="7793123" y="420308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237482" y="4759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Freeform 116"/>
          <p:cNvSpPr/>
          <p:nvPr/>
        </p:nvSpPr>
        <p:spPr>
          <a:xfrm rot="5400000">
            <a:off x="7787521" y="309743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106870" y="3193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9" name="Freeform 118"/>
          <p:cNvSpPr/>
          <p:nvPr/>
        </p:nvSpPr>
        <p:spPr>
          <a:xfrm rot="4139862">
            <a:off x="7000676" y="334908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7202783" y="339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2" name="Freeform 151"/>
          <p:cNvSpPr/>
          <p:nvPr/>
        </p:nvSpPr>
        <p:spPr>
          <a:xfrm rot="8454450">
            <a:off x="8097881" y="2364479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8460718" y="2343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4" name="Right Arrow 153"/>
          <p:cNvSpPr/>
          <p:nvPr/>
        </p:nvSpPr>
        <p:spPr>
          <a:xfrm rot="2384057">
            <a:off x="6239544" y="3731202"/>
            <a:ext cx="138696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ight Arrow 154"/>
          <p:cNvSpPr/>
          <p:nvPr/>
        </p:nvSpPr>
        <p:spPr>
          <a:xfrm rot="18828975">
            <a:off x="7532322" y="3458674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ight Arrow 155"/>
          <p:cNvSpPr/>
          <p:nvPr/>
        </p:nvSpPr>
        <p:spPr>
          <a:xfrm rot="1498291">
            <a:off x="9209099" y="3102869"/>
            <a:ext cx="1187452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3869" y="5454134"/>
            <a:ext cx="25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flow of 1 to this path</a:t>
            </a:r>
          </a:p>
        </p:txBody>
      </p:sp>
    </p:spTree>
    <p:extLst>
      <p:ext uri="{BB962C8B-B14F-4D97-AF65-F5344CB8AC3E}">
        <p14:creationId xmlns:p14="http://schemas.microsoft.com/office/powerpoint/2010/main" val="40778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574230" y="2276920"/>
            <a:ext cx="4441565" cy="2296262"/>
            <a:chOff x="990600" y="3017500"/>
            <a:chExt cx="4785705" cy="2474180"/>
          </a:xfrm>
        </p:grpSpPr>
        <p:cxnSp>
          <p:nvCxnSpPr>
            <p:cNvPr id="122" name="Straight Connector 121"/>
            <p:cNvCxnSpPr>
              <a:stCxn id="135" idx="2"/>
              <a:endCxn id="1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7" idx="2"/>
              <a:endCxn id="1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36" idx="2"/>
              <a:endCxn id="1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36" idx="7"/>
              <a:endCxn id="1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6" idx="6"/>
              <a:endCxn id="1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37" idx="5"/>
              <a:endCxn id="1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8" idx="3"/>
              <a:endCxn id="1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33" name="Straight Connector 132"/>
            <p:cNvCxnSpPr>
              <a:stCxn id="136" idx="0"/>
              <a:endCxn id="1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Oval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Oval 1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/>
            <p:cNvCxnSpPr>
              <a:stCxn id="139" idx="0"/>
              <a:endCxn id="1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 1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blipFill>
                <a:blip r:embed="rId4"/>
                <a:stretch>
                  <a:fillRect l="-339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blipFill>
                <a:blip r:embed="rId5"/>
                <a:stretch>
                  <a:fillRect l="-1948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6121568" y="2701899"/>
            <a:ext cx="4441565" cy="1979821"/>
            <a:chOff x="990600" y="3127078"/>
            <a:chExt cx="4785705" cy="2133220"/>
          </a:xfrm>
        </p:grpSpPr>
        <p:cxnSp>
          <p:nvCxnSpPr>
            <p:cNvPr id="73" name="Straight Connector 72"/>
            <p:cNvCxnSpPr>
              <a:stCxn id="82" idx="2"/>
              <a:endCxn id="81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4" idx="2"/>
              <a:endCxn id="82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3" idx="2"/>
              <a:endCxn id="81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100000">
                    <a:srgbClr val="EDBFF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3" idx="7"/>
              <a:endCxn id="84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3" idx="6"/>
              <a:endCxn id="86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5"/>
              <a:endCxn id="85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5" idx="3"/>
              <a:endCxn id="86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3" idx="0"/>
              <a:endCxn id="82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stCxn id="86" idx="0"/>
              <a:endCxn id="84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gradFill>
                <a:gsLst>
                  <a:gs pos="0">
                    <a:srgbClr val="EDBFF0"/>
                  </a:gs>
                  <a:gs pos="5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33CC"/>
                  </a:gs>
                  <a:gs pos="5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77600" y="403022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72079" y="337339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89892" y="483869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28143" y="4603399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02402" y="427653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14983" y="312707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86498" y="409975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7578" y="420338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80535" y="406951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27831" y="451027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01" name="Freeform 100"/>
          <p:cNvSpPr/>
          <p:nvPr/>
        </p:nvSpPr>
        <p:spPr>
          <a:xfrm rot="7272219">
            <a:off x="6382075" y="247815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867295" y="2434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4" name="Freeform 103"/>
          <p:cNvSpPr/>
          <p:nvPr/>
        </p:nvSpPr>
        <p:spPr>
          <a:xfrm rot="9991492">
            <a:off x="9413037" y="280815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9860925" y="2819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3" name="Freeform 112"/>
          <p:cNvSpPr/>
          <p:nvPr/>
        </p:nvSpPr>
        <p:spPr>
          <a:xfrm rot="17279004">
            <a:off x="9401189" y="385582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9978166" y="409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5" name="Freeform 114"/>
          <p:cNvSpPr/>
          <p:nvPr/>
        </p:nvSpPr>
        <p:spPr>
          <a:xfrm rot="19173573">
            <a:off x="7793123" y="420308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237482" y="4759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Freeform 116"/>
          <p:cNvSpPr/>
          <p:nvPr/>
        </p:nvSpPr>
        <p:spPr>
          <a:xfrm rot="5400000">
            <a:off x="7787521" y="309743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106870" y="3193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9" name="Freeform 118"/>
          <p:cNvSpPr/>
          <p:nvPr/>
        </p:nvSpPr>
        <p:spPr>
          <a:xfrm rot="4139862">
            <a:off x="7000676" y="334908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7202783" y="339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2" name="Freeform 151"/>
          <p:cNvSpPr/>
          <p:nvPr/>
        </p:nvSpPr>
        <p:spPr>
          <a:xfrm rot="8454450">
            <a:off x="8097881" y="2364479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8460718" y="2343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4" name="Right Arrow 153"/>
          <p:cNvSpPr/>
          <p:nvPr/>
        </p:nvSpPr>
        <p:spPr>
          <a:xfrm rot="20617467">
            <a:off x="6328006" y="2845072"/>
            <a:ext cx="138696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ight Arrow 154"/>
          <p:cNvSpPr/>
          <p:nvPr/>
        </p:nvSpPr>
        <p:spPr>
          <a:xfrm rot="253826">
            <a:off x="7977959" y="2709978"/>
            <a:ext cx="1001299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ight Arrow 155"/>
          <p:cNvSpPr/>
          <p:nvPr/>
        </p:nvSpPr>
        <p:spPr>
          <a:xfrm rot="1498291">
            <a:off x="9169400" y="3077622"/>
            <a:ext cx="1187452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3869" y="5454134"/>
            <a:ext cx="25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flow of 1 to this path</a:t>
            </a:r>
          </a:p>
        </p:txBody>
      </p:sp>
    </p:spTree>
    <p:extLst>
      <p:ext uri="{BB962C8B-B14F-4D97-AF65-F5344CB8AC3E}">
        <p14:creationId xmlns:p14="http://schemas.microsoft.com/office/powerpoint/2010/main" val="5335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3" grpId="0"/>
    </p:bldLst>
  </p:timing>
</p:sld>
</file>

<file path=ppt/theme/theme1.xml><?xml version="1.0" encoding="utf-8"?>
<a:theme xmlns:a="http://schemas.openxmlformats.org/drawingml/2006/main" name="CS4102-S22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c" id="{C8328E30-EFBB-B944-849F-FCD4FB2B5187}" vid="{1441D9C9-191F-7147-8296-B7DB0E5F7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CS4102-S22c</Template>
  <TotalTime>31062</TotalTime>
  <Words>4225</Words>
  <Application>Microsoft Macintosh PowerPoint</Application>
  <PresentationFormat>Widescreen</PresentationFormat>
  <Paragraphs>1251</Paragraphs>
  <Slides>74</Slides>
  <Notes>2</Notes>
  <HiddenSlides>19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Cambria Math</vt:lpstr>
      <vt:lpstr>Helvetica Neue Thin</vt:lpstr>
      <vt:lpstr>Ravie</vt:lpstr>
      <vt:lpstr>Times New Roman</vt:lpstr>
      <vt:lpstr>CS4102-S22c</vt:lpstr>
      <vt:lpstr>Network Flow</vt:lpstr>
      <vt:lpstr>Today’s Keywords</vt:lpstr>
      <vt:lpstr>Flow Network</vt:lpstr>
      <vt:lpstr>Flow</vt:lpstr>
      <vt:lpstr>Max Flow</vt:lpstr>
      <vt:lpstr>Residual Graph G_f</vt:lpstr>
      <vt:lpstr>Ford Fulkerson: example</vt:lpstr>
      <vt:lpstr>Ford Fulkerson: example</vt:lpstr>
      <vt:lpstr>Ford Fulkerson: example</vt:lpstr>
      <vt:lpstr>Ford Fulkerson: example</vt:lpstr>
      <vt:lpstr>Ford-Fulkerson Running Time</vt:lpstr>
      <vt:lpstr>Ford-Fulkerson Running Time</vt:lpstr>
      <vt:lpstr>Ford-Fulkerson Running Time</vt:lpstr>
      <vt:lpstr>Ford-Fulkerson Running Time</vt:lpstr>
      <vt:lpstr>Ford-Fulkerson Running Time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Can We Avoid this?</vt:lpstr>
      <vt:lpstr>Showing Correctness of Ford-Fulkerson</vt:lpstr>
      <vt:lpstr>Maxflow≤MinCut</vt:lpstr>
      <vt:lpstr>Maxflow/Mincut Theorem</vt:lpstr>
      <vt:lpstr>Example: Maxflow/Mincut</vt:lpstr>
      <vt:lpstr>Proof: Maxflow/Mincut Theorem</vt:lpstr>
      <vt:lpstr>Proof: Maxflow/Mincut Theorem</vt:lpstr>
      <vt:lpstr>Proof Summary</vt:lpstr>
      <vt:lpstr>Divide and Conquer*</vt:lpstr>
      <vt:lpstr>Dynamic Programming</vt:lpstr>
      <vt:lpstr>Greedy Algorithms</vt:lpstr>
      <vt:lpstr>So far</vt:lpstr>
      <vt:lpstr>Edge-Disjoint Paths</vt:lpstr>
      <vt:lpstr>Edge-Disjoint Paths</vt:lpstr>
      <vt:lpstr>Edge-Disjoint Paths</vt:lpstr>
      <vt:lpstr>Edge-Disjoint Paths Algorithm</vt:lpstr>
      <vt:lpstr>Vertex-Disjoint Paths</vt:lpstr>
      <vt:lpstr>Vertex-Disjoint Paths</vt:lpstr>
      <vt:lpstr>Vertex-Disjoint Paths Algorithm</vt:lpstr>
      <vt:lpstr>Maximum Bipartite Matching</vt:lpstr>
      <vt:lpstr>Maximum Bipartite Matching</vt:lpstr>
      <vt:lpstr>Maximum Bipartite Matching</vt:lpstr>
      <vt:lpstr>Maximum Bipartite Matching</vt:lpstr>
      <vt:lpstr>Maximum Bipartite Matching Using Max Flow</vt:lpstr>
      <vt:lpstr>Maximum Bipartite Matching Using Max Flow</vt:lpstr>
      <vt:lpstr>Reductions</vt:lpstr>
      <vt:lpstr>Reductions</vt:lpstr>
      <vt:lpstr>MacGyver’s Reduction</vt:lpstr>
      <vt:lpstr>Bipartite Matching Reduction</vt:lpstr>
      <vt:lpstr>In General: Reduction</vt:lpstr>
      <vt:lpstr>Worst-case lower-bound Proofs</vt:lpstr>
      <vt:lpstr>Proof of Lower Bound by Reduction</vt:lpstr>
      <vt:lpstr>Reduction Proof Notation</vt:lpstr>
      <vt:lpstr>Party Problem</vt:lpstr>
      <vt:lpstr>Maximum Independent Set</vt:lpstr>
      <vt:lpstr>Example</vt:lpstr>
      <vt:lpstr>Generalized Baseball</vt:lpstr>
      <vt:lpstr>Generalized Baseball</vt:lpstr>
      <vt:lpstr>Minimum Vertex Cover</vt:lpstr>
      <vt:lpstr>Example</vt:lpstr>
      <vt:lpstr>MaxIndSet≤_VMinVertCov</vt:lpstr>
      <vt:lpstr>We need to build this Reduction</vt:lpstr>
      <vt:lpstr>Reduction Idea</vt:lpstr>
      <vt:lpstr>Reduction Idea</vt:lpstr>
      <vt:lpstr>Proof: ⇒</vt:lpstr>
      <vt:lpstr>Proof: ⇐</vt:lpstr>
      <vt:lpstr>MaxVertCov V-Time Reducable to MinIndSet</vt:lpstr>
      <vt:lpstr>MaxIndSet V-Time Reducable to MinVertCov </vt:lpstr>
      <vt:lpstr>Corollary</vt:lpstr>
      <vt:lpstr>Corollary</vt:lpstr>
      <vt:lpstr>Conclusion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3165</cp:revision>
  <dcterms:created xsi:type="dcterms:W3CDTF">2017-08-21T20:54:06Z</dcterms:created>
  <dcterms:modified xsi:type="dcterms:W3CDTF">2022-04-21T16:50:52Z</dcterms:modified>
</cp:coreProperties>
</file>