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74"/>
  </p:notesMasterIdLst>
  <p:sldIdLst>
    <p:sldId id="577" r:id="rId2"/>
    <p:sldId id="579" r:id="rId3"/>
    <p:sldId id="641" r:id="rId4"/>
    <p:sldId id="343" r:id="rId5"/>
    <p:sldId id="607" r:id="rId6"/>
    <p:sldId id="480" r:id="rId7"/>
    <p:sldId id="482" r:id="rId8"/>
    <p:sldId id="597" r:id="rId9"/>
    <p:sldId id="643" r:id="rId10"/>
    <p:sldId id="644" r:id="rId11"/>
    <p:sldId id="605" r:id="rId12"/>
    <p:sldId id="606" r:id="rId13"/>
    <p:sldId id="646" r:id="rId14"/>
    <p:sldId id="609" r:id="rId15"/>
    <p:sldId id="610" r:id="rId16"/>
    <p:sldId id="645" r:id="rId17"/>
    <p:sldId id="541" r:id="rId18"/>
    <p:sldId id="542" r:id="rId19"/>
    <p:sldId id="543" r:id="rId20"/>
    <p:sldId id="545" r:id="rId21"/>
    <p:sldId id="546" r:id="rId22"/>
    <p:sldId id="548" r:id="rId23"/>
    <p:sldId id="549" r:id="rId24"/>
    <p:sldId id="550" r:id="rId25"/>
    <p:sldId id="551" r:id="rId26"/>
    <p:sldId id="552" r:id="rId27"/>
    <p:sldId id="553" r:id="rId28"/>
    <p:sldId id="578" r:id="rId29"/>
    <p:sldId id="527" r:id="rId30"/>
    <p:sldId id="547" r:id="rId31"/>
    <p:sldId id="554" r:id="rId32"/>
    <p:sldId id="555" r:id="rId33"/>
    <p:sldId id="556" r:id="rId34"/>
    <p:sldId id="557" r:id="rId35"/>
    <p:sldId id="559" r:id="rId36"/>
    <p:sldId id="558" r:id="rId37"/>
    <p:sldId id="533" r:id="rId38"/>
    <p:sldId id="560" r:id="rId39"/>
    <p:sldId id="576" r:id="rId40"/>
    <p:sldId id="562" r:id="rId41"/>
    <p:sldId id="565" r:id="rId42"/>
    <p:sldId id="566" r:id="rId43"/>
    <p:sldId id="567" r:id="rId44"/>
    <p:sldId id="568" r:id="rId45"/>
    <p:sldId id="569" r:id="rId46"/>
    <p:sldId id="572" r:id="rId47"/>
    <p:sldId id="570" r:id="rId48"/>
    <p:sldId id="573" r:id="rId49"/>
    <p:sldId id="571" r:id="rId50"/>
    <p:sldId id="574" r:id="rId51"/>
    <p:sldId id="561" r:id="rId52"/>
    <p:sldId id="648" r:id="rId53"/>
    <p:sldId id="647" r:id="rId54"/>
    <p:sldId id="649" r:id="rId55"/>
    <p:sldId id="650" r:id="rId56"/>
    <p:sldId id="651" r:id="rId57"/>
    <p:sldId id="652" r:id="rId58"/>
    <p:sldId id="575" r:id="rId59"/>
    <p:sldId id="653" r:id="rId60"/>
    <p:sldId id="654" r:id="rId61"/>
    <p:sldId id="655" r:id="rId62"/>
    <p:sldId id="656" r:id="rId63"/>
    <p:sldId id="657" r:id="rId64"/>
    <p:sldId id="658" r:id="rId65"/>
    <p:sldId id="582" r:id="rId66"/>
    <p:sldId id="583" r:id="rId67"/>
    <p:sldId id="584" r:id="rId68"/>
    <p:sldId id="585" r:id="rId69"/>
    <p:sldId id="586" r:id="rId70"/>
    <p:sldId id="587" r:id="rId71"/>
    <p:sldId id="598" r:id="rId72"/>
    <p:sldId id="600" r:id="rId73"/>
  </p:sldIdLst>
  <p:sldSz cx="12192000" cy="6858000"/>
  <p:notesSz cx="6858000" cy="9144000"/>
  <p:embeddedFontLst>
    <p:embeddedFont>
      <p:font typeface="Calibri" panose="020F0502020204030204" pitchFamily="34" charset="0"/>
      <p:regular r:id="rId75"/>
      <p:bold r:id="rId76"/>
      <p:italic r:id="rId77"/>
      <p:boldItalic r:id="rId78"/>
    </p:embeddedFont>
    <p:embeddedFont>
      <p:font typeface="Cambria Math" panose="02040503050406030204" pitchFamily="18" charset="0"/>
      <p:regular r:id="rId7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  <a:srgbClr val="FFFF66"/>
    <a:srgbClr val="FFFF00"/>
    <a:srgbClr val="FFCC00"/>
    <a:srgbClr val="FF99FF"/>
    <a:srgbClr val="92D050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32127-5890-104B-9C6B-281A388924EF}" v="4" dt="2022-04-10T19:10:03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5"/>
    <p:restoredTop sz="92900" autoAdjust="0"/>
  </p:normalViewPr>
  <p:slideViewPr>
    <p:cSldViewPr>
      <p:cViewPr varScale="1">
        <p:scale>
          <a:sx n="102" d="100"/>
          <a:sy n="102" d="100"/>
        </p:scale>
        <p:origin x="5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1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4.fntdata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tt, Robbie (jh2jf)" userId="8a63f42e-ba6e-426a-b7ad-e1255df39b42" providerId="ADAL" clId="{C1732127-5890-104B-9C6B-281A388924EF}"/>
    <pc:docChg chg="addSld modSld sldOrd">
      <pc:chgData name="Hott, Robbie (jh2jf)" userId="8a63f42e-ba6e-426a-b7ad-e1255df39b42" providerId="ADAL" clId="{C1732127-5890-104B-9C6B-281A388924EF}" dt="2022-04-10T19:10:22.438" v="1" actId="20578"/>
      <pc:docMkLst>
        <pc:docMk/>
      </pc:docMkLst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2865928533" sldId="575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4287054290" sldId="582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875329876" sldId="583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2050789730" sldId="584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958772349" sldId="585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3683521170" sldId="586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3899538033" sldId="587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2911979999" sldId="598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3351634047" sldId="600"/>
        </pc:sldMkLst>
      </pc:sldChg>
      <pc:sldChg chg="add ord">
        <pc:chgData name="Hott, Robbie (jh2jf)" userId="8a63f42e-ba6e-426a-b7ad-e1255df39b42" providerId="ADAL" clId="{C1732127-5890-104B-9C6B-281A388924EF}" dt="2022-04-10T19:10:22.438" v="1" actId="20578"/>
        <pc:sldMkLst>
          <pc:docMk/>
          <pc:sldMk cId="505839482" sldId="647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2429531404" sldId="648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1943756310" sldId="649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1198155729" sldId="650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2728198752" sldId="651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3587254460" sldId="652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974372819" sldId="653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2599323475" sldId="654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917370736" sldId="655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1815143454" sldId="656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1654955510" sldId="657"/>
        </pc:sldMkLst>
      </pc:sldChg>
      <pc:sldChg chg="add">
        <pc:chgData name="Hott, Robbie (jh2jf)" userId="8a63f42e-ba6e-426a-b7ad-e1255df39b42" providerId="ADAL" clId="{C1732127-5890-104B-9C6B-281A388924EF}" dt="2022-04-10T19:10:03.257" v="0"/>
        <pc:sldMkLst>
          <pc:docMk/>
          <pc:sldMk cId="598746750" sldId="6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Greedy Choice Property was to pick the least frequent characters and make them siblings!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B(T’) = C + (fc1</a:t>
            </a:r>
            <a:r>
              <a:rPr lang="en-US" baseline="0" dirty="0"/>
              <a:t> + fc2)(L)</a:t>
            </a:r>
          </a:p>
          <a:p>
            <a:r>
              <a:rPr lang="en-US" baseline="0" dirty="0"/>
              <a:t>B(T) = C + fc1(L+1) + fc2(L+1) = fc1 + fc1L + fc2 + fc2L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4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3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1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623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578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9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142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7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6" Type="http://schemas.openxmlformats.org/officeDocument/2006/relationships/image" Target="../media/image290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280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0.png"/><Relationship Id="rId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9.png"/><Relationship Id="rId7" Type="http://schemas.openxmlformats.org/officeDocument/2006/relationships/image" Target="../media/image83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6.png"/><Relationship Id="rId5" Type="http://schemas.openxmlformats.org/officeDocument/2006/relationships/image" Target="../media/image81.png"/><Relationship Id="rId10" Type="http://schemas.openxmlformats.org/officeDocument/2006/relationships/image" Target="../media/image79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png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29.png"/><Relationship Id="rId3" Type="http://schemas.openxmlformats.org/officeDocument/2006/relationships/image" Target="../media/image97.png"/><Relationship Id="rId7" Type="http://schemas.openxmlformats.org/officeDocument/2006/relationships/image" Target="../media/image95.png"/><Relationship Id="rId1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0" Type="http://schemas.openxmlformats.org/officeDocument/2006/relationships/image" Target="../media/image99.png"/><Relationship Id="rId4" Type="http://schemas.openxmlformats.org/officeDocument/2006/relationships/image" Target="../media/image210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51.png"/><Relationship Id="rId18" Type="http://schemas.openxmlformats.org/officeDocument/2006/relationships/image" Target="../media/image940.png"/><Relationship Id="rId3" Type="http://schemas.openxmlformats.org/officeDocument/2006/relationships/image" Target="../media/image710.png"/><Relationship Id="rId7" Type="http://schemas.openxmlformats.org/officeDocument/2006/relationships/image" Target="../media/image760.png"/><Relationship Id="rId12" Type="http://schemas.openxmlformats.org/officeDocument/2006/relationships/image" Target="../media/image841.png"/><Relationship Id="rId17" Type="http://schemas.openxmlformats.org/officeDocument/2006/relationships/image" Target="../media/image920.png"/><Relationship Id="rId2" Type="http://schemas.openxmlformats.org/officeDocument/2006/relationships/image" Target="../media/image292.png"/><Relationship Id="rId16" Type="http://schemas.openxmlformats.org/officeDocument/2006/relationships/image" Target="../media/image910.png"/><Relationship Id="rId20" Type="http://schemas.openxmlformats.org/officeDocument/2006/relationships/image" Target="../media/image9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2100.png"/><Relationship Id="rId5" Type="http://schemas.openxmlformats.org/officeDocument/2006/relationships/image" Target="../media/image740.png"/><Relationship Id="rId15" Type="http://schemas.openxmlformats.org/officeDocument/2006/relationships/image" Target="../media/image900.png"/><Relationship Id="rId10" Type="http://schemas.openxmlformats.org/officeDocument/2006/relationships/image" Target="../media/image970.png"/><Relationship Id="rId19" Type="http://schemas.openxmlformats.org/officeDocument/2006/relationships/image" Target="../media/image950.png"/><Relationship Id="rId4" Type="http://schemas.openxmlformats.org/officeDocument/2006/relationships/image" Target="../media/image720.png"/><Relationship Id="rId9" Type="http://schemas.openxmlformats.org/officeDocument/2006/relationships/image" Target="../media/image781.png"/><Relationship Id="rId14" Type="http://schemas.openxmlformats.org/officeDocument/2006/relationships/image" Target="../media/image89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72.png"/><Relationship Id="rId4" Type="http://schemas.openxmlformats.org/officeDocument/2006/relationships/image" Target="../media/image160.png"/><Relationship Id="rId9" Type="http://schemas.openxmlformats.org/officeDocument/2006/relationships/image" Target="../media/image2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91.pn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5.png"/><Relationship Id="rId5" Type="http://schemas.openxmlformats.org/officeDocument/2006/relationships/image" Target="../media/image30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81.png"/><Relationship Id="rId5" Type="http://schemas.openxmlformats.org/officeDocument/2006/relationships/image" Target="../media/image300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7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1.png"/><Relationship Id="rId3" Type="http://schemas.openxmlformats.org/officeDocument/2006/relationships/image" Target="../media/image291.png"/><Relationship Id="rId7" Type="http://schemas.openxmlformats.org/officeDocument/2006/relationships/image" Target="../media/image33.png"/><Relationship Id="rId12" Type="http://schemas.openxmlformats.org/officeDocument/2006/relationships/image" Target="../media/image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80.png"/><Relationship Id="rId5" Type="http://schemas.openxmlformats.org/officeDocument/2006/relationships/image" Target="../media/image300.png"/><Relationship Id="rId10" Type="http://schemas.openxmlformats.org/officeDocument/2006/relationships/image" Target="../media/image370.png"/><Relationship Id="rId4" Type="http://schemas.openxmlformats.org/officeDocument/2006/relationships/image" Target="../media/image250.png"/><Relationship Id="rId9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40.png"/><Relationship Id="rId7" Type="http://schemas.openxmlformats.org/officeDocument/2006/relationships/image" Target="../media/image43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251.png"/><Relationship Id="rId9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1.png"/><Relationship Id="rId7" Type="http://schemas.openxmlformats.org/officeDocument/2006/relationships/image" Target="../media/image2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251.png"/><Relationship Id="rId10" Type="http://schemas.openxmlformats.org/officeDocument/2006/relationships/image" Target="../media/image49.png"/><Relationship Id="rId4" Type="http://schemas.openxmlformats.org/officeDocument/2006/relationships/image" Target="../media/image240.png"/><Relationship Id="rId9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33.png"/><Relationship Id="rId12" Type="http://schemas.openxmlformats.org/officeDocument/2006/relationships/image" Target="../media/image54.png"/><Relationship Id="rId2" Type="http://schemas.openxmlformats.org/officeDocument/2006/relationships/image" Target="../media/image5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53.png"/><Relationship Id="rId5" Type="http://schemas.openxmlformats.org/officeDocument/2006/relationships/image" Target="../media/image61.png"/><Relationship Id="rId15" Type="http://schemas.openxmlformats.org/officeDocument/2006/relationships/image" Target="../media/image58.png"/><Relationship Id="rId10" Type="http://schemas.openxmlformats.org/officeDocument/2006/relationships/image" Target="../media/image52.png"/><Relationship Id="rId4" Type="http://schemas.openxmlformats.org/officeDocument/2006/relationships/image" Target="../media/image60.png"/><Relationship Id="rId9" Type="http://schemas.openxmlformats.org/officeDocument/2006/relationships/image" Target="../media/image41.png"/><Relationship Id="rId1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1.png"/><Relationship Id="rId7" Type="http://schemas.openxmlformats.org/officeDocument/2006/relationships/image" Target="../media/image260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image" Target="../media/image251.png"/><Relationship Id="rId10" Type="http://schemas.openxmlformats.org/officeDocument/2006/relationships/image" Target="../media/image49.png"/><Relationship Id="rId4" Type="http://schemas.openxmlformats.org/officeDocument/2006/relationships/image" Target="../media/image240.png"/><Relationship Id="rId9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231.png"/><Relationship Id="rId7" Type="http://schemas.openxmlformats.org/officeDocument/2006/relationships/image" Target="../media/image48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251.png"/><Relationship Id="rId10" Type="http://schemas.openxmlformats.org/officeDocument/2006/relationships/image" Target="../media/image65.png"/><Relationship Id="rId4" Type="http://schemas.openxmlformats.org/officeDocument/2006/relationships/image" Target="../media/image240.png"/><Relationship Id="rId9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31.png"/><Relationship Id="rId7" Type="http://schemas.openxmlformats.org/officeDocument/2006/relationships/image" Target="../media/image26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7.png"/><Relationship Id="rId5" Type="http://schemas.openxmlformats.org/officeDocument/2006/relationships/image" Target="../media/image251.png"/><Relationship Id="rId10" Type="http://schemas.openxmlformats.org/officeDocument/2006/relationships/image" Target="../media/image49.png"/><Relationship Id="rId4" Type="http://schemas.openxmlformats.org/officeDocument/2006/relationships/image" Target="../media/image240.png"/><Relationship Id="rId9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9.png"/><Relationship Id="rId3" Type="http://schemas.openxmlformats.org/officeDocument/2006/relationships/image" Target="../media/image780.png"/><Relationship Id="rId7" Type="http://schemas.openxmlformats.org/officeDocument/2006/relationships/image" Target="../media/image40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11" Type="http://schemas.openxmlformats.org/officeDocument/2006/relationships/image" Target="../media/image52.png"/><Relationship Id="rId5" Type="http://schemas.openxmlformats.org/officeDocument/2006/relationships/image" Target="../media/image810.png"/><Relationship Id="rId15" Type="http://schemas.openxmlformats.org/officeDocument/2006/relationships/image" Target="../media/image70.png"/><Relationship Id="rId10" Type="http://schemas.openxmlformats.org/officeDocument/2006/relationships/image" Target="../media/image41.png"/><Relationship Id="rId4" Type="http://schemas.openxmlformats.org/officeDocument/2006/relationships/image" Target="../media/image51.pn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0.png"/><Relationship Id="rId3" Type="http://schemas.openxmlformats.org/officeDocument/2006/relationships/image" Target="../media/image73.png"/><Relationship Id="rId7" Type="http://schemas.openxmlformats.org/officeDocument/2006/relationships/image" Target="../media/image860.png"/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0.png"/><Relationship Id="rId5" Type="http://schemas.openxmlformats.org/officeDocument/2006/relationships/image" Target="../media/image850.png"/><Relationship Id="rId4" Type="http://schemas.openxmlformats.org/officeDocument/2006/relationships/image" Target="../media/image840.png"/><Relationship Id="rId9" Type="http://schemas.openxmlformats.org/officeDocument/2006/relationships/image" Target="../media/image87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1.png"/><Relationship Id="rId3" Type="http://schemas.openxmlformats.org/officeDocument/2006/relationships/image" Target="../media/image470.png"/><Relationship Id="rId7" Type="http://schemas.openxmlformats.org/officeDocument/2006/relationships/image" Target="../media/image5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60.png"/><Relationship Id="rId4" Type="http://schemas.openxmlformats.org/officeDocument/2006/relationships/image" Target="../media/image480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460.png"/><Relationship Id="rId7" Type="http://schemas.openxmlformats.org/officeDocument/2006/relationships/image" Target="../media/image540.png"/><Relationship Id="rId12" Type="http://schemas.openxmlformats.org/officeDocument/2006/relationships/image" Target="../media/image59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0.png"/><Relationship Id="rId5" Type="http://schemas.openxmlformats.org/officeDocument/2006/relationships/image" Target="../media/image520.png"/><Relationship Id="rId10" Type="http://schemas.openxmlformats.org/officeDocument/2006/relationships/image" Target="../media/image570.png"/><Relationship Id="rId4" Type="http://schemas.openxmlformats.org/officeDocument/2006/relationships/image" Target="../media/image490.png"/><Relationship Id="rId9" Type="http://schemas.openxmlformats.org/officeDocument/2006/relationships/image" Target="../media/image56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0.png"/><Relationship Id="rId3" Type="http://schemas.openxmlformats.org/officeDocument/2006/relationships/image" Target="../media/image460.png"/><Relationship Id="rId7" Type="http://schemas.openxmlformats.org/officeDocument/2006/relationships/image" Target="../media/image550.png"/><Relationship Id="rId12" Type="http://schemas.openxmlformats.org/officeDocument/2006/relationships/image" Target="../media/image600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0.png"/><Relationship Id="rId5" Type="http://schemas.openxmlformats.org/officeDocument/2006/relationships/image" Target="../media/image520.png"/><Relationship Id="rId10" Type="http://schemas.openxmlformats.org/officeDocument/2006/relationships/image" Target="../media/image580.png"/><Relationship Id="rId4" Type="http://schemas.openxmlformats.org/officeDocument/2006/relationships/image" Target="../media/image490.png"/><Relationship Id="rId9" Type="http://schemas.openxmlformats.org/officeDocument/2006/relationships/image" Target="../media/image5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lots of memory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too much memory forces you to use slow memory</a:t>
            </a:r>
          </a:p>
          <a:p>
            <a:r>
              <a:rPr lang="en-US" dirty="0"/>
              <a:t>Memory == $$</a:t>
            </a:r>
          </a:p>
          <a:p>
            <a:r>
              <a:rPr lang="en-US" dirty="0"/>
              <a:t>May have too little memory for the algorithm to even run</a:t>
            </a:r>
          </a:p>
          <a:p>
            <a:r>
              <a:rPr lang="en-US" dirty="0"/>
              <a:t>Lots of memory =&gt; not </a:t>
            </a:r>
            <a:r>
              <a:rPr lang="en-US" dirty="0" err="1"/>
              <a:t>parallizable</a:t>
            </a:r>
            <a:endParaRPr lang="en-US" dirty="0"/>
          </a:p>
          <a:p>
            <a:r>
              <a:rPr lang="en-US" dirty="0"/>
              <a:t>Contention for the memory</a:t>
            </a:r>
          </a:p>
          <a:p>
            <a:r>
              <a:rPr lang="en-US" dirty="0"/>
              <a:t>See lecture slides on counting sort</a:t>
            </a:r>
          </a:p>
          <a:p>
            <a:r>
              <a:rPr lang="en-US" dirty="0"/>
              <a:t>Memory &lt;= time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7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Exchange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251A3E3D-8506-0349-B6CA-5D16D1D70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least-frequent characters, then there is an optimal prefix-free code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siblings</a:t>
                </a:r>
              </a:p>
              <a:p>
                <a:pPr lvl="1"/>
                <a:r>
                  <a:rPr lang="en-US" dirty="0"/>
                  <a:t>i.e. codes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same length and differ only by their last bit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251A3E3D-8506-0349-B6CA-5D16D1D70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  <a:blipFill>
                <a:blip r:embed="rId11"/>
                <a:stretch>
                  <a:fillRect l="-1389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49266"/>
            <a:ext cx="2117108" cy="2908735"/>
            <a:chOff x="76200" y="3949265"/>
            <a:chExt cx="2117108" cy="2908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3708" y="4724400"/>
                  <a:ext cx="609600" cy="457200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ounded Rectangle 17"/>
                <p:cNvSpPr/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ounded 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5562600"/>
                  <a:ext cx="593108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ounded Rectangle 13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22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4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8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17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24001" y="3124201"/>
                <a:ext cx="9144001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Case 2: Consider some optimal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400" dirty="0"/>
                  <a:t>,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not siblings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124201"/>
                <a:ext cx="9144001" cy="490199"/>
              </a:xfrm>
              <a:prstGeom prst="rect">
                <a:avLst/>
              </a:prstGeom>
              <a:blipFill>
                <a:blip r:embed="rId8"/>
                <a:stretch>
                  <a:fillRect l="-1111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38600" y="3614400"/>
                <a:ext cx="52825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𝑎</m:t>
                    </m:r>
                    <m:r>
                      <a:rPr lang="en-US" sz="2400" i="1" dirty="0">
                        <a:latin typeface="Cambria Math"/>
                      </a:rPr>
                      <m:t>,</m:t>
                    </m:r>
                    <m:r>
                      <a:rPr lang="en-US" sz="2400" i="1" dirty="0">
                        <a:latin typeface="Cambria Math"/>
                      </a:rPr>
                      <m:t>𝑏</m:t>
                    </m:r>
                  </m:oMath>
                </a14:m>
                <a:r>
                  <a:rPr lang="en-US" sz="2400" dirty="0"/>
                  <a:t> be the two characters of lowest depth that are siblings </a:t>
                </a:r>
              </a:p>
              <a:p>
                <a:r>
                  <a:rPr lang="en-US" sz="2400" dirty="0"/>
                  <a:t>(Why must they exist?)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614400"/>
                <a:ext cx="5282538" cy="1200329"/>
              </a:xfrm>
              <a:prstGeom prst="rect">
                <a:avLst/>
              </a:prstGeom>
              <a:blipFill>
                <a:blip r:embed="rId9"/>
                <a:stretch>
                  <a:fillRect l="-1679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14800" y="4953000"/>
                <a:ext cx="528253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Idea: show that swapping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/>
                  <a:t> does not increase cost of </a:t>
                </a:r>
                <a:r>
                  <a:rPr lang="en-US" sz="2400"/>
                  <a:t>the tree. </a:t>
                </a:r>
                <a:endParaRPr lang="en-US" sz="2400" dirty="0"/>
              </a:p>
              <a:p>
                <a:r>
                  <a:rPr lang="en-US" sz="2400" dirty="0"/>
                  <a:t>Similar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𝑏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953000"/>
                <a:ext cx="5282538" cy="1569660"/>
              </a:xfrm>
              <a:prstGeom prst="rect">
                <a:avLst/>
              </a:prstGeom>
              <a:blipFill>
                <a:blip r:embed="rId10"/>
                <a:stretch>
                  <a:fillRect l="-1923" t="-2400" r="-1202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38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/>
                  <a:t>Show Optimal Substructure</a:t>
                </a:r>
              </a:p>
              <a:p>
                <a:pPr lvl="1"/>
                <a:r>
                  <a:rPr lang="en-US" dirty="0"/>
                  <a:t>Show treating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a new “combined” character gives optimal solution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752601" y="3124200"/>
            <a:ext cx="589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does solving this smaller problem: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72904" y="4876800"/>
            <a:ext cx="4999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Give an optimal solution to this?: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572904" y="54090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286000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2922896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59792" y="54102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4055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4664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2742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58838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4934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103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712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22292" y="54090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8915400" y="54102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ounded Rectangle 72"/>
          <p:cNvSpPr/>
          <p:nvPr/>
        </p:nvSpPr>
        <p:spPr>
          <a:xfrm>
            <a:off x="1572904" y="3655326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2286000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2922896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559792" y="3656463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055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4664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742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58838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4934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103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712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8915400" y="3655326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508508" y="36564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ounded Rectangle 86"/>
              <p:cNvSpPr/>
              <p:nvPr/>
            </p:nvSpPr>
            <p:spPr>
              <a:xfrm>
                <a:off x="8051612" y="4419601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ounded 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1612" y="4419601"/>
                <a:ext cx="593108" cy="457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>
              <a:xfrm>
                <a:off x="8627093" y="4418464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093" y="4418464"/>
                <a:ext cx="593108" cy="457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ounded Rectangle 88"/>
              <p:cNvSpPr/>
              <p:nvPr/>
            </p:nvSpPr>
            <p:spPr>
              <a:xfrm>
                <a:off x="8339920" y="3656464"/>
                <a:ext cx="593108" cy="457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ounded 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920" y="3656464"/>
                <a:ext cx="593108" cy="4572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Arrow Connector 89"/>
          <p:cNvCxnSpPr>
            <a:stCxn id="89" idx="2"/>
            <a:endCxn id="87" idx="0"/>
          </p:cNvCxnSpPr>
          <p:nvPr/>
        </p:nvCxnSpPr>
        <p:spPr>
          <a:xfrm flipH="1">
            <a:off x="8348166" y="4113664"/>
            <a:ext cx="288308" cy="30593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9" idx="2"/>
            <a:endCxn id="88" idx="0"/>
          </p:cNvCxnSpPr>
          <p:nvPr/>
        </p:nvCxnSpPr>
        <p:spPr>
          <a:xfrm>
            <a:off x="8636474" y="4113664"/>
            <a:ext cx="287173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1336601-39A9-014E-8F0B-C160A13B6B73}"/>
              </a:ext>
            </a:extLst>
          </p:cNvPr>
          <p:cNvSpPr/>
          <p:nvPr/>
        </p:nvSpPr>
        <p:spPr>
          <a:xfrm>
            <a:off x="7696200" y="4135846"/>
            <a:ext cx="1964708" cy="840474"/>
          </a:xfrm>
          <a:prstGeom prst="rect">
            <a:avLst/>
          </a:prstGeom>
          <a:solidFill>
            <a:srgbClr val="FFFFFF">
              <a:alpha val="7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9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1FF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72904" y="54090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0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22896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59792" y="54102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55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64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2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838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934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03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12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22292" y="54090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915400" y="54102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1572904" y="3655326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0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22896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59792" y="3656463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55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64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742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8838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934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03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712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15400" y="3655326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508508" y="36564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051612" y="3656464"/>
            <a:ext cx="1168589" cy="1220337"/>
            <a:chOff x="7696200" y="3046863"/>
            <a:chExt cx="1168589" cy="1220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ounded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>
              <a:stCxn id="51" idx="2"/>
              <a:endCxn id="4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1" idx="2"/>
              <a:endCxn id="5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  <m:r>
                        <a:rPr lang="en-US" sz="2800" i="1" dirty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76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</p:spPr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3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324600" y="3048061"/>
            <a:ext cx="3010124" cy="2870775"/>
            <a:chOff x="2171476" y="2819400"/>
            <a:chExt cx="3010124" cy="2870775"/>
          </a:xfrm>
        </p:grpSpPr>
        <p:sp>
          <p:nvSpPr>
            <p:cNvPr id="58" name="Rounded Rectangle 57"/>
            <p:cNvSpPr/>
            <p:nvPr/>
          </p:nvSpPr>
          <p:spPr>
            <a:xfrm>
              <a:off x="2710221" y="5217206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2"/>
              <a:endCxn id="67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7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2"/>
              <a:endCxn id="59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ounded Rectangle 66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2"/>
              <a:endCxn id="58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526584" y="52329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67" idx="2"/>
              <a:endCxn id="69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2"/>
              <a:endCxn id="7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2" idx="2"/>
              <a:endCxn id="7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752600" y="3149026"/>
            <a:ext cx="2599046" cy="2870775"/>
            <a:chOff x="838200" y="2833985"/>
            <a:chExt cx="2599046" cy="2870775"/>
          </a:xfrm>
        </p:grpSpPr>
        <p:sp>
          <p:nvSpPr>
            <p:cNvPr id="77" name="Rounded Rectangle 76"/>
            <p:cNvSpPr/>
            <p:nvPr/>
          </p:nvSpPr>
          <p:spPr>
            <a:xfrm>
              <a:off x="1376945" y="5231791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838200" y="44093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303646" y="354225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Arrow Connector 79"/>
            <p:cNvCxnSpPr>
              <a:stCxn id="79" idx="2"/>
              <a:endCxn id="86" idx="0"/>
            </p:cNvCxnSpPr>
            <p:nvPr/>
          </p:nvCxnSpPr>
          <p:spPr>
            <a:xfrm>
              <a:off x="1600200" y="399945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1834474" y="289730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/>
            <p:cNvCxnSpPr>
              <a:stCxn id="81" idx="2"/>
              <a:endCxn id="79" idx="0"/>
            </p:cNvCxnSpPr>
            <p:nvPr/>
          </p:nvCxnSpPr>
          <p:spPr>
            <a:xfrm flipH="1">
              <a:off x="1600200" y="335450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81" idx="2"/>
              <a:endCxn id="90" idx="0"/>
            </p:cNvCxnSpPr>
            <p:nvPr/>
          </p:nvCxnSpPr>
          <p:spPr>
            <a:xfrm>
              <a:off x="2216215" y="3354501"/>
              <a:ext cx="916231" cy="213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79" idx="2"/>
              <a:endCxn id="78" idx="0"/>
            </p:cNvCxnSpPr>
            <p:nvPr/>
          </p:nvCxnSpPr>
          <p:spPr>
            <a:xfrm flipH="1">
              <a:off x="1134754" y="399945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Rounded Rectangle 85"/>
            <p:cNvSpPr/>
            <p:nvPr/>
          </p:nvSpPr>
          <p:spPr>
            <a:xfrm>
              <a:off x="1767366" y="440936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7" name="Straight Arrow Connector 86"/>
            <p:cNvCxnSpPr>
              <a:stCxn id="86" idx="2"/>
              <a:endCxn id="77" idx="0"/>
            </p:cNvCxnSpPr>
            <p:nvPr/>
          </p:nvCxnSpPr>
          <p:spPr>
            <a:xfrm flipH="1">
              <a:off x="1673499" y="486656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2193308" y="52475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Arrow Connector 88"/>
            <p:cNvCxnSpPr>
              <a:stCxn id="86" idx="2"/>
              <a:endCxn id="88" idx="0"/>
            </p:cNvCxnSpPr>
            <p:nvPr/>
          </p:nvCxnSpPr>
          <p:spPr>
            <a:xfrm>
              <a:off x="2063920" y="486656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/>
          <p:cNvSpPr txBox="1"/>
          <p:nvPr/>
        </p:nvSpPr>
        <p:spPr>
          <a:xfrm>
            <a:off x="1826536" y="2611220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If this is optimal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553201" y="2600980"/>
            <a:ext cx="3034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Then this is optimal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429001" y="4330546"/>
                <a:ext cx="23651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1" y="4330546"/>
                <a:ext cx="2365135" cy="523220"/>
              </a:xfrm>
              <a:prstGeom prst="rect">
                <a:avLst/>
              </a:prstGeom>
              <a:blipFill>
                <a:blip r:embed="rId10"/>
                <a:stretch>
                  <a:fillRect l="-107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227941" y="6110660"/>
                <a:ext cx="41186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941" y="6110660"/>
                <a:ext cx="4118692" cy="52322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8436482" y="5117753"/>
                <a:ext cx="222323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𝜎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82" y="5117753"/>
                <a:ext cx="2223237" cy="954107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8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33BEEDFB-F5D9-4D41-85F0-8B4791B3F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</p:spPr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33BEEDFB-F5D9-4D41-85F0-8B4791B3F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4525963"/>
              </a:xfrm>
              <a:blipFill>
                <a:blip r:embed="rId11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6557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53076" y="3834826"/>
            <a:ext cx="3010124" cy="2870775"/>
            <a:chOff x="2171476" y="2819400"/>
            <a:chExt cx="3010124" cy="2870775"/>
          </a:xfrm>
        </p:grpSpPr>
        <p:sp>
          <p:nvSpPr>
            <p:cNvPr id="58" name="Rounded Rectangle 57"/>
            <p:cNvSpPr/>
            <p:nvPr/>
          </p:nvSpPr>
          <p:spPr>
            <a:xfrm>
              <a:off x="2710221" y="5217206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2"/>
              <a:endCxn id="67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7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2"/>
              <a:endCxn id="59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Rounded Rectangle 66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/>
            <p:cNvCxnSpPr>
              <a:stCxn id="67" idx="2"/>
              <a:endCxn id="58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3526584" y="52329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/>
            <p:cNvCxnSpPr>
              <a:stCxn id="67" idx="2"/>
              <a:endCxn id="69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/>
                <p:cNvSpPr/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ounded Rectangle 71"/>
                <p:cNvSpPr/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2"/>
              <a:endCxn id="7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ounded Rectangle 73"/>
                <p:cNvSpPr/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2" idx="2"/>
              <a:endCxn id="7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115860" y="2790889"/>
                <a:ext cx="3961341" cy="13849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Suppose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not optimal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𝑈</m:t>
                    </m:r>
                  </m:oMath>
                </a14:m>
                <a:r>
                  <a:rPr lang="en-US" sz="2800" dirty="0"/>
                  <a:t> be a lower-cost tree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60" y="2790889"/>
                <a:ext cx="3961341" cy="1384995"/>
              </a:xfrm>
              <a:prstGeom prst="rect">
                <a:avLst/>
              </a:prstGeom>
              <a:blipFill>
                <a:blip r:embed="rId7"/>
                <a:stretch>
                  <a:fillRect l="-3514" t="-4505" r="-1597" b="-450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799897" y="3883968"/>
            <a:ext cx="3010124" cy="2870775"/>
            <a:chOff x="2171476" y="2819400"/>
            <a:chExt cx="3010124" cy="2870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ounded Rectangle 46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8" idx="2"/>
              <a:endCxn id="5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50" idx="2"/>
              <a:endCxn id="4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2"/>
              <a:endCxn id="9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2"/>
              <a:endCxn id="47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54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5" idx="2"/>
              <a:endCxn id="46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stCxn id="55" idx="2"/>
              <a:endCxn id="57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92" idx="2"/>
              <a:endCxn id="9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/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2" idx="2"/>
              <a:endCxn id="9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086600" y="2362201"/>
            <a:ext cx="2824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Toward contradiction</a:t>
            </a:r>
          </a:p>
        </p:txBody>
      </p:sp>
    </p:spTree>
    <p:extLst>
      <p:ext uri="{BB962C8B-B14F-4D97-AF65-F5344CB8AC3E}">
        <p14:creationId xmlns:p14="http://schemas.microsoft.com/office/powerpoint/2010/main" val="233733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6557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353076" y="3834826"/>
            <a:ext cx="3010124" cy="2032575"/>
            <a:chOff x="2171476" y="2819400"/>
            <a:chExt cx="3010124" cy="2032575"/>
          </a:xfrm>
        </p:grpSpPr>
        <p:sp>
          <p:nvSpPr>
            <p:cNvPr id="59" name="Rounded Rectangle 58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60" idx="2"/>
              <a:endCxn id="67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/>
            <p:cNvCxnSpPr>
              <a:stCxn id="62" idx="2"/>
              <a:endCxn id="60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2" idx="2"/>
              <a:endCxn id="7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2"/>
              <a:endCxn id="59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ounded Rectangle 66"/>
                <p:cNvSpPr/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ounded Rectangle 70"/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/>
            <p:cNvCxnSpPr>
              <a:stCxn id="72" idx="2"/>
              <a:endCxn id="7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/>
            <p:cNvCxnSpPr>
              <a:stCxn id="72" idx="2"/>
              <a:endCxn id="7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045656" y="2759034"/>
                <a:ext cx="22969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656" y="2759034"/>
                <a:ext cx="2296911" cy="523220"/>
              </a:xfrm>
              <a:prstGeom prst="rect">
                <a:avLst/>
              </a:prstGeom>
              <a:blipFill>
                <a:blip r:embed="rId5"/>
                <a:stretch>
                  <a:fillRect r="-109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1799897" y="3883968"/>
            <a:ext cx="3010124" cy="2870775"/>
            <a:chOff x="2171476" y="2819400"/>
            <a:chExt cx="3010124" cy="2870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Rounded Rectangle 46"/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Straight Arrow Connector 48"/>
            <p:cNvCxnSpPr>
              <a:stCxn id="48" idx="2"/>
              <a:endCxn id="5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ed Rectangle 49"/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50" idx="2"/>
              <a:endCxn id="4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50" idx="2"/>
              <a:endCxn id="92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8" idx="2"/>
              <a:endCxn id="47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ounded Rectangle 54"/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5" idx="2"/>
              <a:endCxn id="46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/>
                <p:cNvSpPr/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Arrow Connector 75"/>
            <p:cNvCxnSpPr>
              <a:stCxn id="55" idx="2"/>
              <a:endCxn id="57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92" idx="2"/>
              <a:endCxn id="91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ounded Rectangle 93"/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/>
            <p:cNvCxnSpPr>
              <a:stCxn id="92" idx="2"/>
              <a:endCxn id="94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962401" y="3437567"/>
                <a:ext cx="4150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3437567"/>
                <a:ext cx="4150945" cy="523220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10022" y="3959279"/>
                <a:ext cx="32460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&lt;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022" y="3959279"/>
                <a:ext cx="3246017" cy="523220"/>
              </a:xfrm>
              <a:prstGeom prst="rect">
                <a:avLst/>
              </a:prstGeom>
              <a:blipFill>
                <a:blip r:embed="rId10"/>
                <a:stretch>
                  <a:fillRect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17446" y="4505980"/>
                <a:ext cx="14833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46" y="4505980"/>
                <a:ext cx="14833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029200" y="5867401"/>
                <a:ext cx="5486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Contradicts</a:t>
                </a:r>
                <a:r>
                  <a:rPr lang="en-US" sz="2800" dirty="0"/>
                  <a:t> optimality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  <m:r>
                      <a:rPr lang="en-US" sz="28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is optimal!</a:t>
                </a: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867401"/>
                <a:ext cx="5486400" cy="954107"/>
              </a:xfrm>
              <a:prstGeom prst="rect">
                <a:avLst/>
              </a:prstGeom>
              <a:blipFill>
                <a:blip r:embed="rId12"/>
                <a:stretch>
                  <a:fillRect l="-2546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7ABC702-6507-DB48-8194-08EF4AC02E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95400"/>
                <a:ext cx="109728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𝐹</m:t>
                    </m:r>
                    <m:r>
                      <a:rPr lang="en-US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97ABC702-6507-DB48-8194-08EF4AC02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10972800" cy="4525963"/>
              </a:xfrm>
              <a:prstGeom prst="rect">
                <a:avLst/>
              </a:prstGeom>
              <a:blipFill>
                <a:blip r:embed="rId13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502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Substructure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dirty="0"/>
                  <a:t> involves finding an optimal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, then adding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children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572904" y="5409063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0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22896" y="5409063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59792" y="5410200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55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64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2742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838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4934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103092" y="54090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12692" y="5410200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22292" y="54090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915400" y="5410200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8508" y="5410200"/>
                <a:ext cx="593108" cy="457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solidFill>
                <a:srgbClr val="FF71FF"/>
              </a:solidFill>
              <a:ln>
                <a:solidFill>
                  <a:srgbClr val="FF33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989" y="5409063"/>
                <a:ext cx="593108" cy="457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/>
          <p:cNvSpPr/>
          <p:nvPr/>
        </p:nvSpPr>
        <p:spPr>
          <a:xfrm>
            <a:off x="1572904" y="3655326"/>
            <a:ext cx="7130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86000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922896" y="3655326"/>
            <a:ext cx="636896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59792" y="3656463"/>
            <a:ext cx="4953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055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64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2742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8838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934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03092" y="3655326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712692" y="3656463"/>
            <a:ext cx="609600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915400" y="3655326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508508" y="3656463"/>
            <a:ext cx="593108" cy="457200"/>
          </a:xfrm>
          <a:prstGeom prst="roundRect">
            <a:avLst/>
          </a:prstGeom>
          <a:solidFill>
            <a:srgbClr val="FF71FF"/>
          </a:solidFill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8051612" y="3656464"/>
            <a:ext cx="1168589" cy="1220337"/>
            <a:chOff x="7696200" y="3046863"/>
            <a:chExt cx="1168589" cy="12203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ounded Rectangle 48"/>
                <p:cNvSpPr/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ounded 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6200" y="38100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ounded Rectangle 49"/>
                <p:cNvSpPr/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ounded 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681" y="3808863"/>
                  <a:ext cx="593108" cy="457200"/>
                </a:xfrm>
                <a:prstGeom prst="round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ounded Rectangle 50"/>
                <p:cNvSpPr/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ounded 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4508" y="3046863"/>
                  <a:ext cx="593108" cy="457200"/>
                </a:xfrm>
                <a:prstGeom prst="round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>
              <a:stCxn id="51" idx="2"/>
              <a:endCxn id="49" idx="0"/>
            </p:cNvCxnSpPr>
            <p:nvPr/>
          </p:nvCxnSpPr>
          <p:spPr>
            <a:xfrm flipH="1">
              <a:off x="7992754" y="3504063"/>
              <a:ext cx="288308" cy="30593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51" idx="2"/>
              <a:endCxn id="50" idx="0"/>
            </p:cNvCxnSpPr>
            <p:nvPr/>
          </p:nvCxnSpPr>
          <p:spPr>
            <a:xfrm>
              <a:off x="8281062" y="3504063"/>
              <a:ext cx="28717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  <m:r>
                        <a:rPr lang="en-US" sz="2800" i="1" dirty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261" y="3200400"/>
                <a:ext cx="57900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904" y="4876800"/>
                <a:ext cx="50007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97495BD-B059-254B-9BDD-B7CC938B2D91}"/>
              </a:ext>
            </a:extLst>
          </p:cNvPr>
          <p:cNvSpPr/>
          <p:nvPr/>
        </p:nvSpPr>
        <p:spPr>
          <a:xfrm>
            <a:off x="1219200" y="3200400"/>
            <a:ext cx="9675505" cy="2971800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BED9BAA-385B-7A45-842C-1BBEEE29507D}"/>
              </a:ext>
            </a:extLst>
          </p:cNvPr>
          <p:cNvGrpSpPr/>
          <p:nvPr/>
        </p:nvGrpSpPr>
        <p:grpSpPr>
          <a:xfrm>
            <a:off x="9341763" y="3131244"/>
            <a:ext cx="2188416" cy="1477720"/>
            <a:chOff x="2171476" y="2819400"/>
            <a:chExt cx="3010124" cy="2032575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FE6EDAD6-8A2B-A340-AF4D-A35AB954B8ED}"/>
                </a:ext>
              </a:extLst>
            </p:cNvPr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B7FF935-E771-B548-B63E-EC1D74EEE855}"/>
                </a:ext>
              </a:extLst>
            </p:cNvPr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96351EA-6457-CC42-9C71-2B6B26D467B2}"/>
                </a:ext>
              </a:extLst>
            </p:cNvPr>
            <p:cNvCxnSpPr>
              <a:stCxn id="58" idx="2"/>
              <a:endCxn id="6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00C6F15E-2099-3241-A56D-B709C2CD44F9}"/>
                </a:ext>
              </a:extLst>
            </p:cNvPr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FA0BE6C-FF88-FE44-8C4C-E9354DBCEFC9}"/>
                </a:ext>
              </a:extLst>
            </p:cNvPr>
            <p:cNvCxnSpPr>
              <a:stCxn id="60" idx="2"/>
              <a:endCxn id="5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E8D11EE-1877-744F-95B8-F3FCE859EE13}"/>
                </a:ext>
              </a:extLst>
            </p:cNvPr>
            <p:cNvCxnSpPr>
              <a:stCxn id="60" idx="2"/>
              <a:endCxn id="67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A390088-26B3-2343-8C4B-E54ECFFFC2BA}"/>
                </a:ext>
              </a:extLst>
            </p:cNvPr>
            <p:cNvCxnSpPr>
              <a:stCxn id="58" idx="2"/>
              <a:endCxn id="55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8220EFE-449C-F849-8737-FF5D9FD97224}"/>
                    </a:ext>
                  </a:extLst>
                </p:cNvPr>
                <p:cNvSpPr txBox="1"/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665567" cy="58477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ounded Rectangle 64">
                  <a:extLst>
                    <a:ext uri="{FF2B5EF4-FFF2-40B4-BE49-F238E27FC236}">
                      <a16:creationId xmlns:a16="http://schemas.microsoft.com/office/drawing/2014/main" id="{E841EF99-9386-CF43-98B5-FBD6142593C0}"/>
                    </a:ext>
                  </a:extLst>
                </p:cNvPr>
                <p:cNvSpPr/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ounded 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642" y="4394775"/>
                  <a:ext cx="593108" cy="457200"/>
                </a:xfrm>
                <a:prstGeom prst="round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A751B623-AB05-A847-93BD-58AE0EEEFDB4}"/>
                </a:ext>
              </a:extLst>
            </p:cNvPr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22D3D4C6-1A39-D44C-8E5B-B4FF4A642F0F}"/>
                </a:ext>
              </a:extLst>
            </p:cNvPr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94090E5-1D23-4F45-8E3E-8100AAD8C361}"/>
                </a:ext>
              </a:extLst>
            </p:cNvPr>
            <p:cNvCxnSpPr>
              <a:stCxn id="67" idx="2"/>
              <a:endCxn id="66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40B299FF-45FF-C641-8A7F-5221B28F845F}"/>
                </a:ext>
              </a:extLst>
            </p:cNvPr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9341F21-892E-E74B-B1EB-309CC6BED520}"/>
                </a:ext>
              </a:extLst>
            </p:cNvPr>
            <p:cNvCxnSpPr>
              <a:stCxn id="67" idx="2"/>
              <a:endCxn id="69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F77862-C9CD-F442-8B0B-51B5B9922FCB}"/>
              </a:ext>
            </a:extLst>
          </p:cNvPr>
          <p:cNvGrpSpPr/>
          <p:nvPr/>
        </p:nvGrpSpPr>
        <p:grpSpPr>
          <a:xfrm>
            <a:off x="2476962" y="3160660"/>
            <a:ext cx="1590830" cy="1757150"/>
            <a:chOff x="838200" y="2833985"/>
            <a:chExt cx="2599046" cy="2870775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5CB49C83-F7AA-1B4A-AE76-42D3FA6361C7}"/>
                </a:ext>
              </a:extLst>
            </p:cNvPr>
            <p:cNvSpPr/>
            <p:nvPr/>
          </p:nvSpPr>
          <p:spPr>
            <a:xfrm>
              <a:off x="1376945" y="5231791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7EEA7E6E-A797-3C4C-B0AD-944715BAC13A}"/>
                </a:ext>
              </a:extLst>
            </p:cNvPr>
            <p:cNvSpPr/>
            <p:nvPr/>
          </p:nvSpPr>
          <p:spPr>
            <a:xfrm>
              <a:off x="838200" y="44093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2BB314B-EBFC-7F4C-B90D-A68633179EF0}"/>
                </a:ext>
              </a:extLst>
            </p:cNvPr>
            <p:cNvSpPr/>
            <p:nvPr/>
          </p:nvSpPr>
          <p:spPr>
            <a:xfrm>
              <a:off x="1303646" y="354225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87972E1-B64D-D448-8AEC-DF1866E4C66E}"/>
                </a:ext>
              </a:extLst>
            </p:cNvPr>
            <p:cNvCxnSpPr>
              <a:stCxn id="74" idx="2"/>
              <a:endCxn id="81" idx="0"/>
            </p:cNvCxnSpPr>
            <p:nvPr/>
          </p:nvCxnSpPr>
          <p:spPr>
            <a:xfrm>
              <a:off x="1600200" y="399945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C920DC94-F942-DD41-B5E4-E326C4D7570B}"/>
                </a:ext>
              </a:extLst>
            </p:cNvPr>
            <p:cNvSpPr/>
            <p:nvPr/>
          </p:nvSpPr>
          <p:spPr>
            <a:xfrm>
              <a:off x="1834474" y="289730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527F929D-287F-014F-A683-A8D46F8C544F}"/>
                </a:ext>
              </a:extLst>
            </p:cNvPr>
            <p:cNvCxnSpPr>
              <a:stCxn id="76" idx="2"/>
              <a:endCxn id="74" idx="0"/>
            </p:cNvCxnSpPr>
            <p:nvPr/>
          </p:nvCxnSpPr>
          <p:spPr>
            <a:xfrm flipH="1">
              <a:off x="1600200" y="335450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3B958D7-A874-5546-A67B-9FA985B202C2}"/>
                </a:ext>
              </a:extLst>
            </p:cNvPr>
            <p:cNvCxnSpPr>
              <a:stCxn id="76" idx="2"/>
              <a:endCxn id="85" idx="0"/>
            </p:cNvCxnSpPr>
            <p:nvPr/>
          </p:nvCxnSpPr>
          <p:spPr>
            <a:xfrm>
              <a:off x="2216215" y="3354501"/>
              <a:ext cx="916231" cy="2131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ECFC1B0C-75EB-A14F-B3B8-F6B79B117711}"/>
                </a:ext>
              </a:extLst>
            </p:cNvPr>
            <p:cNvCxnSpPr>
              <a:stCxn id="74" idx="2"/>
              <a:endCxn id="73" idx="0"/>
            </p:cNvCxnSpPr>
            <p:nvPr/>
          </p:nvCxnSpPr>
          <p:spPr>
            <a:xfrm flipH="1">
              <a:off x="1134754" y="399945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D25E4163-E640-064F-9A97-59112FFC0919}"/>
                    </a:ext>
                  </a:extLst>
                </p:cNvPr>
                <p:cNvSpPr txBox="1"/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  <m:r>
                          <a:rPr lang="en-US" sz="3200" i="1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7505" y="2833985"/>
                  <a:ext cx="627095" cy="58477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79BF89B3-C499-3D4E-9437-B7FAD4B7987A}"/>
                </a:ext>
              </a:extLst>
            </p:cNvPr>
            <p:cNvSpPr/>
            <p:nvPr/>
          </p:nvSpPr>
          <p:spPr>
            <a:xfrm>
              <a:off x="1767366" y="440936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2371E6F-4E68-3B47-A693-D1E040BCC884}"/>
                </a:ext>
              </a:extLst>
            </p:cNvPr>
            <p:cNvCxnSpPr>
              <a:stCxn id="81" idx="2"/>
              <a:endCxn id="72" idx="0"/>
            </p:cNvCxnSpPr>
            <p:nvPr/>
          </p:nvCxnSpPr>
          <p:spPr>
            <a:xfrm flipH="1">
              <a:off x="1673499" y="486656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10785D31-D706-5548-9111-29A0C1B0F2D6}"/>
                </a:ext>
              </a:extLst>
            </p:cNvPr>
            <p:cNvSpPr/>
            <p:nvPr/>
          </p:nvSpPr>
          <p:spPr>
            <a:xfrm>
              <a:off x="2193308" y="524756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711E2BB-2D6E-7740-9440-C8AAFFA8F8F9}"/>
                </a:ext>
              </a:extLst>
            </p:cNvPr>
            <p:cNvCxnSpPr>
              <a:stCxn id="81" idx="2"/>
              <a:endCxn id="83" idx="0"/>
            </p:cNvCxnSpPr>
            <p:nvPr/>
          </p:nvCxnSpPr>
          <p:spPr>
            <a:xfrm>
              <a:off x="2063920" y="486656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ounded Rectangle 84">
                  <a:extLst>
                    <a:ext uri="{FF2B5EF4-FFF2-40B4-BE49-F238E27FC236}">
                      <a16:creationId xmlns:a16="http://schemas.microsoft.com/office/drawing/2014/main" id="{91F2BBD5-D667-3849-92D0-257B0113F17D}"/>
                    </a:ext>
                  </a:extLst>
                </p:cNvPr>
                <p:cNvSpPr/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646" y="3567626"/>
                  <a:ext cx="609600" cy="457200"/>
                </a:xfrm>
                <a:prstGeom prst="round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07A0BE4-5804-4F4D-986E-64E658464406}"/>
              </a:ext>
            </a:extLst>
          </p:cNvPr>
          <p:cNvGrpSpPr/>
          <p:nvPr/>
        </p:nvGrpSpPr>
        <p:grpSpPr>
          <a:xfrm>
            <a:off x="3678663" y="4908158"/>
            <a:ext cx="1760159" cy="1678675"/>
            <a:chOff x="2171476" y="2819400"/>
            <a:chExt cx="3010124" cy="2870775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C274C2A3-C39C-3B43-A6D9-506E3185DCEB}"/>
                </a:ext>
              </a:extLst>
            </p:cNvPr>
            <p:cNvSpPr/>
            <p:nvPr/>
          </p:nvSpPr>
          <p:spPr>
            <a:xfrm>
              <a:off x="2710221" y="5217206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AF6E23DE-0BDA-0A48-B422-ADB45A691128}"/>
                </a:ext>
              </a:extLst>
            </p:cNvPr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ECD0F4F5-2B04-D24B-90D0-68FC2C7AEA01}"/>
                </a:ext>
              </a:extLst>
            </p:cNvPr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A41824E0-69E9-3248-8B46-56642444F456}"/>
                </a:ext>
              </a:extLst>
            </p:cNvPr>
            <p:cNvCxnSpPr>
              <a:stCxn id="89" idx="2"/>
              <a:endCxn id="96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065DE5E8-6E02-B64F-8A9D-955FD82F075B}"/>
                </a:ext>
              </a:extLst>
            </p:cNvPr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EDCFD7D5-2446-A645-B750-D69538DF7434}"/>
                </a:ext>
              </a:extLst>
            </p:cNvPr>
            <p:cNvCxnSpPr>
              <a:stCxn id="91" idx="2"/>
              <a:endCxn id="89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A20F13A-3538-7447-85D6-2ADCAAA1879A}"/>
                </a:ext>
              </a:extLst>
            </p:cNvPr>
            <p:cNvCxnSpPr>
              <a:stCxn id="91" idx="2"/>
              <a:endCxn id="101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306E2721-26A2-E24C-9278-2A0B20D10A67}"/>
                </a:ext>
              </a:extLst>
            </p:cNvPr>
            <p:cNvCxnSpPr>
              <a:stCxn id="89" idx="2"/>
              <a:endCxn id="88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9E768C60-2CC3-F54A-904D-EE99844B15D5}"/>
                    </a:ext>
                  </a:extLst>
                </p:cNvPr>
                <p:cNvSpPr txBox="1"/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𝑇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30337" cy="584775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A7818D7-8EEB-6642-8ACB-22349E2D59BB}"/>
                </a:ext>
              </a:extLst>
            </p:cNvPr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CFFCFA26-1ED7-1D4F-BB77-F82FE01DF45C}"/>
                </a:ext>
              </a:extLst>
            </p:cNvPr>
            <p:cNvCxnSpPr>
              <a:stCxn id="96" idx="2"/>
              <a:endCxn id="87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DC8D555D-FA0B-5B46-8107-63EC0139A717}"/>
                </a:ext>
              </a:extLst>
            </p:cNvPr>
            <p:cNvSpPr/>
            <p:nvPr/>
          </p:nvSpPr>
          <p:spPr>
            <a:xfrm>
              <a:off x="3526584" y="52329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073F3E23-BEEA-0B4F-8F26-580C42B1F165}"/>
                </a:ext>
              </a:extLst>
            </p:cNvPr>
            <p:cNvCxnSpPr>
              <a:stCxn id="96" idx="2"/>
              <a:endCxn id="98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ounded Rectangle 99">
                  <a:extLst>
                    <a:ext uri="{FF2B5EF4-FFF2-40B4-BE49-F238E27FC236}">
                      <a16:creationId xmlns:a16="http://schemas.microsoft.com/office/drawing/2014/main" id="{75F0EB9D-1F54-8B44-9A69-DF5D4F8D7C84}"/>
                    </a:ext>
                  </a:extLst>
                </p:cNvPr>
                <p:cNvSpPr/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ounded 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4892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6B18F699-5AE1-CD41-9BCD-2C9F8FC4626E}"/>
                    </a:ext>
                  </a:extLst>
                </p:cNvPr>
                <p:cNvSpPr/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ounded 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9168" y="3551320"/>
                  <a:ext cx="593108" cy="457200"/>
                </a:xfrm>
                <a:prstGeom prst="round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FFE3790D-7771-7549-BEF7-B3317FA87F73}"/>
                </a:ext>
              </a:extLst>
            </p:cNvPr>
            <p:cNvCxnSpPr>
              <a:stCxn id="101" idx="2"/>
              <a:endCxn id="100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ounded Rectangle 102">
                  <a:extLst>
                    <a:ext uri="{FF2B5EF4-FFF2-40B4-BE49-F238E27FC236}">
                      <a16:creationId xmlns:a16="http://schemas.microsoft.com/office/drawing/2014/main" id="{5ADEC61C-5441-7F48-A26E-4D9B6D452139}"/>
                    </a:ext>
                  </a:extLst>
                </p:cNvPr>
                <p:cNvSpPr/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ounded 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94775"/>
                  <a:ext cx="609600" cy="457200"/>
                </a:xfrm>
                <a:prstGeom prst="round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44DCC555-C5DE-6343-9511-20D483E1D270}"/>
                </a:ext>
              </a:extLst>
            </p:cNvPr>
            <p:cNvCxnSpPr>
              <a:stCxn id="101" idx="2"/>
              <a:endCxn id="103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483BC7F-80B3-AE48-9EA2-35709A43AC8C}"/>
              </a:ext>
            </a:extLst>
          </p:cNvPr>
          <p:cNvGrpSpPr/>
          <p:nvPr/>
        </p:nvGrpSpPr>
        <p:grpSpPr>
          <a:xfrm>
            <a:off x="7772400" y="4875664"/>
            <a:ext cx="1914296" cy="1825677"/>
            <a:chOff x="2171476" y="2819400"/>
            <a:chExt cx="3010124" cy="2870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ounded Rectangle 105">
                  <a:extLst>
                    <a:ext uri="{FF2B5EF4-FFF2-40B4-BE49-F238E27FC236}">
                      <a16:creationId xmlns:a16="http://schemas.microsoft.com/office/drawing/2014/main" id="{5935DB4D-004F-ED49-A8CD-1C22D4F04A45}"/>
                    </a:ext>
                  </a:extLst>
                </p:cNvPr>
                <p:cNvSpPr/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0221" y="5217206"/>
                  <a:ext cx="593108" cy="457200"/>
                </a:xfrm>
                <a:prstGeom prst="round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5CE6EF77-983F-8B44-80FA-A85444D2740B}"/>
                </a:ext>
              </a:extLst>
            </p:cNvPr>
            <p:cNvSpPr/>
            <p:nvPr/>
          </p:nvSpPr>
          <p:spPr>
            <a:xfrm>
              <a:off x="2171476" y="4394775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4D8686B7-9E0D-C94D-A248-7D27A27A89CC}"/>
                </a:ext>
              </a:extLst>
            </p:cNvPr>
            <p:cNvSpPr/>
            <p:nvPr/>
          </p:nvSpPr>
          <p:spPr>
            <a:xfrm>
              <a:off x="2636922" y="3527672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ED25EE61-B50C-D243-9213-373A6E826768}"/>
                </a:ext>
              </a:extLst>
            </p:cNvPr>
            <p:cNvCxnSpPr>
              <a:stCxn id="108" idx="2"/>
              <a:endCxn id="115" idx="0"/>
            </p:cNvCxnSpPr>
            <p:nvPr/>
          </p:nvCxnSpPr>
          <p:spPr>
            <a:xfrm>
              <a:off x="2933476" y="3984872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0525A89-6DC4-3F45-B3E5-C51D07253E39}"/>
                </a:ext>
              </a:extLst>
            </p:cNvPr>
            <p:cNvSpPr/>
            <p:nvPr/>
          </p:nvSpPr>
          <p:spPr>
            <a:xfrm>
              <a:off x="3167750" y="2882716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55C3678-29D8-474E-9DBC-2C5F3AB8D1AF}"/>
                </a:ext>
              </a:extLst>
            </p:cNvPr>
            <p:cNvCxnSpPr>
              <a:stCxn id="110" idx="2"/>
              <a:endCxn id="108" idx="0"/>
            </p:cNvCxnSpPr>
            <p:nvPr/>
          </p:nvCxnSpPr>
          <p:spPr>
            <a:xfrm flipH="1">
              <a:off x="2933476" y="3339916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21A22AF-ECA2-5A48-9C50-DEB2D880BBD1}"/>
                </a:ext>
              </a:extLst>
            </p:cNvPr>
            <p:cNvCxnSpPr>
              <a:stCxn id="110" idx="2"/>
              <a:endCxn id="120" idx="0"/>
            </p:cNvCxnSpPr>
            <p:nvPr/>
          </p:nvCxnSpPr>
          <p:spPr>
            <a:xfrm>
              <a:off x="3549491" y="3339916"/>
              <a:ext cx="916231" cy="21140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C3FC770-F693-C74D-A899-D1BE20F6008B}"/>
                </a:ext>
              </a:extLst>
            </p:cNvPr>
            <p:cNvCxnSpPr>
              <a:stCxn id="108" idx="2"/>
              <a:endCxn id="107" idx="0"/>
            </p:cNvCxnSpPr>
            <p:nvPr/>
          </p:nvCxnSpPr>
          <p:spPr>
            <a:xfrm flipH="1">
              <a:off x="2468030" y="3984872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4C430490-A963-6942-9350-CFEFFFD97DA4}"/>
                    </a:ext>
                  </a:extLst>
                </p:cNvPr>
                <p:cNvSpPr txBox="1"/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/>
                          </a:rPr>
                          <m:t>𝑈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0781" y="2819400"/>
                  <a:ext cx="567784" cy="584775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1AA7B689-EC18-A346-9FC8-37546BBEDC30}"/>
                </a:ext>
              </a:extLst>
            </p:cNvPr>
            <p:cNvSpPr/>
            <p:nvPr/>
          </p:nvSpPr>
          <p:spPr>
            <a:xfrm>
              <a:off x="3100642" y="4394775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3037C457-E880-AE47-9771-9AD320BC09AB}"/>
                </a:ext>
              </a:extLst>
            </p:cNvPr>
            <p:cNvCxnSpPr>
              <a:stCxn id="115" idx="2"/>
              <a:endCxn id="106" idx="0"/>
            </p:cNvCxnSpPr>
            <p:nvPr/>
          </p:nvCxnSpPr>
          <p:spPr>
            <a:xfrm flipH="1">
              <a:off x="3006775" y="4851975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ounded Rectangle 116">
                  <a:extLst>
                    <a:ext uri="{FF2B5EF4-FFF2-40B4-BE49-F238E27FC236}">
                      <a16:creationId xmlns:a16="http://schemas.microsoft.com/office/drawing/2014/main" id="{A6142DCF-DC76-9D45-9F6A-311B06F59B52}"/>
                    </a:ext>
                  </a:extLst>
                </p:cNvPr>
                <p:cNvSpPr/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ounded 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6584" y="5232975"/>
                  <a:ext cx="593108" cy="457200"/>
                </a:xfrm>
                <a:prstGeom prst="round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A517B76F-30F0-E745-9050-E2DEF62FD6FA}"/>
                </a:ext>
              </a:extLst>
            </p:cNvPr>
            <p:cNvCxnSpPr>
              <a:stCxn id="115" idx="2"/>
              <a:endCxn id="117" idx="0"/>
            </p:cNvCxnSpPr>
            <p:nvPr/>
          </p:nvCxnSpPr>
          <p:spPr>
            <a:xfrm>
              <a:off x="3397196" y="4851975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4353D3D4-CAEC-104B-8CBE-58FBAF652DC0}"/>
                </a:ext>
              </a:extLst>
            </p:cNvPr>
            <p:cNvSpPr/>
            <p:nvPr/>
          </p:nvSpPr>
          <p:spPr>
            <a:xfrm>
              <a:off x="3814892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A9EA72B1-D563-9645-B293-E0345D17AD32}"/>
                </a:ext>
              </a:extLst>
            </p:cNvPr>
            <p:cNvSpPr/>
            <p:nvPr/>
          </p:nvSpPr>
          <p:spPr>
            <a:xfrm>
              <a:off x="4169168" y="355132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558EBA0D-BA93-3448-A510-E0CF66DF91EC}"/>
                </a:ext>
              </a:extLst>
            </p:cNvPr>
            <p:cNvCxnSpPr>
              <a:stCxn id="120" idx="2"/>
              <a:endCxn id="119" idx="0"/>
            </p:cNvCxnSpPr>
            <p:nvPr/>
          </p:nvCxnSpPr>
          <p:spPr>
            <a:xfrm flipH="1">
              <a:off x="4119692" y="4008520"/>
              <a:ext cx="346030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94D81BA6-DD92-8149-AC37-F7AD9D2AF98C}"/>
                </a:ext>
              </a:extLst>
            </p:cNvPr>
            <p:cNvSpPr/>
            <p:nvPr/>
          </p:nvSpPr>
          <p:spPr>
            <a:xfrm>
              <a:off x="4572000" y="4394775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A18D8797-720D-E247-8CAA-A7AFEA4A9894}"/>
                </a:ext>
              </a:extLst>
            </p:cNvPr>
            <p:cNvCxnSpPr>
              <a:stCxn id="120" idx="2"/>
              <a:endCxn id="122" idx="0"/>
            </p:cNvCxnSpPr>
            <p:nvPr/>
          </p:nvCxnSpPr>
          <p:spPr>
            <a:xfrm>
              <a:off x="4465722" y="4008520"/>
              <a:ext cx="411078" cy="3862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84087E-1480-CF4B-B447-7F350F8DEEB8}"/>
              </a:ext>
            </a:extLst>
          </p:cNvPr>
          <p:cNvSpPr txBox="1"/>
          <p:nvPr/>
        </p:nvSpPr>
        <p:spPr>
          <a:xfrm>
            <a:off x="6172200" y="4475322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&gt;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106FDE8-0F9B-7340-A0B9-324BDEA1E9E2}"/>
              </a:ext>
            </a:extLst>
          </p:cNvPr>
          <p:cNvSpPr txBox="1"/>
          <p:nvPr/>
        </p:nvSpPr>
        <p:spPr>
          <a:xfrm>
            <a:off x="6169170" y="2667000"/>
            <a:ext cx="10663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/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6566D-509C-6E40-913B-0FCE318413EB}"/>
              </a:ext>
            </a:extLst>
          </p:cNvPr>
          <p:cNvSpPr txBox="1"/>
          <p:nvPr/>
        </p:nvSpPr>
        <p:spPr>
          <a:xfrm>
            <a:off x="5684256" y="2955196"/>
            <a:ext cx="228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Contradiction!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AABA4-5891-C44F-8771-D3046B0CEA15}"/>
              </a:ext>
            </a:extLst>
          </p:cNvPr>
          <p:cNvSpPr txBox="1"/>
          <p:nvPr/>
        </p:nvSpPr>
        <p:spPr>
          <a:xfrm>
            <a:off x="2810423" y="2824872"/>
            <a:ext cx="9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B475D44-9137-C242-B3A4-5F4C53B327AC}"/>
              </a:ext>
            </a:extLst>
          </p:cNvPr>
          <p:cNvSpPr txBox="1"/>
          <p:nvPr/>
        </p:nvSpPr>
        <p:spPr>
          <a:xfrm>
            <a:off x="3832570" y="4537572"/>
            <a:ext cx="128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not-optimal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4007A9D-C7EB-A449-BB32-60DCC8818392}"/>
              </a:ext>
            </a:extLst>
          </p:cNvPr>
          <p:cNvSpPr txBox="1"/>
          <p:nvPr/>
        </p:nvSpPr>
        <p:spPr>
          <a:xfrm>
            <a:off x="8192224" y="4560564"/>
            <a:ext cx="90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optimal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0991E32-8EDE-1543-8248-5B8708483373}"/>
              </a:ext>
            </a:extLst>
          </p:cNvPr>
          <p:cNvSpPr txBox="1"/>
          <p:nvPr/>
        </p:nvSpPr>
        <p:spPr>
          <a:xfrm>
            <a:off x="10088238" y="279462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?!?!</a:t>
            </a:r>
          </a:p>
        </p:txBody>
      </p:sp>
    </p:spTree>
    <p:extLst>
      <p:ext uri="{BB962C8B-B14F-4D97-AF65-F5344CB8AC3E}">
        <p14:creationId xmlns:p14="http://schemas.microsoft.com/office/powerpoint/2010/main" val="5193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4" grpId="0"/>
      <p:bldP spid="7" grpId="0"/>
      <p:bldP spid="8" grpId="0"/>
      <p:bldP spid="125" grpId="0"/>
      <p:bldP spid="126" grpId="0"/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using too much memory a bad thing?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for John von Neumann</a:t>
            </a:r>
          </a:p>
          <a:p>
            <a:r>
              <a:rPr lang="en-US" dirty="0"/>
              <a:t>Inventor of modern computer architecture</a:t>
            </a:r>
          </a:p>
          <a:p>
            <a:r>
              <a:rPr lang="en-US" dirty="0"/>
              <a:t>Other notable influences include:</a:t>
            </a:r>
          </a:p>
          <a:p>
            <a:pPr lvl="1"/>
            <a:r>
              <a:rPr lang="en-US" dirty="0"/>
              <a:t>Mathematics </a:t>
            </a:r>
          </a:p>
          <a:p>
            <a:pPr lvl="1"/>
            <a:r>
              <a:rPr lang="en-US" dirty="0"/>
              <a:t>Physics</a:t>
            </a:r>
          </a:p>
          <a:p>
            <a:pPr lvl="1"/>
            <a:r>
              <a:rPr lang="en-US" dirty="0"/>
              <a:t>Economics </a:t>
            </a:r>
          </a:p>
          <a:p>
            <a:pPr lvl="1"/>
            <a:r>
              <a:rPr lang="en-US" dirty="0"/>
              <a:t>Computer Science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 descr="Image result for john von neuma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26985"/>
            <a:ext cx="2590800" cy="33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Von Neumann Bottleneck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Reading from memory is VERY slow</a:t>
            </a:r>
          </a:p>
          <a:p>
            <a:r>
              <a:rPr lang="en-US" dirty="0"/>
              <a:t>Big memory = slow memory</a:t>
            </a:r>
          </a:p>
          <a:p>
            <a:r>
              <a:rPr lang="en-US" dirty="0"/>
              <a:t>Solution: hierarchical memory</a:t>
            </a:r>
          </a:p>
          <a:p>
            <a:r>
              <a:rPr lang="en-US" dirty="0"/>
              <a:t>Takeaway for Algorithms: Memory is time, more memory is a lot more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341728" y="5355735"/>
            <a:ext cx="1163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CPU, registers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02624" y="4728780"/>
            <a:ext cx="1600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Cache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6600" y="3962400"/>
            <a:ext cx="2819400" cy="2819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428324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not look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4669936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Hopefully your data in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13578" y="40063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Hope it’s not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9064" y="6287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time: </a:t>
            </a:r>
          </a:p>
          <a:p>
            <a:r>
              <a:rPr lang="en-US" dirty="0"/>
              <a:t>1 cycle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0308" y="62878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time: </a:t>
            </a:r>
          </a:p>
          <a:p>
            <a:r>
              <a:rPr lang="en-US" dirty="0"/>
              <a:t>10 cycles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1900" y="6045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Access time: </a:t>
            </a:r>
          </a:p>
          <a:p>
            <a:r>
              <a:rPr lang="en-US" dirty="0">
                <a:solidFill>
                  <a:schemeClr val="bg1"/>
                </a:solidFill>
              </a:rPr>
              <a:t>1,000,000 cycles</a:t>
            </a:r>
          </a:p>
        </p:txBody>
      </p:sp>
    </p:spTree>
    <p:extLst>
      <p:ext uri="{BB962C8B-B14F-4D97-AF65-F5344CB8AC3E}">
        <p14:creationId xmlns:p14="http://schemas.microsoft.com/office/powerpoint/2010/main" val="395767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lots of memory is “bad”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Von Neumann bottleneck</a:t>
            </a:r>
          </a:p>
          <a:p>
            <a:r>
              <a:rPr lang="en-US" dirty="0"/>
              <a:t>Don’t have enough memory</a:t>
            </a:r>
          </a:p>
          <a:p>
            <a:r>
              <a:rPr lang="en-US" dirty="0"/>
              <a:t>Cache coherency</a:t>
            </a:r>
          </a:p>
          <a:p>
            <a:r>
              <a:rPr lang="en-US" dirty="0"/>
              <a:t>Time &gt;= space</a:t>
            </a:r>
          </a:p>
          <a:p>
            <a:r>
              <a:rPr lang="en-US" dirty="0"/>
              <a:t>Fast memory is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7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misses are very expensive</a:t>
            </a:r>
          </a:p>
          <a:p>
            <a:r>
              <a:rPr lang="en-US" dirty="0"/>
              <a:t>When we load something new into cache, we must eliminate something already there</a:t>
            </a:r>
          </a:p>
          <a:p>
            <a:r>
              <a:rPr lang="en-US" dirty="0"/>
              <a:t>We want the best cache “schedule” to minimize the number of misses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𝑘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size of the cache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memory access pattern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“schedule” for the cache (list of items in the cache at each time) which minimizes cache fetches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66175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3" name="Rectangle 1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696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4" name="Rectangle 1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8" name="Rectangle 1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513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9845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962400" y="41529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55994" y="2399307"/>
            <a:ext cx="2590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We must evict something to make room for 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5" name="Rectangle 14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9" name="Rectangle 1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3" name="Rectangle 2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741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5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962400" y="41529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4522805" y="4114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57800" y="2399307"/>
            <a:ext cx="1752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If we evict 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7" name="Rectangle 1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1" name="Rectangle 20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5" name="Rectangle 24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845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9" name="Rectangle 2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3984590" y="2504968"/>
            <a:ext cx="435011" cy="435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420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37338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95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" name="Rectangle 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y 2"/>
          <p:cNvSpPr/>
          <p:nvPr/>
        </p:nvSpPr>
        <p:spPr>
          <a:xfrm>
            <a:off x="3962400" y="41529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80" y="41910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7801" y="2399307"/>
            <a:ext cx="171165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If we evict C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511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8" name="Rectangle 1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718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2" name="Rectangle 21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438401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6" name="Rectangle 2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84590" y="25049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0" name="Rectangle 2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3984590" y="3374990"/>
            <a:ext cx="435011" cy="4350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5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Our Problem vs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338"/>
            <a:ext cx="11887200" cy="23737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Assuming we know the entire access pattern</a:t>
            </a:r>
          </a:p>
          <a:p>
            <a:r>
              <a:rPr lang="en-US" dirty="0"/>
              <a:t>Cache is Fully Associative</a:t>
            </a:r>
          </a:p>
          <a:p>
            <a:r>
              <a:rPr lang="en-US" dirty="0"/>
              <a:t>Counting # of fetches (not necessarily misses)</a:t>
            </a:r>
          </a:p>
          <a:p>
            <a:r>
              <a:rPr lang="en-US" dirty="0"/>
              <a:t>“Reduced” Schedule: Address only loaded on the cycle it’s required</a:t>
            </a:r>
          </a:p>
          <a:p>
            <a:pPr lvl="1"/>
            <a:r>
              <a:rPr lang="en-US" dirty="0"/>
              <a:t>Reduced == Unreduced (by number of fetches)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74790" y="4673026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98590" y="6349426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23262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9" name="Rectangle 2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89862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10473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777073" y="54864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1" name="Rectangle 40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23262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5" name="Rectangle 44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89862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9" name="Rectangle 48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310473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3" name="Rectangle 5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777073" y="3810001"/>
            <a:ext cx="334338" cy="100301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7" name="Rectangle 5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237659" y="3977170"/>
            <a:ext cx="2030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Unreduced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67200" y="5641981"/>
            <a:ext cx="162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</a:t>
            </a:r>
            <a:r>
              <a:rPr lang="en-US" sz="3200"/>
              <a:t>educed</a:t>
            </a:r>
            <a:endParaRPr lang="en-US" sz="3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2310475" y="3810000"/>
            <a:ext cx="334337" cy="334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323262" y="5486400"/>
            <a:ext cx="334338" cy="3343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553200" y="5334001"/>
            <a:ext cx="3733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Leaving A in longer does not save fetches</a:t>
            </a:r>
          </a:p>
        </p:txBody>
      </p:sp>
    </p:spTree>
    <p:extLst>
      <p:ext uri="{BB962C8B-B14F-4D97-AF65-F5344CB8AC3E}">
        <p14:creationId xmlns:p14="http://schemas.microsoft.com/office/powerpoint/2010/main" val="4927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60" grpId="0"/>
      <p:bldP spid="61" grpId="0"/>
      <p:bldP spid="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89E5-669A-9D4B-B6F6-A15D050EA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B9081-E236-9745-9F0E-60CB2449D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90D06-92B2-F648-8BDD-FA66078D2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</a:t>
            </a:r>
            <a:r>
              <a:rPr lang="en-US" sz="3200" dirty="0">
                <a:solidFill>
                  <a:srgbClr val="FF33CC"/>
                </a:solidFill>
              </a:rPr>
              <a:t>A</a:t>
            </a:r>
            <a:r>
              <a:rPr lang="en-US" sz="3200" dirty="0"/>
              <a:t>   D   E   A   D   </a:t>
            </a:r>
            <a:r>
              <a:rPr lang="en-US" sz="3200" dirty="0">
                <a:solidFill>
                  <a:srgbClr val="FF33CC"/>
                </a:solidFill>
              </a:rPr>
              <a:t>B</a:t>
            </a:r>
            <a:r>
              <a:rPr lang="en-US" sz="3200" dirty="0"/>
              <a:t>   A   E   </a:t>
            </a:r>
            <a:r>
              <a:rPr lang="en-US" sz="3200" dirty="0">
                <a:solidFill>
                  <a:srgbClr val="FF33CC"/>
                </a:solidFill>
              </a:rPr>
              <a:t>C</a:t>
            </a:r>
            <a:r>
              <a:rPr lang="en-US" sz="3200" dirty="0"/>
              <a:t>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05800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8868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5590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</a:t>
            </a:r>
            <a:r>
              <a:rPr lang="en-US" sz="3200" dirty="0">
                <a:solidFill>
                  <a:srgbClr val="FF33CC"/>
                </a:solidFill>
              </a:rPr>
              <a:t>A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33CC"/>
                </a:solidFill>
              </a:rPr>
              <a:t>D</a:t>
            </a:r>
            <a:r>
              <a:rPr lang="en-US" sz="3200" dirty="0"/>
              <a:t>   </a:t>
            </a:r>
            <a:r>
              <a:rPr lang="en-US" sz="3200" dirty="0">
                <a:solidFill>
                  <a:srgbClr val="FF33CC"/>
                </a:solidFill>
              </a:rPr>
              <a:t>B</a:t>
            </a:r>
            <a:r>
              <a:rPr lang="en-US" sz="3200" dirty="0"/>
              <a:t>   A   E   C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77334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B</a:t>
            </a:r>
          </a:p>
        </p:txBody>
      </p:sp>
    </p:spTree>
    <p:extLst>
      <p:ext uri="{BB962C8B-B14F-4D97-AF65-F5344CB8AC3E}">
        <p14:creationId xmlns:p14="http://schemas.microsoft.com/office/powerpoint/2010/main" val="612514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</a:t>
            </a:r>
            <a:r>
              <a:rPr lang="en-US" sz="3200" dirty="0">
                <a:solidFill>
                  <a:srgbClr val="FF33CC"/>
                </a:solidFill>
              </a:rPr>
              <a:t>A   E</a:t>
            </a:r>
            <a:r>
              <a:rPr lang="en-US" sz="3200" dirty="0"/>
              <a:t>   C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419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1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8" name="Rectangle 4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7032590" y="322505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4" name="Rectangle 5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sp>
        <p:nvSpPr>
          <p:cNvPr id="57" name="Multiply 56"/>
          <p:cNvSpPr/>
          <p:nvPr/>
        </p:nvSpPr>
        <p:spPr>
          <a:xfrm>
            <a:off x="7010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772934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D</a:t>
            </a:r>
          </a:p>
        </p:txBody>
      </p:sp>
    </p:spTree>
    <p:extLst>
      <p:ext uri="{BB962C8B-B14F-4D97-AF65-F5344CB8AC3E}">
        <p14:creationId xmlns:p14="http://schemas.microsoft.com/office/powerpoint/2010/main" val="2073224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</a:t>
            </a:r>
            <a:r>
              <a:rPr lang="en-US" sz="3200" dirty="0">
                <a:solidFill>
                  <a:srgbClr val="FF33CC"/>
                </a:solidFill>
              </a:rPr>
              <a:t>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419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1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8" name="Rectangle 4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70325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4" name="Rectangle 5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7" name="Multiply 56"/>
          <p:cNvSpPr/>
          <p:nvPr/>
        </p:nvSpPr>
        <p:spPr>
          <a:xfrm>
            <a:off x="7010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5659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0" name="Rectangle 5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77201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4" name="Rectangle 6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56590" y="3229039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pic>
        <p:nvPicPr>
          <p:cNvPr id="7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90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Multiply 72"/>
          <p:cNvSpPr/>
          <p:nvPr/>
        </p:nvSpPr>
        <p:spPr>
          <a:xfrm>
            <a:off x="8571943" y="48387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9772934" y="4172547"/>
            <a:ext cx="1047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Evict B</a:t>
            </a:r>
          </a:p>
        </p:txBody>
      </p:sp>
    </p:spTree>
    <p:extLst>
      <p:ext uri="{BB962C8B-B14F-4D97-AF65-F5344CB8AC3E}">
        <p14:creationId xmlns:p14="http://schemas.microsoft.com/office/powerpoint/2010/main" val="939121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choice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err="1"/>
              <a:t>Belady</a:t>
            </a:r>
            <a:r>
              <a:rPr lang="en-US" dirty="0"/>
              <a:t> evict rule:</a:t>
            </a:r>
          </a:p>
          <a:p>
            <a:pPr lvl="1"/>
            <a:r>
              <a:rPr lang="en-US" dirty="0"/>
              <a:t>Evict the item accessed farthest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60590" y="4457701"/>
            <a:ext cx="752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B   C   D   A   D   E   A   D   B   A   E   C   E   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845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" name="Rectangle 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1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445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80" y="49149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962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4511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16" name="Rectangle 1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71801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0" name="Rectangle 1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38401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4" name="Rectangle 2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179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28" name="Rectangle 2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3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50513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3" name="Rectangle 32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62601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37" name="Rectangle 36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40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Multiply 40"/>
          <p:cNvSpPr/>
          <p:nvPr/>
        </p:nvSpPr>
        <p:spPr>
          <a:xfrm>
            <a:off x="55626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0419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4" name="Rectangle 4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53201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48" name="Rectangle 4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</p:grpSp>
      <p:pic>
        <p:nvPicPr>
          <p:cNvPr id="5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8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70325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54" name="Rectangle 5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7" name="Multiply 56"/>
          <p:cNvSpPr/>
          <p:nvPr/>
        </p:nvSpPr>
        <p:spPr>
          <a:xfrm>
            <a:off x="7010400" y="48768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5659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0" name="Rectangle 5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77201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4" name="Rectangle 63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85565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71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90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4907507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Multiply 72"/>
          <p:cNvSpPr/>
          <p:nvPr/>
        </p:nvSpPr>
        <p:spPr>
          <a:xfrm>
            <a:off x="8571943" y="4838700"/>
            <a:ext cx="381000" cy="3810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9089990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76" name="Rectangle 75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601201" y="3244100"/>
            <a:ext cx="435011" cy="1305033"/>
            <a:chOff x="936589" y="1752600"/>
            <a:chExt cx="435011" cy="1305033"/>
          </a:xfrm>
          <a:solidFill>
            <a:srgbClr val="92D050"/>
          </a:solidFill>
        </p:grpSpPr>
        <p:sp>
          <p:nvSpPr>
            <p:cNvPr id="80" name="Rectangle 79"/>
            <p:cNvSpPr/>
            <p:nvPr/>
          </p:nvSpPr>
          <p:spPr>
            <a:xfrm>
              <a:off x="936589" y="1752600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36589" y="2187611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36589" y="2622622"/>
              <a:ext cx="435011" cy="43501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83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990" y="48768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Image result for check 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11" y="4838700"/>
            <a:ext cx="32892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88178" y="5791200"/>
            <a:ext cx="2403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 Cache Misses</a:t>
            </a:r>
          </a:p>
        </p:txBody>
      </p:sp>
    </p:spTree>
    <p:extLst>
      <p:ext uri="{BB962C8B-B14F-4D97-AF65-F5344CB8AC3E}">
        <p14:creationId xmlns:p14="http://schemas.microsoft.com/office/powerpoint/2010/main" val="1303618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Greedy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𝑐𝑎𝑐h𝑒</m:t>
                    </m:r>
                  </m:oMath>
                </a14:m>
                <a:r>
                  <a:rPr lang="en-US" dirty="0"/>
                  <a:t>= first k accesses</a:t>
                </a:r>
              </a:p>
              <a:p>
                <a:pPr marL="0" indent="0">
                  <a:buNone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𝑐𝑎𝑐h𝑒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	print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𝑐𝑎𝑐h𝑒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else:</a:t>
                </a:r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furthest-in-future from cache</a:t>
                </a:r>
              </a:p>
              <a:p>
                <a:pPr marL="0" indent="0">
                  <a:buNone/>
                </a:pPr>
                <a:r>
                  <a:rPr lang="en-US" dirty="0"/>
                  <a:t>		evict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load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print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𝑐𝑎𝑐h𝑒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93786" y="1737937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786" y="1737937"/>
                <a:ext cx="904928" cy="461665"/>
              </a:xfrm>
              <a:prstGeom prst="rect">
                <a:avLst/>
              </a:prstGeom>
              <a:blipFill>
                <a:blip r:embed="rId3"/>
                <a:stretch>
                  <a:fillRect r="-138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0" y="2254817"/>
                <a:ext cx="11276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times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254817"/>
                <a:ext cx="1127681" cy="461665"/>
              </a:xfrm>
              <a:prstGeom prst="rect">
                <a:avLst/>
              </a:prstGeom>
              <a:blipFill>
                <a:blip r:embed="rId4"/>
                <a:stretch>
                  <a:fillRect t="-8108" r="-674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91000" y="2819400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19400"/>
                <a:ext cx="904928" cy="461665"/>
              </a:xfrm>
              <a:prstGeom prst="rect">
                <a:avLst/>
              </a:prstGeom>
              <a:blipFill>
                <a:blip r:embed="rId5"/>
                <a:stretch>
                  <a:fillRect r="-138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5217" y="3346332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217" y="3346332"/>
                <a:ext cx="904928" cy="461665"/>
              </a:xfrm>
              <a:prstGeom prst="rect">
                <a:avLst/>
              </a:prstGeom>
              <a:blipFill>
                <a:blip r:embed="rId6"/>
                <a:stretch>
                  <a:fillRect r="-138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28133" y="4419600"/>
                <a:ext cx="10774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133" y="4419600"/>
                <a:ext cx="1077474" cy="461665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548242" y="4953000"/>
                <a:ext cx="8958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(1)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242" y="4953000"/>
                <a:ext cx="895886" cy="461665"/>
              </a:xfrm>
              <a:prstGeom prst="rect">
                <a:avLst/>
              </a:prstGeom>
              <a:blipFill>
                <a:blip r:embed="rId8"/>
                <a:stretch>
                  <a:fillRect r="-1408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54103" y="5486400"/>
                <a:ext cx="9049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03" y="5486400"/>
                <a:ext cx="904928" cy="461665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83510" y="5624899"/>
                <a:ext cx="17529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510" y="5624899"/>
                <a:ext cx="1752980" cy="646331"/>
              </a:xfrm>
              <a:prstGeom prst="rect">
                <a:avLst/>
              </a:prstGeom>
              <a:blipFill>
                <a:blip r:embed="rId10"/>
                <a:stretch>
                  <a:fillRect r="-2878"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7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Shows correctness of a greedy algorithm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Show exchanging an item from an arbitrary optimal solution with your greedy choice makes the new solution no worse</a:t>
            </a:r>
          </a:p>
          <a:p>
            <a:pPr lvl="1"/>
            <a:r>
              <a:rPr lang="en-US" dirty="0"/>
              <a:t>How to show my sandwich is at least as good as yours:</a:t>
            </a:r>
          </a:p>
          <a:p>
            <a:pPr lvl="2"/>
            <a:r>
              <a:rPr lang="en-US" dirty="0"/>
              <a:t>Show: “I can remove any item from your sandwich, and it would be no worse by replacing it with the same item from my sandwich”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pic>
        <p:nvPicPr>
          <p:cNvPr id="15362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495" y="5253318"/>
            <a:ext cx="2883777" cy="160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798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Belady</a:t>
            </a:r>
            <a:r>
              <a:rPr lang="en-US" dirty="0">
                <a:solidFill>
                  <a:srgbClr val="92D050"/>
                </a:solidFill>
              </a:rPr>
              <a:t> Exchange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4529" y="1487190"/>
                <a:ext cx="11201400" cy="3448957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800" dirty="0"/>
                  <a:t> be the schedule chosen by our greedy algorithm</a:t>
                </a:r>
              </a:p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 a schedule which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800" dirty="0"/>
                  <a:t> for the first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/>
                  <a:t> memory accesses.</a:t>
                </a:r>
              </a:p>
              <a:p>
                <a:pPr marL="0" indent="0">
                  <a:buNone/>
                </a:pPr>
                <a:r>
                  <a:rPr lang="en-US" sz="2800" dirty="0"/>
                  <a:t>We will show: there is a schedule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dirty="0"/>
                  <a:t> which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sz="2800" dirty="0"/>
                  <a:t> for the first </a:t>
                </a:r>
                <a:br>
                  <a:rPr lang="en-US" sz="2800" i="1" dirty="0">
                    <a:latin typeface="Cambria Math"/>
                  </a:rPr>
                </a:br>
                <a:r>
                  <a:rPr lang="en-US" sz="280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33CC"/>
                        </a:solidFill>
                        <a:latin typeface="Cambria Math"/>
                      </a:rPr>
                      <m:t>𝑖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/>
                  <a:t>memory accesses, and has no more misses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(i.e.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800" i="1" dirty="0">
                        <a:latin typeface="Cambria Math"/>
                      </a:rPr>
                      <m:t>≤</m:t>
                    </m:r>
                    <m:r>
                      <a:rPr lang="en-US" sz="2800" i="1" dirty="0">
                        <a:latin typeface="Cambria Math"/>
                      </a:rPr>
                      <m:t>𝑚𝑖𝑠𝑠𝑒𝑠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4529" y="1487190"/>
                <a:ext cx="11201400" cy="3448957"/>
              </a:xfrm>
              <a:blipFill>
                <a:blip r:embed="rId2"/>
                <a:stretch>
                  <a:fillRect l="-1019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828800" y="5150420"/>
                <a:ext cx="838200" cy="838200"/>
              </a:xfrm>
              <a:prstGeom prst="round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50420"/>
                <a:ext cx="838200" cy="8382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5988620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0 accesses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5988620"/>
                <a:ext cx="1524000" cy="945580"/>
              </a:xfrm>
              <a:prstGeom prst="rect">
                <a:avLst/>
              </a:prstGeom>
              <a:blipFill>
                <a:blip r:embed="rId4"/>
                <a:stretch>
                  <a:fillRect l="-3306"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740623" y="5139047"/>
                <a:ext cx="838200" cy="838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623" y="5139047"/>
                <a:ext cx="838200" cy="838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829300" y="5139047"/>
                <a:ext cx="838200" cy="838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5139047"/>
                <a:ext cx="838200" cy="8382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1400" y="5977247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 access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977247"/>
                <a:ext cx="1524000" cy="945580"/>
              </a:xfrm>
              <a:prstGeom prst="rect">
                <a:avLst/>
              </a:prstGeom>
              <a:blipFill>
                <a:blip r:embed="rId7"/>
                <a:stretch>
                  <a:fillRect l="-3306"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5958385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2  accesses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958385"/>
                <a:ext cx="1524000" cy="945580"/>
              </a:xfrm>
              <a:prstGeom prst="rect">
                <a:avLst/>
              </a:prstGeom>
              <a:blipFill>
                <a:blip r:embed="rId8"/>
                <a:stretch>
                  <a:fillRect l="-3333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31206" y="5113690"/>
            <a:ext cx="41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9029700" y="5139047"/>
                <a:ext cx="838200" cy="8382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5139047"/>
                <a:ext cx="838200" cy="838200"/>
              </a:xfrm>
              <a:prstGeom prst="roundRect">
                <a:avLst/>
              </a:prstGeom>
              <a:blipFill>
                <a:blip r:embed="rId9"/>
                <a:stretch>
                  <a:fillRect l="-86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39200" y="5958385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accesses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5958385"/>
                <a:ext cx="1524000" cy="945580"/>
              </a:xfrm>
              <a:prstGeom prst="rect">
                <a:avLst/>
              </a:prstGeom>
              <a:blipFill>
                <a:blip r:embed="rId10"/>
                <a:stretch>
                  <a:fillRect l="-3333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2895600" y="5436854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852348" y="5427671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6725503" y="5396564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993039" y="5398186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919" y="50675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4400" y="50675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9822" y="50675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7358" y="50675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4812268"/>
            <a:ext cx="97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Optimal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1600" y="4812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 </a:t>
            </a:r>
          </a:p>
        </p:txBody>
      </p:sp>
    </p:spTree>
    <p:extLst>
      <p:ext uri="{BB962C8B-B14F-4D97-AF65-F5344CB8AC3E}">
        <p14:creationId xmlns:p14="http://schemas.microsoft.com/office/powerpoint/2010/main" val="19408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Belady</a:t>
            </a:r>
            <a:r>
              <a:rPr lang="en-US" dirty="0"/>
              <a:t> Exchange Proof Idea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99379" y="3429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826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5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Must agree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blipFill>
                <a:blip r:embed="rId6"/>
                <a:stretch>
                  <a:fillRect l="-2791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4" idx="0"/>
            <a:endCxn id="19" idx="2"/>
          </p:cNvCxnSpPr>
          <p:nvPr/>
        </p:nvCxnSpPr>
        <p:spPr>
          <a:xfrm flipH="1" flipV="1">
            <a:off x="4927980" y="3886200"/>
            <a:ext cx="1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Need to fill in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the rest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have no more misses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blipFill>
                <a:blip r:embed="rId7"/>
                <a:stretch>
                  <a:fillRect l="-1717" t="-4167" r="-38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4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8DA0CD6-4DB4-8A42-B05D-76DD8B18C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/>
              <a:t>Warm up</a:t>
            </a:r>
            <a:br>
              <a:rPr lang="en-US" sz="2800" b="1" u="sng" dirty="0"/>
            </a:br>
            <a:endParaRPr lang="en-US" sz="2800" b="1" u="sng" dirty="0"/>
          </a:p>
          <a:p>
            <a:pPr marL="0" indent="0" algn="ctr">
              <a:buNone/>
            </a:pPr>
            <a:r>
              <a:rPr lang="en-US" sz="2800" dirty="0"/>
              <a:t>Why is an algorithm’s space complexity (how much memory it uses) important?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Why might a memory-intensive algorithm be a “bad” one?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013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68372" y="3048000"/>
            <a:ext cx="3518029" cy="571500"/>
            <a:chOff x="368171" y="4305300"/>
            <a:chExt cx="3518029" cy="571500"/>
          </a:xfrm>
        </p:grpSpPr>
        <p:sp>
          <p:nvSpPr>
            <p:cNvPr id="8" name="Rectangle 7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>
                <a:solidFill>
                  <a:srgbClr val="92D050"/>
                </a:solidFill>
              </a:rPr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accesses, the state of the cache at access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will be the same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3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2772" y="3048000"/>
            <a:ext cx="3518029" cy="593750"/>
            <a:chOff x="368171" y="4305300"/>
            <a:chExt cx="3518029" cy="593750"/>
          </a:xfrm>
        </p:grpSpPr>
        <p:sp>
          <p:nvSpPr>
            <p:cNvPr id="19" name="Rectangle 1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access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  <a:blipFill>
                <a:blip r:embed="rId6"/>
                <a:stretch>
                  <a:fillRect l="-169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981200" y="4267200"/>
                <a:ext cx="82296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is in the cache, then neither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evict from the cache, use the same cache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267200"/>
                <a:ext cx="8229600" cy="1295400"/>
              </a:xfrm>
              <a:prstGeom prst="rect">
                <a:avLst/>
              </a:prstGeom>
              <a:blipFill>
                <a:blip r:embed="rId7"/>
                <a:stretch>
                  <a:fillRect l="-1852" t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3886201" y="5593644"/>
            <a:ext cx="3518029" cy="571500"/>
            <a:chOff x="368171" y="4305300"/>
            <a:chExt cx="3518029" cy="571500"/>
          </a:xfrm>
          <a:solidFill>
            <a:srgbClr val="00B0F0"/>
          </a:solidFill>
        </p:grpSpPr>
        <p:sp>
          <p:nvSpPr>
            <p:cNvPr id="30" name="Rectangle 29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803C8A-46C5-6A40-827D-27CFBFFE0684}"/>
                  </a:ext>
                </a:extLst>
              </p:cNvPr>
              <p:cNvSpPr/>
              <p:nvPr/>
            </p:nvSpPr>
            <p:spPr>
              <a:xfrm>
                <a:off x="3886200" y="304800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803C8A-46C5-6A40-827D-27CFBFFE0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048000"/>
                <a:ext cx="533400" cy="5701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A8A1D7-57E6-7045-9B7F-669D1241D157}"/>
                  </a:ext>
                </a:extLst>
              </p:cNvPr>
              <p:cNvSpPr/>
              <p:nvPr/>
            </p:nvSpPr>
            <p:spPr>
              <a:xfrm>
                <a:off x="8610600" y="304800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FA8A1D7-57E6-7045-9B7F-669D1241D1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3048000"/>
                <a:ext cx="533400" cy="5701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7FC6725-78AE-924C-8CA5-3FD4D5B9BCF6}"/>
                  </a:ext>
                </a:extLst>
              </p:cNvPr>
              <p:cNvSpPr/>
              <p:nvPr/>
            </p:nvSpPr>
            <p:spPr>
              <a:xfrm>
                <a:off x="5804028" y="5593643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7FC6725-78AE-924C-8CA5-3FD4D5B9B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028" y="5593643"/>
                <a:ext cx="533400" cy="570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948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68372" y="3048000"/>
            <a:ext cx="3518029" cy="571500"/>
            <a:chOff x="368171" y="4305300"/>
            <a:chExt cx="3518029" cy="571500"/>
          </a:xfrm>
        </p:grpSpPr>
        <p:sp>
          <p:nvSpPr>
            <p:cNvPr id="8" name="Rectangle 7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>
                <a:solidFill>
                  <a:srgbClr val="92D050"/>
                </a:solidFill>
              </a:rPr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accesses, the state of the cache at access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will be the same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3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2772" y="3048000"/>
            <a:ext cx="3518029" cy="593750"/>
            <a:chOff x="368171" y="4305300"/>
            <a:chExt cx="3518029" cy="593750"/>
          </a:xfrm>
        </p:grpSpPr>
        <p:sp>
          <p:nvSpPr>
            <p:cNvPr id="19" name="Rectangle 1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access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  <a:blipFill>
                <a:blip r:embed="rId6"/>
                <a:stretch>
                  <a:fillRect l="-169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isn’t in the cache, and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evict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the cache, evict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  <a:blipFill>
                <a:blip r:embed="rId9"/>
                <a:stretch>
                  <a:fillRect l="-1695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3886201" y="5593644"/>
            <a:ext cx="3518029" cy="571500"/>
            <a:chOff x="368171" y="4305300"/>
            <a:chExt cx="3518029" cy="571500"/>
          </a:xfrm>
          <a:solidFill>
            <a:srgbClr val="00B0F0"/>
          </a:solidFill>
        </p:grpSpPr>
        <p:sp>
          <p:nvSpPr>
            <p:cNvPr id="33" name="Rectangle 32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84922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29" y="5593645"/>
                <a:ext cx="533400" cy="5701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429" y="5595014"/>
                <a:ext cx="533400" cy="5701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6331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968372" y="3048000"/>
            <a:ext cx="3518029" cy="571500"/>
            <a:chOff x="368171" y="4305300"/>
            <a:chExt cx="3518029" cy="571500"/>
          </a:xfrm>
        </p:grpSpPr>
        <p:sp>
          <p:nvSpPr>
            <p:cNvPr id="8" name="Rectangle 7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62961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>
                <a:solidFill>
                  <a:srgbClr val="92D050"/>
                </a:solidFill>
              </a:rPr>
              <a:t>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for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accesses, the state of the cache at access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will be the same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3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692772" y="3048000"/>
            <a:ext cx="3518029" cy="593750"/>
            <a:chOff x="368171" y="4305300"/>
            <a:chExt cx="3518029" cy="593750"/>
          </a:xfrm>
        </p:grpSpPr>
        <p:sp>
          <p:nvSpPr>
            <p:cNvPr id="19" name="Rectangle 1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1757084" cy="39158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372" y="2971801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access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657600"/>
                <a:ext cx="8229600" cy="609600"/>
              </a:xfrm>
              <a:prstGeom prst="rect">
                <a:avLst/>
              </a:prstGeom>
              <a:blipFill>
                <a:blip r:embed="rId6"/>
                <a:stretch>
                  <a:fillRect l="-169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304800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04937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3: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</m:oMath>
                </a14:m>
                <a:r>
                  <a:rPr lang="en-US" dirty="0"/>
                  <a:t> isn’t in the cache,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evicts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from the cache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122" y="4272887"/>
                <a:ext cx="8229600" cy="1295400"/>
              </a:xfrm>
              <a:prstGeom prst="rect">
                <a:avLst/>
              </a:prstGeom>
              <a:blipFill>
                <a:blip r:embed="rId9"/>
                <a:stretch>
                  <a:fillRect l="-1695" t="-5882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2044572" y="5703627"/>
            <a:ext cx="3518029" cy="571500"/>
            <a:chOff x="368171" y="4305300"/>
            <a:chExt cx="3518029" cy="571500"/>
          </a:xfrm>
        </p:grpSpPr>
        <p:sp>
          <p:nvSpPr>
            <p:cNvPr id="29" name="Rectangle 2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8171" y="4507468"/>
                  <a:ext cx="2033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03357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768972" y="5703627"/>
            <a:ext cx="3518029" cy="593750"/>
            <a:chOff x="368171" y="4305300"/>
            <a:chExt cx="3518029" cy="593750"/>
          </a:xfrm>
        </p:grpSpPr>
        <p:sp>
          <p:nvSpPr>
            <p:cNvPr id="37" name="Rectangle 36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68171" y="4507468"/>
                  <a:ext cx="2161041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+1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161041" cy="39158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6250" b="-203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54572" y="5627428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72" y="5627428"/>
                <a:ext cx="633507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29200" y="5703628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703628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95800" y="5704997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704997"/>
                <a:ext cx="533400" cy="5701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53600" y="5703628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5703628"/>
                <a:ext cx="533400" cy="5701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220200" y="5704997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5704997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049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99379" y="34290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826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5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Must agree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712" y="4256618"/>
                <a:ext cx="2712537" cy="491288"/>
              </a:xfrm>
              <a:prstGeom prst="rect">
                <a:avLst/>
              </a:prstGeom>
              <a:blipFill>
                <a:blip r:embed="rId6"/>
                <a:stretch>
                  <a:fillRect l="-2791" t="-5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stCxn id="34" idx="0"/>
            <a:endCxn id="19" idx="2"/>
          </p:cNvCxnSpPr>
          <p:nvPr/>
        </p:nvCxnSpPr>
        <p:spPr>
          <a:xfrm flipH="1" flipV="1">
            <a:off x="4927980" y="3886200"/>
            <a:ext cx="1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Need to fill in </a:t>
                </a:r>
                <a:r>
                  <a:rPr lang="en-US" sz="2400" dirty="0">
                    <a:solidFill>
                      <a:srgbClr val="0070C0"/>
                    </a:solidFill>
                  </a:rPr>
                  <a:t>the rest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have no more misses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96" y="3124201"/>
                <a:ext cx="2944505" cy="1200329"/>
              </a:xfrm>
              <a:prstGeom prst="rect">
                <a:avLst/>
              </a:prstGeom>
              <a:blipFill>
                <a:blip r:embed="rId7"/>
                <a:stretch>
                  <a:fillRect l="-1717" t="-4167" r="-38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48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 animBg="1"/>
      <p:bldP spid="3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5"/>
                <a:stretch>
                  <a:fillRect l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6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2233" y="4256619"/>
                <a:ext cx="3658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involves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233" y="4256619"/>
                <a:ext cx="3658117" cy="461665"/>
              </a:xfrm>
              <a:prstGeom prst="rect">
                <a:avLst/>
              </a:prstGeom>
              <a:blipFill>
                <a:blip r:embed="rId7"/>
                <a:stretch>
                  <a:fillRect l="-2083" t="-5263" r="-6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7" y="3886200"/>
            <a:ext cx="5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8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0" y="5725181"/>
                <a:ext cx="9372599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7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7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700" i="1" dirty="0">
                        <a:latin typeface="Cambria Math"/>
                      </a:rPr>
                      <m:t>𝑖</m:t>
                    </m:r>
                    <m:r>
                      <a:rPr lang="en-US" sz="27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7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7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700" dirty="0"/>
                  <a:t> deals with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700" dirty="0"/>
                  <a:t> or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𝑓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725181"/>
                <a:ext cx="9372599" cy="507831"/>
              </a:xfrm>
              <a:prstGeom prst="rect">
                <a:avLst/>
              </a:prstGeom>
              <a:blipFill>
                <a:blip r:embed="rId9"/>
                <a:stretch>
                  <a:fillRect t="-9756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 options: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dirty="0"/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≠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  <m:r>
                      <a:rPr lang="en-US" sz="2800" b="1" i="1">
                        <a:latin typeface="Cambria Math"/>
                      </a:rPr>
                      <m:t>,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blipFill>
                <a:blip r:embed="rId10"/>
                <a:stretch>
                  <a:fillRect l="-1947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5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7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8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9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deals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blipFill>
                <a:blip r:embed="rId10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4CE136-176B-9B47-A4E5-650D00B80BB0}"/>
                  </a:ext>
                </a:extLst>
              </p:cNvPr>
              <p:cNvSpPr txBox="1"/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 options: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𝒆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B4CE136-176B-9B47-A4E5-650D00B80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blipFill>
                <a:blip r:embed="rId11"/>
                <a:stretch>
                  <a:fillRect l="-1947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9061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3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905000" y="2073250"/>
            <a:ext cx="3657600" cy="571500"/>
            <a:chOff x="228600" y="4305300"/>
            <a:chExt cx="3657600" cy="571500"/>
          </a:xfrm>
        </p:grpSpPr>
        <p:sp>
          <p:nvSpPr>
            <p:cNvPr id="29" name="Rectangle 28"/>
            <p:cNvSpPr/>
            <p:nvPr/>
          </p:nvSpPr>
          <p:spPr>
            <a:xfrm>
              <a:off x="228600" y="4305300"/>
              <a:ext cx="36576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28600" y="4507468"/>
                  <a:ext cx="20495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4507468"/>
                  <a:ext cx="204953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477000" y="2073250"/>
            <a:ext cx="3810000" cy="571500"/>
            <a:chOff x="76200" y="4305300"/>
            <a:chExt cx="3810000" cy="571500"/>
          </a:xfrm>
        </p:grpSpPr>
        <p:sp>
          <p:nvSpPr>
            <p:cNvPr id="37" name="Rectangle 36"/>
            <p:cNvSpPr/>
            <p:nvPr/>
          </p:nvSpPr>
          <p:spPr>
            <a:xfrm>
              <a:off x="152400" y="4305300"/>
              <a:ext cx="3733800" cy="5715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200" y="4507468"/>
                  <a:ext cx="22691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4507468"/>
                  <a:ext cx="226914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must load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into the cache, assume it evicts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  <a:blipFill>
                <a:blip r:embed="rId11"/>
                <a:stretch>
                  <a:fillRect l="-4167" t="-3448" r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6705600" y="3048002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load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into the cache, evicting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048002"/>
                <a:ext cx="3657600" cy="1828799"/>
              </a:xfrm>
              <a:prstGeom prst="rect">
                <a:avLst/>
              </a:prstGeom>
              <a:blipFill>
                <a:blip r:embed="rId12"/>
                <a:stretch>
                  <a:fillRect l="-4167" t="-4861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057400" y="5257802"/>
                <a:ext cx="74295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behaved exactly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and has the same cache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257802"/>
                <a:ext cx="7429500" cy="1828799"/>
              </a:xfrm>
              <a:prstGeom prst="rect">
                <a:avLst/>
              </a:prstGeom>
              <a:blipFill>
                <a:blip r:embed="rId13"/>
                <a:stretch>
                  <a:fillRect l="-1706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/>
          <p:cNvSpPr txBox="1">
            <a:spLocks/>
          </p:cNvSpPr>
          <p:nvPr/>
        </p:nvSpPr>
        <p:spPr>
          <a:xfrm>
            <a:off x="4259228" y="4267201"/>
            <a:ext cx="4457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caches now match!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3962400" y="207325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73250"/>
                <a:ext cx="533400" cy="570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686800" y="2073249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073249"/>
                <a:ext cx="533400" cy="5701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62400" y="2514601"/>
                <a:ext cx="533400" cy="570131"/>
              </a:xfrm>
              <a:prstGeom prst="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14601"/>
                <a:ext cx="533400" cy="570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8686800" y="2514601"/>
                <a:ext cx="533400" cy="5701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2514601"/>
                <a:ext cx="533400" cy="5701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46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5" grpId="0" animBg="1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l="-2564"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7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8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9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deals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blipFill>
                <a:blip r:embed="rId10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DA6A4E-A46A-C44A-8302-16818F1D91BB}"/>
                  </a:ext>
                </a:extLst>
              </p:cNvPr>
              <p:cNvSpPr txBox="1"/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 options: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≠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𝒆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9DA6A4E-A46A-C44A-8302-16818F1D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blipFill>
                <a:blip r:embed="rId11"/>
                <a:stretch>
                  <a:fillRect l="-1947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7076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2"/>
            <a:ext cx="9220200" cy="182879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Cannot Happen!</a:t>
            </a:r>
          </a:p>
        </p:txBody>
      </p:sp>
      <p:sp>
        <p:nvSpPr>
          <p:cNvPr id="6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 l="-2564" b="-128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7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>
            <a:stCxn id="60" idx="0"/>
            <a:endCxn id="49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66997" y="2631744"/>
                <a:ext cx="1321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“Evict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"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97" y="2631744"/>
                <a:ext cx="1321965" cy="461665"/>
              </a:xfrm>
              <a:prstGeom prst="rect">
                <a:avLst/>
              </a:prstGeom>
              <a:blipFill>
                <a:blip r:embed="rId8"/>
                <a:stretch>
                  <a:fillRect l="-769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/>
          <p:cNvCxnSpPr>
            <a:stCxn id="64" idx="2"/>
            <a:endCxn id="59" idx="0"/>
          </p:cNvCxnSpPr>
          <p:nvPr/>
        </p:nvCxnSpPr>
        <p:spPr>
          <a:xfrm>
            <a:off x="4927980" y="3093408"/>
            <a:ext cx="1" cy="3355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66998" y="6015336"/>
                <a:ext cx="13219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“Evict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"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998" y="6015336"/>
                <a:ext cx="1321965" cy="461665"/>
              </a:xfrm>
              <a:prstGeom prst="rect">
                <a:avLst/>
              </a:prstGeom>
              <a:blipFill>
                <a:blip r:embed="rId9"/>
                <a:stretch>
                  <a:fillRect l="-769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66" idx="0"/>
            <a:endCxn id="54" idx="2"/>
          </p:cNvCxnSpPr>
          <p:nvPr/>
        </p:nvCxnSpPr>
        <p:spPr>
          <a:xfrm flipH="1" flipV="1">
            <a:off x="4927980" y="5486401"/>
            <a:ext cx="1" cy="5289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486336" y="4579616"/>
                <a:ext cx="46429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Means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 not farthest future access!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36" y="4579616"/>
                <a:ext cx="4642938" cy="461665"/>
              </a:xfrm>
              <a:prstGeom prst="rect">
                <a:avLst/>
              </a:prstGeom>
              <a:blipFill>
                <a:blip r:embed="rId10"/>
                <a:stretch>
                  <a:fillRect l="-1362" t="-8108" r="-136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875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604" y="2133600"/>
                <a:ext cx="556563" cy="52322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869" y="5029201"/>
                <a:ext cx="755784" cy="557717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3352800"/>
                <a:ext cx="899605" cy="523220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8956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89779" y="21336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99379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885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8107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4826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2286" y="21336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956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520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89779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2885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98107" y="3429000"/>
            <a:ext cx="457200" cy="4572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86" y="3429000"/>
                <a:ext cx="45720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092286" y="3429000"/>
            <a:ext cx="457200" cy="4572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05200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897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99379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2885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8107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4826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92286" y="50292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3482973" y="984446"/>
            <a:ext cx="400434" cy="1879979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accesses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58" y="1354885"/>
                <a:ext cx="1576842" cy="369332"/>
              </a:xfrm>
              <a:prstGeom prst="rect">
                <a:avLst/>
              </a:prstGeom>
              <a:blipFill>
                <a:blip r:embed="rId7"/>
                <a:stretch>
                  <a:fillRect l="-3200" t="-6667" r="-16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699380" y="34290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First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uses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114" y="4256619"/>
                <a:ext cx="3202352" cy="461665"/>
              </a:xfrm>
              <a:prstGeom prst="rect">
                <a:avLst/>
              </a:prstGeom>
              <a:blipFill>
                <a:blip r:embed="rId8"/>
                <a:stretch>
                  <a:fillRect l="-1969" t="-5263" r="-39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9" idx="0"/>
            <a:endCxn id="22" idx="2"/>
          </p:cNvCxnSpPr>
          <p:nvPr/>
        </p:nvCxnSpPr>
        <p:spPr>
          <a:xfrm flipH="1" flipV="1">
            <a:off x="6711286" y="3886200"/>
            <a:ext cx="4" cy="3704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Left Brace 40"/>
          <p:cNvSpPr/>
          <p:nvPr/>
        </p:nvSpPr>
        <p:spPr>
          <a:xfrm rot="5400000">
            <a:off x="5621690" y="2697758"/>
            <a:ext cx="400434" cy="106680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Copy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48" y="2661608"/>
                <a:ext cx="894785" cy="369332"/>
              </a:xfrm>
              <a:prstGeom prst="rect">
                <a:avLst/>
              </a:prstGeom>
              <a:blipFill>
                <a:blip r:embed="rId9"/>
                <a:stretch>
                  <a:fillRect l="-416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the first access after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in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deals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5725180"/>
                <a:ext cx="9039591" cy="523220"/>
              </a:xfrm>
              <a:prstGeom prst="rect">
                <a:avLst/>
              </a:prstGeom>
              <a:blipFill>
                <a:blip r:embed="rId10"/>
                <a:stretch>
                  <a:fillRect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8F1FDF-F86C-BA43-BA6C-FA2C3AF7DEBB}"/>
                  </a:ext>
                </a:extLst>
              </p:cNvPr>
              <p:cNvSpPr txBox="1"/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 options: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𝒕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𝒙</m:t>
                    </m:r>
                    <m:r>
                      <a:rPr lang="en-US" sz="2800" b="1" i="1">
                        <a:latin typeface="Cambria Math"/>
                      </a:rPr>
                      <m:t>≠</m:t>
                    </m:r>
                    <m:r>
                      <a:rPr lang="en-US" sz="2800" b="1" i="1">
                        <a:latin typeface="Cambria Math"/>
                      </a:rPr>
                      <m:t>𝒆</m:t>
                    </m:r>
                    <m:r>
                      <a:rPr lang="en-US" sz="2800" b="1" i="1">
                        <a:latin typeface="Cambria Math"/>
                      </a:rPr>
                      <m:t>,</m:t>
                    </m:r>
                    <m:r>
                      <a:rPr lang="en-US" sz="2800" b="1" i="1">
                        <a:latin typeface="Cambria Math"/>
                      </a:rPr>
                      <m:t>𝒇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08F1FDF-F86C-BA43-BA6C-FA2C3AF7D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445" y="6231687"/>
                <a:ext cx="7175682" cy="523220"/>
              </a:xfrm>
              <a:prstGeom prst="rect">
                <a:avLst/>
              </a:prstGeom>
              <a:blipFill>
                <a:blip r:embed="rId11"/>
                <a:stretch>
                  <a:fillRect l="-1947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70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518D-9612-6A4E-BC73-09C27DBF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lots of memory is “bad”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854EB-88FA-E14D-8044-715D90661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B2FAF-4CA1-CC47-9B01-7FABEA9E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94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Case 3,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≠</m:t>
                    </m:r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</p:spPr>
            <p:txBody>
              <a:bodyPr anchor="t"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Goal</a:t>
                </a:r>
                <a:r>
                  <a:rPr lang="en-US" dirty="0"/>
                  <a:t>: find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≤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95402"/>
                <a:ext cx="8229600" cy="1828799"/>
              </a:xfrm>
              <a:blipFill>
                <a:blip r:embed="rId4"/>
                <a:stretch>
                  <a:fillRect l="-1852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044572" y="2073250"/>
            <a:ext cx="3518029" cy="571500"/>
            <a:chOff x="368171" y="4305300"/>
            <a:chExt cx="3518029" cy="571500"/>
          </a:xfrm>
        </p:grpSpPr>
        <p:sp>
          <p:nvSpPr>
            <p:cNvPr id="29" name="Rectangle 28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68171" y="4507468"/>
                  <a:ext cx="20495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04953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>
            <a:off x="6768972" y="2073250"/>
            <a:ext cx="3518029" cy="571500"/>
            <a:chOff x="368171" y="4305300"/>
            <a:chExt cx="3518029" cy="571500"/>
          </a:xfrm>
        </p:grpSpPr>
        <p:sp>
          <p:nvSpPr>
            <p:cNvPr id="37" name="Rectangle 36"/>
            <p:cNvSpPr/>
            <p:nvPr/>
          </p:nvSpPr>
          <p:spPr>
            <a:xfrm>
              <a:off x="381000" y="4305300"/>
              <a:ext cx="3505200" cy="5715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68171" y="4507468"/>
                  <a:ext cx="22691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chemeClr val="bg1"/>
                      </a:solidFill>
                    </a:rPr>
                    <a:t> Cache after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−1</m:t>
                      </m:r>
                    </m:oMath>
                  </a14:m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171" y="4507468"/>
                  <a:ext cx="2269147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/>
                        </a:rPr>
                        <m:t>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572" y="1997051"/>
                <a:ext cx="63350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073251"/>
                <a:ext cx="533400" cy="57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074620"/>
                <a:ext cx="533400" cy="5701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073251"/>
                <a:ext cx="533400" cy="570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074620"/>
                <a:ext cx="533400" cy="5701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loads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into the cache, it must be evicting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71801"/>
                <a:ext cx="3657600" cy="1828799"/>
              </a:xfrm>
              <a:prstGeom prst="rect">
                <a:avLst/>
              </a:prstGeom>
              <a:blipFill>
                <a:blip r:embed="rId12"/>
                <a:stretch>
                  <a:fillRect l="-4167" t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6705600" y="2971801"/>
                <a:ext cx="36576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will load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into the cache, evicting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971801"/>
                <a:ext cx="3657600" cy="1828799"/>
              </a:xfrm>
              <a:prstGeom prst="rect">
                <a:avLst/>
              </a:prstGeom>
              <a:blipFill>
                <a:blip r:embed="rId13"/>
                <a:stretch>
                  <a:fillRect l="-4167" t="-3448" r="-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2057400" y="5181602"/>
                <a:ext cx="7429500" cy="1828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behaved exactly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and has the same cache after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therefore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𝑚𝑖𝑠𝑠𝑒𝑠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181602"/>
                <a:ext cx="7429500" cy="1828799"/>
              </a:xfrm>
              <a:prstGeom prst="rect">
                <a:avLst/>
              </a:prstGeom>
              <a:blipFill>
                <a:blip r:embed="rId14"/>
                <a:stretch>
                  <a:fillRect l="-1706"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29200" y="2514601"/>
                <a:ext cx="533400" cy="570131"/>
              </a:xfrm>
              <a:prstGeom prst="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514601"/>
                <a:ext cx="533400" cy="5701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220200" y="2514938"/>
                <a:ext cx="533400" cy="570131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2514938"/>
                <a:ext cx="533400" cy="5701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4259228" y="4343400"/>
            <a:ext cx="4457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The caches now match!</a:t>
            </a:r>
          </a:p>
        </p:txBody>
      </p:sp>
    </p:spTree>
    <p:extLst>
      <p:ext uri="{BB962C8B-B14F-4D97-AF65-F5344CB8AC3E}">
        <p14:creationId xmlns:p14="http://schemas.microsoft.com/office/powerpoint/2010/main" val="28288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9" grpId="0" animBg="1"/>
      <p:bldP spid="20" grpId="0" animBg="1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Lemma to show Optimality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828800" y="2057400"/>
                <a:ext cx="838200" cy="838200"/>
              </a:xfrm>
              <a:prstGeom prst="roundRect">
                <a:avLst/>
              </a:prstGeom>
              <a:solidFill>
                <a:srgbClr val="FF33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057400"/>
                <a:ext cx="838200" cy="8382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2895600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0 accesses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895600"/>
                <a:ext cx="1524000" cy="945580"/>
              </a:xfrm>
              <a:prstGeom prst="rect">
                <a:avLst/>
              </a:prstGeom>
              <a:blipFill>
                <a:blip r:embed="rId3"/>
                <a:stretch>
                  <a:fillRect l="-3333" t="-2703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3740623" y="2046027"/>
                <a:ext cx="838200" cy="838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623" y="2046027"/>
                <a:ext cx="838200" cy="8382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829300" y="2046027"/>
                <a:ext cx="838200" cy="838200"/>
              </a:xfrm>
              <a:prstGeom prst="round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2046027"/>
                <a:ext cx="838200" cy="838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57600" y="2884227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 access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84227"/>
                <a:ext cx="1524000" cy="945580"/>
              </a:xfrm>
              <a:prstGeom prst="rect">
                <a:avLst/>
              </a:prstGeom>
              <a:blipFill>
                <a:blip r:embed="rId6"/>
                <a:stretch>
                  <a:fillRect l="-3333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2865365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first 2  accesses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865365"/>
                <a:ext cx="1524000" cy="945580"/>
              </a:xfrm>
              <a:prstGeom prst="rect">
                <a:avLst/>
              </a:prstGeom>
              <a:blipFill>
                <a:blip r:embed="rId7"/>
                <a:stretch>
                  <a:fillRect l="-3333"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431206" y="2020670"/>
            <a:ext cx="41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9029700" y="2046027"/>
                <a:ext cx="838200" cy="838200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𝑓𝑓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700" y="2046027"/>
                <a:ext cx="838200" cy="838200"/>
              </a:xfrm>
              <a:prstGeom prst="roundRect">
                <a:avLst/>
              </a:prstGeom>
              <a:blipFill>
                <a:blip r:embed="rId8"/>
                <a:stretch>
                  <a:fillRect l="-869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39200" y="2865365"/>
                <a:ext cx="1524000" cy="945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Agrees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𝑓𝑓</m:t>
                        </m:r>
                      </m:sub>
                    </m:sSub>
                  </m:oMath>
                </a14:m>
                <a:r>
                  <a:rPr lang="en-US" dirty="0"/>
                  <a:t> on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 accesses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2865365"/>
                <a:ext cx="1524000" cy="945580"/>
              </a:xfrm>
              <a:prstGeom prst="rect">
                <a:avLst/>
              </a:prstGeom>
              <a:blipFill>
                <a:blip r:embed="rId9"/>
                <a:stretch>
                  <a:fillRect l="-3333" t="-2667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2895600" y="2343834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852348" y="2334651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725503" y="2303544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7993039" y="2305166"/>
            <a:ext cx="685800" cy="323166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799919" y="19745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4400" y="19745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29822" y="19745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97358" y="197450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Lemma</a:t>
            </a:r>
          </a:p>
        </p:txBody>
      </p:sp>
    </p:spTree>
    <p:extLst>
      <p:ext uri="{BB962C8B-B14F-4D97-AF65-F5344CB8AC3E}">
        <p14:creationId xmlns:p14="http://schemas.microsoft.com/office/powerpoint/2010/main" val="2588918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5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5314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Require </a:t>
            </a:r>
            <a:r>
              <a:rPr lang="en-US" dirty="0">
                <a:solidFill>
                  <a:srgbClr val="FF33CC"/>
                </a:solidFill>
              </a:rPr>
              <a:t>Optimal Substructure</a:t>
            </a:r>
          </a:p>
          <a:p>
            <a:pPr lvl="1"/>
            <a:r>
              <a:rPr lang="en-US" dirty="0"/>
              <a:t>Solution to larger problem contains the solution to a smaller one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subproblem</a:t>
            </a:r>
            <a:r>
              <a:rPr lang="en-US" dirty="0"/>
              <a:t> to consider!</a:t>
            </a:r>
          </a:p>
          <a:p>
            <a:r>
              <a:rPr lang="en-US" dirty="0"/>
              <a:t>Idea: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Identify a greedy </a:t>
            </a:r>
            <a:r>
              <a:rPr lang="en-US" dirty="0">
                <a:solidFill>
                  <a:srgbClr val="FF33CC"/>
                </a:solidFill>
              </a:rPr>
              <a:t>choice property</a:t>
            </a:r>
          </a:p>
          <a:p>
            <a:pPr marL="1371600" lvl="2" indent="-514350"/>
            <a:r>
              <a:rPr lang="en-US" dirty="0"/>
              <a:t>How to make a choice guaranteed to be included in some optimal solution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Repeatedly apply the choice property until no </a:t>
            </a:r>
            <a:r>
              <a:rPr lang="en-US" dirty="0" err="1"/>
              <a:t>subproblems</a:t>
            </a:r>
            <a:r>
              <a:rPr lang="en-US" dirty="0"/>
              <a:t>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94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7563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155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98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7254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298889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Add to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the lowest-weight edge that does not create a cycle</a:t>
                </a:r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1384995"/>
              </a:xfrm>
              <a:prstGeom prst="rect">
                <a:avLst/>
              </a:prstGeom>
              <a:blipFill>
                <a:blip r:embed="rId2"/>
                <a:stretch>
                  <a:fillRect l="-1613" t="-4545" r="-8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9285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093493" y="2374710"/>
            <a:ext cx="5813946" cy="1951630"/>
          </a:xfrm>
          <a:custGeom>
            <a:avLst/>
            <a:gdLst>
              <a:gd name="connsiteX0" fmla="*/ 0 w 5813946"/>
              <a:gd name="connsiteY0" fmla="*/ 818866 h 1951630"/>
              <a:gd name="connsiteX1" fmla="*/ 341194 w 5813946"/>
              <a:gd name="connsiteY1" fmla="*/ 1665027 h 1951630"/>
              <a:gd name="connsiteX2" fmla="*/ 4299044 w 5813946"/>
              <a:gd name="connsiteY2" fmla="*/ 1951630 h 1951630"/>
              <a:gd name="connsiteX3" fmla="*/ 5813946 w 5813946"/>
              <a:gd name="connsiteY3" fmla="*/ 1624084 h 1951630"/>
              <a:gd name="connsiteX4" fmla="*/ 4135271 w 5813946"/>
              <a:gd name="connsiteY4" fmla="*/ 232012 h 1951630"/>
              <a:gd name="connsiteX5" fmla="*/ 2961564 w 5813946"/>
              <a:gd name="connsiteY5" fmla="*/ 900753 h 1951630"/>
              <a:gd name="connsiteX6" fmla="*/ 1746913 w 5813946"/>
              <a:gd name="connsiteY6" fmla="*/ 0 h 1951630"/>
              <a:gd name="connsiteX7" fmla="*/ 0 w 5813946"/>
              <a:gd name="connsiteY7" fmla="*/ 818866 h 195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3946" h="1951630">
                <a:moveTo>
                  <a:pt x="0" y="818866"/>
                </a:moveTo>
                <a:lnTo>
                  <a:pt x="341194" y="1665027"/>
                </a:lnTo>
                <a:lnTo>
                  <a:pt x="4299044" y="1951630"/>
                </a:lnTo>
                <a:lnTo>
                  <a:pt x="5813946" y="1624084"/>
                </a:lnTo>
                <a:lnTo>
                  <a:pt x="4135271" y="232012"/>
                </a:lnTo>
                <a:lnTo>
                  <a:pt x="2961564" y="900753"/>
                </a:lnTo>
                <a:lnTo>
                  <a:pt x="1746913" y="0"/>
                </a:lnTo>
                <a:lnTo>
                  <a:pt x="0" y="818866"/>
                </a:lnTo>
                <a:close/>
              </a:path>
            </a:pathLst>
          </a:custGeom>
          <a:solidFill>
            <a:srgbClr val="00B0F0">
              <a:alpha val="2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Definition: Cut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54178" y="1378425"/>
                <a:ext cx="707506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Cut of graph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𝐺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a partition of the nodes into two sets,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:r>
                  <a:rPr lang="en-US" sz="2800" dirty="0"/>
                  <a:t>and</a:t>
                </a:r>
                <a:r>
                  <a:rPr lang="en-US" sz="28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33CC"/>
                        </a:solidFill>
                        <a:latin typeface="Cambria Math"/>
                      </a:rPr>
                      <m:t>𝑆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78" y="1378425"/>
                <a:ext cx="7075065" cy="954107"/>
              </a:xfrm>
              <a:prstGeom prst="rect">
                <a:avLst/>
              </a:prstGeom>
              <a:blipFill>
                <a:blip r:embed="rId2"/>
                <a:stretch>
                  <a:fillRect l="-1613" t="-6579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3532127" y="2450286"/>
            <a:ext cx="4600060" cy="2787240"/>
            <a:chOff x="0" y="2862182"/>
            <a:chExt cx="7044346" cy="4268266"/>
          </a:xfrm>
        </p:grpSpPr>
        <p:cxnSp>
          <p:nvCxnSpPr>
            <p:cNvPr id="45" name="Straight Connector 44"/>
            <p:cNvCxnSpPr>
              <a:stCxn id="111" idx="7"/>
              <a:endCxn id="112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2" idx="6"/>
              <a:endCxn id="115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111" idx="4"/>
              <a:endCxn id="113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114" idx="3"/>
              <a:endCxn id="113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16" idx="2"/>
              <a:endCxn id="113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14" idx="5"/>
              <a:endCxn id="116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14" idx="7"/>
              <a:endCxn id="115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116" idx="6"/>
              <a:endCxn id="117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117" idx="1"/>
              <a:endCxn id="115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119" idx="2"/>
              <a:endCxn id="115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117" idx="0"/>
              <a:endCxn id="119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118" idx="1"/>
              <a:endCxn id="119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118" idx="3"/>
              <a:endCxn id="117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109" name="Straight Connector 108"/>
            <p:cNvCxnSpPr>
              <a:stCxn id="112" idx="4"/>
              <a:endCxn id="113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111" name="Oval 110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14" name="Oval 113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15" name="Oval 114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rgbClr val="FFA7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118" name="Oval 117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119" name="Oval 118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05872" y="3657601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872" y="3657601"/>
                <a:ext cx="423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219200" y="5244406"/>
                <a:ext cx="438781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solidFill>
                          <a:schemeClr val="accent6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 crosses </a:t>
                </a:r>
                <a:r>
                  <a:rPr lang="en-US" sz="2800" dirty="0"/>
                  <a:t>a cut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(or opposite), e.g.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244406"/>
                <a:ext cx="4387812" cy="1384995"/>
              </a:xfrm>
              <a:prstGeom prst="rect">
                <a:avLst/>
              </a:prstGeom>
              <a:blipFill>
                <a:blip r:embed="rId4"/>
                <a:stretch>
                  <a:fillRect l="-3188" t="-363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229065" y="5257800"/>
                <a:ext cx="481993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 set of edges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9900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 Respects a cut</a:t>
                </a:r>
                <a:r>
                  <a:rPr lang="en-US" sz="2800" dirty="0"/>
                  <a:t> if no edges cross the cut</a:t>
                </a:r>
              </a:p>
              <a:p>
                <a:r>
                  <a:rPr lang="en-US" sz="2800" dirty="0"/>
                  <a:t>e.g.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𝑅</m:t>
                    </m:r>
                    <m:r>
                      <a:rPr lang="en-US" sz="2800" i="1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𝐴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𝐸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65" y="5257800"/>
                <a:ext cx="4819935" cy="1384995"/>
              </a:xfrm>
              <a:prstGeom prst="rect">
                <a:avLst/>
              </a:prstGeom>
              <a:blipFill>
                <a:blip r:embed="rId5"/>
                <a:stretch>
                  <a:fillRect l="-2362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437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Greedy Algorithms</a:t>
            </a:r>
          </a:p>
          <a:p>
            <a:r>
              <a:rPr lang="en-US" dirty="0"/>
              <a:t>Choice Function</a:t>
            </a:r>
          </a:p>
          <a:p>
            <a:r>
              <a:rPr lang="en-US" dirty="0"/>
              <a:t>Cache Replacement</a:t>
            </a:r>
          </a:p>
          <a:p>
            <a:r>
              <a:rPr lang="en-US" dirty="0"/>
              <a:t>Hardware &amp; Algorithms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CLRS Chapter 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39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Exchange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Shows correctness of a greedy algorithm</a:t>
            </a:r>
          </a:p>
          <a:p>
            <a:r>
              <a:rPr lang="en-US" dirty="0"/>
              <a:t>Idea:</a:t>
            </a:r>
          </a:p>
          <a:p>
            <a:pPr lvl="1"/>
            <a:r>
              <a:rPr lang="en-US" dirty="0"/>
              <a:t>Show exchanging an item from an arbitrary optimal solution with your greedy choice makes the new solution no worse</a:t>
            </a:r>
          </a:p>
          <a:p>
            <a:pPr lvl="1"/>
            <a:r>
              <a:rPr lang="en-US" dirty="0"/>
              <a:t>How to show my sandwich is at least as good as yours:</a:t>
            </a:r>
          </a:p>
          <a:p>
            <a:pPr lvl="2"/>
            <a:r>
              <a:rPr lang="en-US" dirty="0"/>
              <a:t>Show: “I can remove any item from your sandwich, and it would be no worse by replacing it with the same item from my sandwich”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  <p:pic>
        <p:nvPicPr>
          <p:cNvPr id="15362" name="Picture 2" descr="Image result for peanut butter and jelly sandw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373" y="5183327"/>
            <a:ext cx="3009557" cy="16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23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anchor="t"/>
              <a:lstStyle/>
              <a:p>
                <a:pPr marL="0" indent="0">
                  <a:buNone/>
                </a:pPr>
                <a:r>
                  <a:rPr lang="en-US" dirty="0"/>
                  <a:t>If a set of edges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subset of a minimum spanning tree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be any cut which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respects.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be the least-weight edge which crosses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b="0" i="1" dirty="0" smtClean="0">
                        <a:latin typeface="Cambria Math"/>
                      </a:rPr>
                      <m:t>∪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is also a subset of a minimum spanning tree.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1391" y="3810000"/>
            <a:ext cx="4600060" cy="2787240"/>
            <a:chOff x="0" y="2862182"/>
            <a:chExt cx="7044346" cy="4268266"/>
          </a:xfrm>
        </p:grpSpPr>
        <p:cxnSp>
          <p:nvCxnSpPr>
            <p:cNvPr id="6" name="Straight Connector 5"/>
            <p:cNvCxnSpPr>
              <a:stCxn id="34" idx="7"/>
              <a:endCxn id="35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5" idx="6"/>
              <a:endCxn id="38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34" idx="4"/>
              <a:endCxn id="36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37" idx="3"/>
              <a:endCxn id="36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9" idx="2"/>
              <a:endCxn id="36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37" idx="5"/>
              <a:endCxn id="39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7" idx="7"/>
              <a:endCxn id="38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39" idx="6"/>
              <a:endCxn id="40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0" idx="1"/>
              <a:endCxn id="38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42" idx="2"/>
              <a:endCxn id="38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0" idx="0"/>
              <a:endCxn id="42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1"/>
              <a:endCxn id="42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41" idx="3"/>
              <a:endCxn id="40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32" name="Straight Connector 31"/>
            <p:cNvCxnSpPr>
              <a:stCxn id="35" idx="4"/>
              <a:endCxn id="36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p:sp>
        <p:nvSpPr>
          <p:cNvPr id="44" name="Freeform 43"/>
          <p:cNvSpPr/>
          <p:nvPr/>
        </p:nvSpPr>
        <p:spPr>
          <a:xfrm>
            <a:off x="3604146" y="3811960"/>
            <a:ext cx="5158854" cy="2593075"/>
          </a:xfrm>
          <a:custGeom>
            <a:avLst/>
            <a:gdLst>
              <a:gd name="connsiteX0" fmla="*/ 245660 w 5158854"/>
              <a:gd name="connsiteY0" fmla="*/ 1924335 h 2593075"/>
              <a:gd name="connsiteX1" fmla="*/ 2019869 w 5158854"/>
              <a:gd name="connsiteY1" fmla="*/ 750627 h 2593075"/>
              <a:gd name="connsiteX2" fmla="*/ 2961564 w 5158854"/>
              <a:gd name="connsiteY2" fmla="*/ 1869744 h 2593075"/>
              <a:gd name="connsiteX3" fmla="*/ 3548418 w 5158854"/>
              <a:gd name="connsiteY3" fmla="*/ 2593075 h 2593075"/>
              <a:gd name="connsiteX4" fmla="*/ 4872251 w 5158854"/>
              <a:gd name="connsiteY4" fmla="*/ 2511188 h 2593075"/>
              <a:gd name="connsiteX5" fmla="*/ 5158854 w 5158854"/>
              <a:gd name="connsiteY5" fmla="*/ 1351129 h 2593075"/>
              <a:gd name="connsiteX6" fmla="*/ 3603009 w 5158854"/>
              <a:gd name="connsiteY6" fmla="*/ 54591 h 2593075"/>
              <a:gd name="connsiteX7" fmla="*/ 1583140 w 5158854"/>
              <a:gd name="connsiteY7" fmla="*/ 0 h 2593075"/>
              <a:gd name="connsiteX8" fmla="*/ 0 w 5158854"/>
              <a:gd name="connsiteY8" fmla="*/ 491320 h 2593075"/>
              <a:gd name="connsiteX9" fmla="*/ 245660 w 5158854"/>
              <a:gd name="connsiteY9" fmla="*/ 1924335 h 25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58854" h="2593075">
                <a:moveTo>
                  <a:pt x="245660" y="1924335"/>
                </a:moveTo>
                <a:lnTo>
                  <a:pt x="2019869" y="750627"/>
                </a:lnTo>
                <a:lnTo>
                  <a:pt x="2961564" y="1869744"/>
                </a:lnTo>
                <a:lnTo>
                  <a:pt x="3548418" y="2593075"/>
                </a:lnTo>
                <a:lnTo>
                  <a:pt x="4872251" y="2511188"/>
                </a:lnTo>
                <a:lnTo>
                  <a:pt x="5158854" y="1351129"/>
                </a:lnTo>
                <a:lnTo>
                  <a:pt x="3603009" y="54591"/>
                </a:lnTo>
                <a:lnTo>
                  <a:pt x="1583140" y="0"/>
                </a:lnTo>
                <a:lnTo>
                  <a:pt x="0" y="491320"/>
                </a:lnTo>
                <a:lnTo>
                  <a:pt x="245660" y="1924335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07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/>
          <p:cNvSpPr/>
          <p:nvPr/>
        </p:nvSpPr>
        <p:spPr>
          <a:xfrm>
            <a:off x="2438400" y="3467669"/>
            <a:ext cx="4312692" cy="2279176"/>
          </a:xfrm>
          <a:custGeom>
            <a:avLst/>
            <a:gdLst>
              <a:gd name="connsiteX0" fmla="*/ 641444 w 4312692"/>
              <a:gd name="connsiteY0" fmla="*/ 0 h 2279176"/>
              <a:gd name="connsiteX1" fmla="*/ 109182 w 4312692"/>
              <a:gd name="connsiteY1" fmla="*/ 272955 h 2279176"/>
              <a:gd name="connsiteX2" fmla="*/ 0 w 4312692"/>
              <a:gd name="connsiteY2" fmla="*/ 996287 h 2279176"/>
              <a:gd name="connsiteX3" fmla="*/ 1869743 w 4312692"/>
              <a:gd name="connsiteY3" fmla="*/ 1214651 h 2279176"/>
              <a:gd name="connsiteX4" fmla="*/ 3275462 w 4312692"/>
              <a:gd name="connsiteY4" fmla="*/ 2279176 h 2279176"/>
              <a:gd name="connsiteX5" fmla="*/ 3957850 w 4312692"/>
              <a:gd name="connsiteY5" fmla="*/ 2251881 h 2279176"/>
              <a:gd name="connsiteX6" fmla="*/ 4312692 w 4312692"/>
              <a:gd name="connsiteY6" fmla="*/ 1583140 h 2279176"/>
              <a:gd name="connsiteX7" fmla="*/ 2251880 w 4312692"/>
              <a:gd name="connsiteY7" fmla="*/ 54591 h 2279176"/>
              <a:gd name="connsiteX8" fmla="*/ 641444 w 4312692"/>
              <a:gd name="connsiteY8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2692" h="2279176">
                <a:moveTo>
                  <a:pt x="641444" y="0"/>
                </a:moveTo>
                <a:lnTo>
                  <a:pt x="109182" y="272955"/>
                </a:lnTo>
                <a:lnTo>
                  <a:pt x="0" y="996287"/>
                </a:lnTo>
                <a:lnTo>
                  <a:pt x="1869743" y="1214651"/>
                </a:lnTo>
                <a:lnTo>
                  <a:pt x="3275462" y="2279176"/>
                </a:lnTo>
                <a:lnTo>
                  <a:pt x="3957850" y="2251881"/>
                </a:lnTo>
                <a:lnTo>
                  <a:pt x="4312692" y="1583140"/>
                </a:lnTo>
                <a:lnTo>
                  <a:pt x="2251880" y="54591"/>
                </a:lnTo>
                <a:lnTo>
                  <a:pt x="641444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524001" y="4619768"/>
            <a:ext cx="4285397" cy="2238232"/>
          </a:xfrm>
          <a:custGeom>
            <a:avLst/>
            <a:gdLst>
              <a:gd name="connsiteX0" fmla="*/ 2279176 w 4285397"/>
              <a:gd name="connsiteY0" fmla="*/ 300250 h 2238232"/>
              <a:gd name="connsiteX1" fmla="*/ 272955 w 4285397"/>
              <a:gd name="connsiteY1" fmla="*/ 0 h 2238232"/>
              <a:gd name="connsiteX2" fmla="*/ 0 w 4285397"/>
              <a:gd name="connsiteY2" fmla="*/ 450376 h 2238232"/>
              <a:gd name="connsiteX3" fmla="*/ 682388 w 4285397"/>
              <a:gd name="connsiteY3" fmla="*/ 1542197 h 2238232"/>
              <a:gd name="connsiteX4" fmla="*/ 2129051 w 4285397"/>
              <a:gd name="connsiteY4" fmla="*/ 2238232 h 2238232"/>
              <a:gd name="connsiteX5" fmla="*/ 4285397 w 4285397"/>
              <a:gd name="connsiteY5" fmla="*/ 1869743 h 2238232"/>
              <a:gd name="connsiteX6" fmla="*/ 3439236 w 4285397"/>
              <a:gd name="connsiteY6" fmla="*/ 900752 h 2238232"/>
              <a:gd name="connsiteX7" fmla="*/ 2279176 w 4285397"/>
              <a:gd name="connsiteY7" fmla="*/ 300250 h 22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97" h="2238232">
                <a:moveTo>
                  <a:pt x="2279176" y="300250"/>
                </a:moveTo>
                <a:lnTo>
                  <a:pt x="272955" y="0"/>
                </a:lnTo>
                <a:lnTo>
                  <a:pt x="0" y="450376"/>
                </a:lnTo>
                <a:lnTo>
                  <a:pt x="682388" y="1542197"/>
                </a:lnTo>
                <a:lnTo>
                  <a:pt x="2129051" y="2238232"/>
                </a:lnTo>
                <a:lnTo>
                  <a:pt x="4285397" y="1869743"/>
                </a:lnTo>
                <a:lnTo>
                  <a:pt x="3439236" y="900752"/>
                </a:lnTo>
                <a:lnTo>
                  <a:pt x="2279176" y="30025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Cut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05000" y="1143001"/>
                <a:ext cx="82296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subset of a MST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the least-weight edge which crosses cut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(which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respects)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is also a subset of a MST.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143001"/>
                <a:ext cx="8229600" cy="1752600"/>
              </a:xfrm>
              <a:prstGeom prst="rect">
                <a:avLst/>
              </a:prstGeom>
              <a:blipFill>
                <a:blip r:embed="rId2"/>
                <a:stretch>
                  <a:fillRect l="-1541" t="-3597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>
            <a:stCxn id="35" idx="7"/>
            <a:endCxn id="36" idx="2"/>
          </p:cNvCxnSpPr>
          <p:nvPr/>
        </p:nvCxnSpPr>
        <p:spPr>
          <a:xfrm flipV="1">
            <a:off x="2053035" y="4204448"/>
            <a:ext cx="974896" cy="628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6" idx="6"/>
            <a:endCxn id="39" idx="2"/>
          </p:cNvCxnSpPr>
          <p:nvPr/>
        </p:nvCxnSpPr>
        <p:spPr>
          <a:xfrm>
            <a:off x="3363103" y="4204449"/>
            <a:ext cx="986191" cy="34211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5" idx="4"/>
            <a:endCxn id="37" idx="1"/>
          </p:cNvCxnSpPr>
          <p:nvPr/>
        </p:nvCxnSpPr>
        <p:spPr>
          <a:xfrm>
            <a:off x="1934534" y="5119130"/>
            <a:ext cx="560220" cy="683221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8" idx="3"/>
            <a:endCxn id="37" idx="7"/>
          </p:cNvCxnSpPr>
          <p:nvPr/>
        </p:nvCxnSpPr>
        <p:spPr>
          <a:xfrm flipH="1">
            <a:off x="2731757" y="5284462"/>
            <a:ext cx="765360" cy="51788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0" idx="2"/>
            <a:endCxn id="37" idx="5"/>
          </p:cNvCxnSpPr>
          <p:nvPr/>
        </p:nvCxnSpPr>
        <p:spPr>
          <a:xfrm flipH="1" flipV="1">
            <a:off x="2731758" y="6039353"/>
            <a:ext cx="894245" cy="369156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8" idx="5"/>
            <a:endCxn id="40" idx="0"/>
          </p:cNvCxnSpPr>
          <p:nvPr/>
        </p:nvCxnSpPr>
        <p:spPr>
          <a:xfrm>
            <a:off x="3734120" y="5284463"/>
            <a:ext cx="59468" cy="956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8" idx="7"/>
            <a:endCxn id="39" idx="3"/>
          </p:cNvCxnSpPr>
          <p:nvPr/>
        </p:nvCxnSpPr>
        <p:spPr>
          <a:xfrm flipV="1">
            <a:off x="3734120" y="4357162"/>
            <a:ext cx="664258" cy="6902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40" idx="6"/>
            <a:endCxn id="41" idx="3"/>
          </p:cNvCxnSpPr>
          <p:nvPr/>
        </p:nvCxnSpPr>
        <p:spPr>
          <a:xfrm flipV="1">
            <a:off x="3961173" y="6359425"/>
            <a:ext cx="1120694" cy="49084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1" idx="1"/>
            <a:endCxn id="39" idx="4"/>
          </p:cNvCxnSpPr>
          <p:nvPr/>
        </p:nvCxnSpPr>
        <p:spPr>
          <a:xfrm flipH="1" flipV="1">
            <a:off x="4516879" y="4406246"/>
            <a:ext cx="564988" cy="1716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3" idx="2"/>
            <a:endCxn id="39" idx="5"/>
          </p:cNvCxnSpPr>
          <p:nvPr/>
        </p:nvCxnSpPr>
        <p:spPr>
          <a:xfrm flipH="1" flipV="1">
            <a:off x="4635381" y="4357161"/>
            <a:ext cx="596853" cy="323376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1" idx="0"/>
            <a:endCxn id="43" idx="3"/>
          </p:cNvCxnSpPr>
          <p:nvPr/>
        </p:nvCxnSpPr>
        <p:spPr>
          <a:xfrm flipV="1">
            <a:off x="5200368" y="4799038"/>
            <a:ext cx="80950" cy="1274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2" idx="1"/>
            <a:endCxn id="43" idx="5"/>
          </p:cNvCxnSpPr>
          <p:nvPr/>
        </p:nvCxnSpPr>
        <p:spPr>
          <a:xfrm flipH="1" flipV="1">
            <a:off x="5518321" y="4799039"/>
            <a:ext cx="562601" cy="440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2" idx="3"/>
            <a:endCxn id="41" idx="6"/>
          </p:cNvCxnSpPr>
          <p:nvPr/>
        </p:nvCxnSpPr>
        <p:spPr>
          <a:xfrm flipH="1">
            <a:off x="5367955" y="5476739"/>
            <a:ext cx="712967" cy="76418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6" idx="4"/>
            <a:endCxn id="37" idx="0"/>
          </p:cNvCxnSpPr>
          <p:nvPr/>
        </p:nvCxnSpPr>
        <p:spPr>
          <a:xfrm flipH="1">
            <a:off x="2613256" y="4372034"/>
            <a:ext cx="582261" cy="1381232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766949" y="478395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3027932" y="403686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2445671" y="5753267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448034" y="4998376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4349294" y="407107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3626003" y="624092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5032784" y="607333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031838" y="519065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5232234" y="4512952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1020535" y="3124200"/>
            <a:ext cx="914399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1007087" y="3870593"/>
            <a:ext cx="92784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99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⊆</m:t>
                      </m:r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14400" y="28194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8335" y="34290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5562601" y="5791201"/>
                <a:ext cx="412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5791201"/>
                <a:ext cx="41261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823046" y="2878499"/>
                <a:ext cx="484495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Consider some MST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r>
                  <a:rPr lang="en-US" sz="2800" dirty="0"/>
                  <a:t>Case 1: (the easy case)</a:t>
                </a:r>
              </a:p>
              <a:p>
                <a:r>
                  <a:rPr lang="en-US" sz="2800" dirty="0"/>
                  <a:t>	If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/>
                  <a:t> Then claim holds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046" y="2878499"/>
                <a:ext cx="4844955" cy="1384995"/>
              </a:xfrm>
              <a:prstGeom prst="rect">
                <a:avLst/>
              </a:prstGeom>
              <a:blipFill>
                <a:blip r:embed="rId8"/>
                <a:stretch>
                  <a:fillRect l="-2618" t="-4545" r="-1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>
            <a:off x="1020534" y="3276600"/>
            <a:ext cx="96066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1434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Cut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05000" y="1143001"/>
                <a:ext cx="82296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subset of a MST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the least-weight edge which crosses cut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(which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respects)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is also a subset of a MST.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143001"/>
                <a:ext cx="8229600" cy="1752600"/>
              </a:xfrm>
              <a:prstGeom prst="rect">
                <a:avLst/>
              </a:prstGeom>
              <a:blipFill>
                <a:blip r:embed="rId2"/>
                <a:stretch>
                  <a:fillRect l="-1541" t="-3597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1020535" y="3124200"/>
            <a:ext cx="914399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1007087" y="3870593"/>
            <a:ext cx="92784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99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⊆</m:t>
                      </m:r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14400" y="28194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8335" y="34290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20534" y="3276600"/>
            <a:ext cx="96066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/>
              <p:nvPr/>
            </p:nvSpPr>
            <p:spPr>
              <a:xfrm>
                <a:off x="5827063" y="2604701"/>
                <a:ext cx="5149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some MST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Case 2:</a:t>
                </a:r>
              </a:p>
              <a:p>
                <a:r>
                  <a:rPr lang="en-US" sz="2400" dirty="0"/>
                  <a:t>	Consider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∉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3" y="2604701"/>
                <a:ext cx="5149680" cy="1200329"/>
              </a:xfrm>
              <a:prstGeom prst="rect">
                <a:avLst/>
              </a:prstGeom>
              <a:blipFill>
                <a:blip r:embed="rId5"/>
                <a:stretch>
                  <a:fillRect l="-1724" t="-20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5F086E-765F-1C46-AAA7-88368CBAFEAF}"/>
                  </a:ext>
                </a:extLst>
              </p:cNvPr>
              <p:cNvSpPr txBox="1"/>
              <p:nvPr/>
            </p:nvSpPr>
            <p:spPr>
              <a:xfrm>
                <a:off x="7166742" y="3805029"/>
                <a:ext cx="3886200" cy="3046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is a MST, there is some path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  <m:r>
                      <a:rPr lang="en-US" sz="2400" i="1">
                        <a:latin typeface="Cambria Math"/>
                      </a:rPr>
                      <m:t>′</m:t>
                    </m:r>
                  </m:oMath>
                </a14:m>
                <a:r>
                  <a:rPr lang="en-US" sz="2400" dirty="0"/>
                  <a:t> be the first edge on this path which crosses the cut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Build tree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by exchanging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A5F086E-765F-1C46-AAA7-88368CBAF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742" y="3805029"/>
                <a:ext cx="3886200" cy="3046988"/>
              </a:xfrm>
              <a:prstGeom prst="rect">
                <a:avLst/>
              </a:prstGeom>
              <a:blipFill>
                <a:blip r:embed="rId6"/>
                <a:stretch>
                  <a:fillRect l="-2614" t="-1667" r="-3268" b="-3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>
            <a:extLst>
              <a:ext uri="{FF2B5EF4-FFF2-40B4-BE49-F238E27FC236}">
                <a16:creationId xmlns:a16="http://schemas.microsoft.com/office/drawing/2014/main" id="{DEAEA556-3C91-1B42-8C57-A4E23F365D86}"/>
              </a:ext>
            </a:extLst>
          </p:cNvPr>
          <p:cNvSpPr/>
          <p:nvPr/>
        </p:nvSpPr>
        <p:spPr>
          <a:xfrm>
            <a:off x="2438400" y="3467669"/>
            <a:ext cx="4312692" cy="2279176"/>
          </a:xfrm>
          <a:custGeom>
            <a:avLst/>
            <a:gdLst>
              <a:gd name="connsiteX0" fmla="*/ 641444 w 4312692"/>
              <a:gd name="connsiteY0" fmla="*/ 0 h 2279176"/>
              <a:gd name="connsiteX1" fmla="*/ 109182 w 4312692"/>
              <a:gd name="connsiteY1" fmla="*/ 272955 h 2279176"/>
              <a:gd name="connsiteX2" fmla="*/ 0 w 4312692"/>
              <a:gd name="connsiteY2" fmla="*/ 996287 h 2279176"/>
              <a:gd name="connsiteX3" fmla="*/ 1869743 w 4312692"/>
              <a:gd name="connsiteY3" fmla="*/ 1214651 h 2279176"/>
              <a:gd name="connsiteX4" fmla="*/ 3275462 w 4312692"/>
              <a:gd name="connsiteY4" fmla="*/ 2279176 h 2279176"/>
              <a:gd name="connsiteX5" fmla="*/ 3957850 w 4312692"/>
              <a:gd name="connsiteY5" fmla="*/ 2251881 h 2279176"/>
              <a:gd name="connsiteX6" fmla="*/ 4312692 w 4312692"/>
              <a:gd name="connsiteY6" fmla="*/ 1583140 h 2279176"/>
              <a:gd name="connsiteX7" fmla="*/ 2251880 w 4312692"/>
              <a:gd name="connsiteY7" fmla="*/ 54591 h 2279176"/>
              <a:gd name="connsiteX8" fmla="*/ 641444 w 4312692"/>
              <a:gd name="connsiteY8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2692" h="2279176">
                <a:moveTo>
                  <a:pt x="641444" y="0"/>
                </a:moveTo>
                <a:lnTo>
                  <a:pt x="109182" y="272955"/>
                </a:lnTo>
                <a:lnTo>
                  <a:pt x="0" y="996287"/>
                </a:lnTo>
                <a:lnTo>
                  <a:pt x="1869743" y="1214651"/>
                </a:lnTo>
                <a:lnTo>
                  <a:pt x="3275462" y="2279176"/>
                </a:lnTo>
                <a:lnTo>
                  <a:pt x="3957850" y="2251881"/>
                </a:lnTo>
                <a:lnTo>
                  <a:pt x="4312692" y="1583140"/>
                </a:lnTo>
                <a:lnTo>
                  <a:pt x="2251880" y="54591"/>
                </a:lnTo>
                <a:lnTo>
                  <a:pt x="641444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CF9A5759-B8E4-344A-9D57-B78E4C4F497B}"/>
              </a:ext>
            </a:extLst>
          </p:cNvPr>
          <p:cNvSpPr/>
          <p:nvPr/>
        </p:nvSpPr>
        <p:spPr>
          <a:xfrm>
            <a:off x="1524001" y="4619768"/>
            <a:ext cx="4285397" cy="2238232"/>
          </a:xfrm>
          <a:custGeom>
            <a:avLst/>
            <a:gdLst>
              <a:gd name="connsiteX0" fmla="*/ 2279176 w 4285397"/>
              <a:gd name="connsiteY0" fmla="*/ 300250 h 2238232"/>
              <a:gd name="connsiteX1" fmla="*/ 272955 w 4285397"/>
              <a:gd name="connsiteY1" fmla="*/ 0 h 2238232"/>
              <a:gd name="connsiteX2" fmla="*/ 0 w 4285397"/>
              <a:gd name="connsiteY2" fmla="*/ 450376 h 2238232"/>
              <a:gd name="connsiteX3" fmla="*/ 682388 w 4285397"/>
              <a:gd name="connsiteY3" fmla="*/ 1542197 h 2238232"/>
              <a:gd name="connsiteX4" fmla="*/ 2129051 w 4285397"/>
              <a:gd name="connsiteY4" fmla="*/ 2238232 h 2238232"/>
              <a:gd name="connsiteX5" fmla="*/ 4285397 w 4285397"/>
              <a:gd name="connsiteY5" fmla="*/ 1869743 h 2238232"/>
              <a:gd name="connsiteX6" fmla="*/ 3439236 w 4285397"/>
              <a:gd name="connsiteY6" fmla="*/ 900752 h 2238232"/>
              <a:gd name="connsiteX7" fmla="*/ 2279176 w 4285397"/>
              <a:gd name="connsiteY7" fmla="*/ 300250 h 22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97" h="2238232">
                <a:moveTo>
                  <a:pt x="2279176" y="300250"/>
                </a:moveTo>
                <a:lnTo>
                  <a:pt x="272955" y="0"/>
                </a:lnTo>
                <a:lnTo>
                  <a:pt x="0" y="450376"/>
                </a:lnTo>
                <a:lnTo>
                  <a:pt x="682388" y="1542197"/>
                </a:lnTo>
                <a:lnTo>
                  <a:pt x="2129051" y="2238232"/>
                </a:lnTo>
                <a:lnTo>
                  <a:pt x="4285397" y="1869743"/>
                </a:lnTo>
                <a:lnTo>
                  <a:pt x="3439236" y="900752"/>
                </a:lnTo>
                <a:lnTo>
                  <a:pt x="2279176" y="30025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EEA4BE-C23F-2E46-904E-D0CCA0D57506}"/>
              </a:ext>
            </a:extLst>
          </p:cNvPr>
          <p:cNvCxnSpPr>
            <a:stCxn id="75" idx="7"/>
            <a:endCxn id="76" idx="2"/>
          </p:cNvCxnSpPr>
          <p:nvPr/>
        </p:nvCxnSpPr>
        <p:spPr>
          <a:xfrm flipV="1">
            <a:off x="2053035" y="4204448"/>
            <a:ext cx="974896" cy="628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3E1F97-BBBF-1B48-A225-DF647C34B30A}"/>
              </a:ext>
            </a:extLst>
          </p:cNvPr>
          <p:cNvCxnSpPr>
            <a:stCxn id="76" idx="6"/>
            <a:endCxn id="79" idx="2"/>
          </p:cNvCxnSpPr>
          <p:nvPr/>
        </p:nvCxnSpPr>
        <p:spPr>
          <a:xfrm>
            <a:off x="3363103" y="4204449"/>
            <a:ext cx="986191" cy="34211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2848B4-4F4F-DE44-9287-547DFA7AA80E}"/>
              </a:ext>
            </a:extLst>
          </p:cNvPr>
          <p:cNvCxnSpPr>
            <a:stCxn id="75" idx="4"/>
            <a:endCxn id="77" idx="1"/>
          </p:cNvCxnSpPr>
          <p:nvPr/>
        </p:nvCxnSpPr>
        <p:spPr>
          <a:xfrm>
            <a:off x="1934534" y="5119130"/>
            <a:ext cx="560220" cy="683221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EB1AEF6-94AB-1143-B76A-ED8CB8BA8996}"/>
              </a:ext>
            </a:extLst>
          </p:cNvPr>
          <p:cNvCxnSpPr>
            <a:stCxn id="78" idx="3"/>
            <a:endCxn id="77" idx="7"/>
          </p:cNvCxnSpPr>
          <p:nvPr/>
        </p:nvCxnSpPr>
        <p:spPr>
          <a:xfrm flipH="1">
            <a:off x="2731757" y="5284462"/>
            <a:ext cx="765360" cy="51788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EC3055-CB81-AF40-A1BB-9F40DBB19177}"/>
              </a:ext>
            </a:extLst>
          </p:cNvPr>
          <p:cNvCxnSpPr>
            <a:stCxn id="80" idx="2"/>
            <a:endCxn id="77" idx="5"/>
          </p:cNvCxnSpPr>
          <p:nvPr/>
        </p:nvCxnSpPr>
        <p:spPr>
          <a:xfrm flipH="1" flipV="1">
            <a:off x="2731758" y="6039353"/>
            <a:ext cx="894245" cy="369156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938D2B-3898-6740-8AE4-46BC03BF9021}"/>
              </a:ext>
            </a:extLst>
          </p:cNvPr>
          <p:cNvCxnSpPr>
            <a:stCxn id="78" idx="5"/>
            <a:endCxn id="80" idx="0"/>
          </p:cNvCxnSpPr>
          <p:nvPr/>
        </p:nvCxnSpPr>
        <p:spPr>
          <a:xfrm>
            <a:off x="3734120" y="5284463"/>
            <a:ext cx="59468" cy="956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C58FF0-09C4-5D40-977C-562538F16B23}"/>
              </a:ext>
            </a:extLst>
          </p:cNvPr>
          <p:cNvCxnSpPr>
            <a:stCxn id="78" idx="7"/>
            <a:endCxn id="79" idx="3"/>
          </p:cNvCxnSpPr>
          <p:nvPr/>
        </p:nvCxnSpPr>
        <p:spPr>
          <a:xfrm flipV="1">
            <a:off x="3734120" y="4357162"/>
            <a:ext cx="664258" cy="690299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024C365-1E3B-C347-B523-83A5B9EF7236}"/>
              </a:ext>
            </a:extLst>
          </p:cNvPr>
          <p:cNvCxnSpPr>
            <a:stCxn id="80" idx="6"/>
            <a:endCxn id="81" idx="3"/>
          </p:cNvCxnSpPr>
          <p:nvPr/>
        </p:nvCxnSpPr>
        <p:spPr>
          <a:xfrm flipV="1">
            <a:off x="3961173" y="6359425"/>
            <a:ext cx="1120694" cy="49084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16B49A-6D06-3F4B-8AA4-48F36C458152}"/>
              </a:ext>
            </a:extLst>
          </p:cNvPr>
          <p:cNvCxnSpPr>
            <a:stCxn id="81" idx="1"/>
            <a:endCxn id="79" idx="4"/>
          </p:cNvCxnSpPr>
          <p:nvPr/>
        </p:nvCxnSpPr>
        <p:spPr>
          <a:xfrm flipH="1" flipV="1">
            <a:off x="4516879" y="4406246"/>
            <a:ext cx="564988" cy="1716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CB4EB1-6B3B-1846-A69D-FA398F2526E5}"/>
              </a:ext>
            </a:extLst>
          </p:cNvPr>
          <p:cNvCxnSpPr>
            <a:stCxn id="83" idx="2"/>
            <a:endCxn id="79" idx="5"/>
          </p:cNvCxnSpPr>
          <p:nvPr/>
        </p:nvCxnSpPr>
        <p:spPr>
          <a:xfrm flipH="1" flipV="1">
            <a:off x="4635381" y="4357161"/>
            <a:ext cx="596853" cy="323376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7E3C520-6499-2343-8FC1-58CCC3919393}"/>
              </a:ext>
            </a:extLst>
          </p:cNvPr>
          <p:cNvCxnSpPr>
            <a:stCxn id="81" idx="0"/>
            <a:endCxn id="83" idx="3"/>
          </p:cNvCxnSpPr>
          <p:nvPr/>
        </p:nvCxnSpPr>
        <p:spPr>
          <a:xfrm flipV="1">
            <a:off x="5200368" y="4799038"/>
            <a:ext cx="80950" cy="1274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C116AF-A990-2A44-BDA1-26E2E98B9E06}"/>
              </a:ext>
            </a:extLst>
          </p:cNvPr>
          <p:cNvCxnSpPr>
            <a:stCxn id="82" idx="1"/>
            <a:endCxn id="83" idx="5"/>
          </p:cNvCxnSpPr>
          <p:nvPr/>
        </p:nvCxnSpPr>
        <p:spPr>
          <a:xfrm flipH="1" flipV="1">
            <a:off x="5518321" y="4799039"/>
            <a:ext cx="562601" cy="440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9387E4-C743-FA44-8DE8-C1236604CCF8}"/>
              </a:ext>
            </a:extLst>
          </p:cNvPr>
          <p:cNvCxnSpPr>
            <a:stCxn id="82" idx="3"/>
            <a:endCxn id="81" idx="6"/>
          </p:cNvCxnSpPr>
          <p:nvPr/>
        </p:nvCxnSpPr>
        <p:spPr>
          <a:xfrm flipH="1">
            <a:off x="5367955" y="5476739"/>
            <a:ext cx="712967" cy="76418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9CFFB39-70C1-1943-9CD6-D4A098CFC116}"/>
              </a:ext>
            </a:extLst>
          </p:cNvPr>
          <p:cNvCxnSpPr>
            <a:stCxn id="76" idx="4"/>
            <a:endCxn id="77" idx="0"/>
          </p:cNvCxnSpPr>
          <p:nvPr/>
        </p:nvCxnSpPr>
        <p:spPr>
          <a:xfrm flipH="1">
            <a:off x="2613256" y="4372034"/>
            <a:ext cx="582261" cy="1381232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7C5314DF-2702-C64B-9EEC-2D8F7E73E3E4}"/>
              </a:ext>
            </a:extLst>
          </p:cNvPr>
          <p:cNvSpPr/>
          <p:nvPr/>
        </p:nvSpPr>
        <p:spPr>
          <a:xfrm>
            <a:off x="1766949" y="478395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10C1CD-FDA7-6A4C-BBD0-32956D41D532}"/>
              </a:ext>
            </a:extLst>
          </p:cNvPr>
          <p:cNvSpPr/>
          <p:nvPr/>
        </p:nvSpPr>
        <p:spPr>
          <a:xfrm>
            <a:off x="3027932" y="403686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B5C550A-F91C-444A-9577-C4ED6EF3D51C}"/>
              </a:ext>
            </a:extLst>
          </p:cNvPr>
          <p:cNvSpPr/>
          <p:nvPr/>
        </p:nvSpPr>
        <p:spPr>
          <a:xfrm>
            <a:off x="2445671" y="5753267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/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  <a:blipFill>
                <a:blip r:embed="rId7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/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EC8EA7FB-4EF1-E84F-A084-CA449B1E96CF}"/>
              </a:ext>
            </a:extLst>
          </p:cNvPr>
          <p:cNvSpPr/>
          <p:nvPr/>
        </p:nvSpPr>
        <p:spPr>
          <a:xfrm>
            <a:off x="3626003" y="624092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3A40D3-C27F-D54D-8CF2-DC55A403328D}"/>
              </a:ext>
            </a:extLst>
          </p:cNvPr>
          <p:cNvSpPr/>
          <p:nvPr/>
        </p:nvSpPr>
        <p:spPr>
          <a:xfrm>
            <a:off x="5032784" y="607333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F6436C8-CFF8-734A-9FEB-1CE41C14118D}"/>
              </a:ext>
            </a:extLst>
          </p:cNvPr>
          <p:cNvSpPr/>
          <p:nvPr/>
        </p:nvSpPr>
        <p:spPr>
          <a:xfrm>
            <a:off x="6031838" y="519065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87A9AFD-281A-4042-B641-5E624DF77054}"/>
              </a:ext>
            </a:extLst>
          </p:cNvPr>
          <p:cNvSpPr/>
          <p:nvPr/>
        </p:nvSpPr>
        <p:spPr>
          <a:xfrm>
            <a:off x="5232234" y="4512952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/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/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/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/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9555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Cut 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905000" y="1143001"/>
                <a:ext cx="8229600" cy="1752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Claim: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a subset of a MST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 is the least-weight edge which crosses cut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(which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respects) then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990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∪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{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is also a subset of a MST.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143001"/>
                <a:ext cx="8229600" cy="1752600"/>
              </a:xfrm>
              <a:prstGeom prst="rect">
                <a:avLst/>
              </a:prstGeom>
              <a:blipFill>
                <a:blip r:embed="rId2"/>
                <a:stretch>
                  <a:fillRect l="-1541" t="-3597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 flipH="1">
            <a:off x="1020535" y="3124200"/>
            <a:ext cx="914399" cy="0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43201"/>
                <a:ext cx="44307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1007087" y="3870593"/>
            <a:ext cx="92784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990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sz="2400" i="1" dirty="0">
                          <a:latin typeface="Cambria Math"/>
                        </a:rPr>
                        <m:t>⊆</m:t>
                      </m:r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76" y="3429001"/>
                <a:ext cx="10418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914400" y="28194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18335" y="3429000"/>
            <a:ext cx="1098415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20534" y="3276600"/>
            <a:ext cx="960666" cy="0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/>
              <p:nvPr/>
            </p:nvSpPr>
            <p:spPr>
              <a:xfrm>
                <a:off x="5827063" y="2604701"/>
                <a:ext cx="51496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some MST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, </a:t>
                </a:r>
              </a:p>
              <a:p>
                <a:r>
                  <a:rPr lang="en-US" sz="2400" dirty="0"/>
                  <a:t>Case 2:</a:t>
                </a:r>
              </a:p>
              <a:p>
                <a:r>
                  <a:rPr lang="en-US" sz="2400" dirty="0"/>
                  <a:t>	Consider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latin typeface="Cambria Math"/>
                      </a:rPr>
                      <m:t>∉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B1F4367-0059-5E44-BBA3-4DE143563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063" y="2604701"/>
                <a:ext cx="5149680" cy="1200329"/>
              </a:xfrm>
              <a:prstGeom prst="rect">
                <a:avLst/>
              </a:prstGeom>
              <a:blipFill>
                <a:blip r:embed="rId5"/>
                <a:stretch>
                  <a:fillRect l="-1724" t="-208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 53">
            <a:extLst>
              <a:ext uri="{FF2B5EF4-FFF2-40B4-BE49-F238E27FC236}">
                <a16:creationId xmlns:a16="http://schemas.microsoft.com/office/drawing/2014/main" id="{DEAEA556-3C91-1B42-8C57-A4E23F365D86}"/>
              </a:ext>
            </a:extLst>
          </p:cNvPr>
          <p:cNvSpPr/>
          <p:nvPr/>
        </p:nvSpPr>
        <p:spPr>
          <a:xfrm>
            <a:off x="2438400" y="3467669"/>
            <a:ext cx="4312692" cy="2279176"/>
          </a:xfrm>
          <a:custGeom>
            <a:avLst/>
            <a:gdLst>
              <a:gd name="connsiteX0" fmla="*/ 641444 w 4312692"/>
              <a:gd name="connsiteY0" fmla="*/ 0 h 2279176"/>
              <a:gd name="connsiteX1" fmla="*/ 109182 w 4312692"/>
              <a:gd name="connsiteY1" fmla="*/ 272955 h 2279176"/>
              <a:gd name="connsiteX2" fmla="*/ 0 w 4312692"/>
              <a:gd name="connsiteY2" fmla="*/ 996287 h 2279176"/>
              <a:gd name="connsiteX3" fmla="*/ 1869743 w 4312692"/>
              <a:gd name="connsiteY3" fmla="*/ 1214651 h 2279176"/>
              <a:gd name="connsiteX4" fmla="*/ 3275462 w 4312692"/>
              <a:gd name="connsiteY4" fmla="*/ 2279176 h 2279176"/>
              <a:gd name="connsiteX5" fmla="*/ 3957850 w 4312692"/>
              <a:gd name="connsiteY5" fmla="*/ 2251881 h 2279176"/>
              <a:gd name="connsiteX6" fmla="*/ 4312692 w 4312692"/>
              <a:gd name="connsiteY6" fmla="*/ 1583140 h 2279176"/>
              <a:gd name="connsiteX7" fmla="*/ 2251880 w 4312692"/>
              <a:gd name="connsiteY7" fmla="*/ 54591 h 2279176"/>
              <a:gd name="connsiteX8" fmla="*/ 641444 w 4312692"/>
              <a:gd name="connsiteY8" fmla="*/ 0 h 227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12692" h="2279176">
                <a:moveTo>
                  <a:pt x="641444" y="0"/>
                </a:moveTo>
                <a:lnTo>
                  <a:pt x="109182" y="272955"/>
                </a:lnTo>
                <a:lnTo>
                  <a:pt x="0" y="996287"/>
                </a:lnTo>
                <a:lnTo>
                  <a:pt x="1869743" y="1214651"/>
                </a:lnTo>
                <a:lnTo>
                  <a:pt x="3275462" y="2279176"/>
                </a:lnTo>
                <a:lnTo>
                  <a:pt x="3957850" y="2251881"/>
                </a:lnTo>
                <a:lnTo>
                  <a:pt x="4312692" y="1583140"/>
                </a:lnTo>
                <a:lnTo>
                  <a:pt x="2251880" y="54591"/>
                </a:lnTo>
                <a:lnTo>
                  <a:pt x="641444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CF9A5759-B8E4-344A-9D57-B78E4C4F497B}"/>
              </a:ext>
            </a:extLst>
          </p:cNvPr>
          <p:cNvSpPr/>
          <p:nvPr/>
        </p:nvSpPr>
        <p:spPr>
          <a:xfrm>
            <a:off x="1524001" y="4619768"/>
            <a:ext cx="4285397" cy="2238232"/>
          </a:xfrm>
          <a:custGeom>
            <a:avLst/>
            <a:gdLst>
              <a:gd name="connsiteX0" fmla="*/ 2279176 w 4285397"/>
              <a:gd name="connsiteY0" fmla="*/ 300250 h 2238232"/>
              <a:gd name="connsiteX1" fmla="*/ 272955 w 4285397"/>
              <a:gd name="connsiteY1" fmla="*/ 0 h 2238232"/>
              <a:gd name="connsiteX2" fmla="*/ 0 w 4285397"/>
              <a:gd name="connsiteY2" fmla="*/ 450376 h 2238232"/>
              <a:gd name="connsiteX3" fmla="*/ 682388 w 4285397"/>
              <a:gd name="connsiteY3" fmla="*/ 1542197 h 2238232"/>
              <a:gd name="connsiteX4" fmla="*/ 2129051 w 4285397"/>
              <a:gd name="connsiteY4" fmla="*/ 2238232 h 2238232"/>
              <a:gd name="connsiteX5" fmla="*/ 4285397 w 4285397"/>
              <a:gd name="connsiteY5" fmla="*/ 1869743 h 2238232"/>
              <a:gd name="connsiteX6" fmla="*/ 3439236 w 4285397"/>
              <a:gd name="connsiteY6" fmla="*/ 900752 h 2238232"/>
              <a:gd name="connsiteX7" fmla="*/ 2279176 w 4285397"/>
              <a:gd name="connsiteY7" fmla="*/ 300250 h 22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85397" h="2238232">
                <a:moveTo>
                  <a:pt x="2279176" y="300250"/>
                </a:moveTo>
                <a:lnTo>
                  <a:pt x="272955" y="0"/>
                </a:lnTo>
                <a:lnTo>
                  <a:pt x="0" y="450376"/>
                </a:lnTo>
                <a:lnTo>
                  <a:pt x="682388" y="1542197"/>
                </a:lnTo>
                <a:lnTo>
                  <a:pt x="2129051" y="2238232"/>
                </a:lnTo>
                <a:lnTo>
                  <a:pt x="4285397" y="1869743"/>
                </a:lnTo>
                <a:lnTo>
                  <a:pt x="3439236" y="900752"/>
                </a:lnTo>
                <a:lnTo>
                  <a:pt x="2279176" y="30025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CEEA4BE-C23F-2E46-904E-D0CCA0D57506}"/>
              </a:ext>
            </a:extLst>
          </p:cNvPr>
          <p:cNvCxnSpPr>
            <a:stCxn id="75" idx="7"/>
            <a:endCxn id="76" idx="2"/>
          </p:cNvCxnSpPr>
          <p:nvPr/>
        </p:nvCxnSpPr>
        <p:spPr>
          <a:xfrm flipV="1">
            <a:off x="2053035" y="4204448"/>
            <a:ext cx="974896" cy="6285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3E1F97-BBBF-1B48-A225-DF647C34B30A}"/>
              </a:ext>
            </a:extLst>
          </p:cNvPr>
          <p:cNvCxnSpPr>
            <a:stCxn id="76" idx="6"/>
            <a:endCxn id="79" idx="2"/>
          </p:cNvCxnSpPr>
          <p:nvPr/>
        </p:nvCxnSpPr>
        <p:spPr>
          <a:xfrm>
            <a:off x="3363103" y="4204449"/>
            <a:ext cx="986191" cy="34211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2848B4-4F4F-DE44-9287-547DFA7AA80E}"/>
              </a:ext>
            </a:extLst>
          </p:cNvPr>
          <p:cNvCxnSpPr>
            <a:stCxn id="75" idx="4"/>
            <a:endCxn id="77" idx="1"/>
          </p:cNvCxnSpPr>
          <p:nvPr/>
        </p:nvCxnSpPr>
        <p:spPr>
          <a:xfrm>
            <a:off x="1934534" y="5119130"/>
            <a:ext cx="560220" cy="683221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EB1AEF6-94AB-1143-B76A-ED8CB8BA8996}"/>
              </a:ext>
            </a:extLst>
          </p:cNvPr>
          <p:cNvCxnSpPr>
            <a:stCxn id="78" idx="3"/>
            <a:endCxn id="77" idx="7"/>
          </p:cNvCxnSpPr>
          <p:nvPr/>
        </p:nvCxnSpPr>
        <p:spPr>
          <a:xfrm flipH="1">
            <a:off x="2731757" y="5284462"/>
            <a:ext cx="765360" cy="517888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2EC3055-CB81-AF40-A1BB-9F40DBB19177}"/>
              </a:ext>
            </a:extLst>
          </p:cNvPr>
          <p:cNvCxnSpPr>
            <a:stCxn id="80" idx="2"/>
            <a:endCxn id="77" idx="5"/>
          </p:cNvCxnSpPr>
          <p:nvPr/>
        </p:nvCxnSpPr>
        <p:spPr>
          <a:xfrm flipH="1" flipV="1">
            <a:off x="2731758" y="6039353"/>
            <a:ext cx="894245" cy="369156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938D2B-3898-6740-8AE4-46BC03BF9021}"/>
              </a:ext>
            </a:extLst>
          </p:cNvPr>
          <p:cNvCxnSpPr>
            <a:stCxn id="78" idx="5"/>
            <a:endCxn id="80" idx="0"/>
          </p:cNvCxnSpPr>
          <p:nvPr/>
        </p:nvCxnSpPr>
        <p:spPr>
          <a:xfrm>
            <a:off x="3734120" y="5284463"/>
            <a:ext cx="59468" cy="9564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8C58FF0-09C4-5D40-977C-562538F16B23}"/>
              </a:ext>
            </a:extLst>
          </p:cNvPr>
          <p:cNvCxnSpPr>
            <a:stCxn id="78" idx="7"/>
            <a:endCxn id="79" idx="3"/>
          </p:cNvCxnSpPr>
          <p:nvPr/>
        </p:nvCxnSpPr>
        <p:spPr>
          <a:xfrm flipV="1">
            <a:off x="3734120" y="4357162"/>
            <a:ext cx="664258" cy="690299"/>
          </a:xfrm>
          <a:prstGeom prst="line">
            <a:avLst/>
          </a:prstGeom>
          <a:ln w="5715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024C365-1E3B-C347-B523-83A5B9EF7236}"/>
              </a:ext>
            </a:extLst>
          </p:cNvPr>
          <p:cNvCxnSpPr>
            <a:stCxn id="80" idx="6"/>
            <a:endCxn id="81" idx="3"/>
          </p:cNvCxnSpPr>
          <p:nvPr/>
        </p:nvCxnSpPr>
        <p:spPr>
          <a:xfrm flipV="1">
            <a:off x="3961173" y="6359425"/>
            <a:ext cx="1120694" cy="49084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116B49A-6D06-3F4B-8AA4-48F36C458152}"/>
              </a:ext>
            </a:extLst>
          </p:cNvPr>
          <p:cNvCxnSpPr>
            <a:stCxn id="81" idx="1"/>
            <a:endCxn id="79" idx="4"/>
          </p:cNvCxnSpPr>
          <p:nvPr/>
        </p:nvCxnSpPr>
        <p:spPr>
          <a:xfrm flipH="1" flipV="1">
            <a:off x="4516879" y="4406246"/>
            <a:ext cx="564988" cy="17161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2CB4EB1-6B3B-1846-A69D-FA398F2526E5}"/>
              </a:ext>
            </a:extLst>
          </p:cNvPr>
          <p:cNvCxnSpPr>
            <a:stCxn id="83" idx="2"/>
            <a:endCxn id="79" idx="5"/>
          </p:cNvCxnSpPr>
          <p:nvPr/>
        </p:nvCxnSpPr>
        <p:spPr>
          <a:xfrm flipH="1" flipV="1">
            <a:off x="4635381" y="4357161"/>
            <a:ext cx="596853" cy="323376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7E3C520-6499-2343-8FC1-58CCC3919393}"/>
              </a:ext>
            </a:extLst>
          </p:cNvPr>
          <p:cNvCxnSpPr>
            <a:stCxn id="81" idx="0"/>
            <a:endCxn id="83" idx="3"/>
          </p:cNvCxnSpPr>
          <p:nvPr/>
        </p:nvCxnSpPr>
        <p:spPr>
          <a:xfrm flipV="1">
            <a:off x="5200368" y="4799038"/>
            <a:ext cx="80950" cy="1274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C116AF-A990-2A44-BDA1-26E2E98B9E06}"/>
              </a:ext>
            </a:extLst>
          </p:cNvPr>
          <p:cNvCxnSpPr>
            <a:stCxn id="82" idx="1"/>
            <a:endCxn id="83" idx="5"/>
          </p:cNvCxnSpPr>
          <p:nvPr/>
        </p:nvCxnSpPr>
        <p:spPr>
          <a:xfrm flipH="1" flipV="1">
            <a:off x="5518321" y="4799039"/>
            <a:ext cx="562601" cy="440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A9387E4-C743-FA44-8DE8-C1236604CCF8}"/>
              </a:ext>
            </a:extLst>
          </p:cNvPr>
          <p:cNvCxnSpPr>
            <a:stCxn id="82" idx="3"/>
            <a:endCxn id="81" idx="6"/>
          </p:cNvCxnSpPr>
          <p:nvPr/>
        </p:nvCxnSpPr>
        <p:spPr>
          <a:xfrm flipH="1">
            <a:off x="5367955" y="5476739"/>
            <a:ext cx="712967" cy="76418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9CFFB39-70C1-1943-9CD6-D4A098CFC116}"/>
              </a:ext>
            </a:extLst>
          </p:cNvPr>
          <p:cNvCxnSpPr>
            <a:stCxn id="76" idx="4"/>
            <a:endCxn id="77" idx="0"/>
          </p:cNvCxnSpPr>
          <p:nvPr/>
        </p:nvCxnSpPr>
        <p:spPr>
          <a:xfrm flipH="1">
            <a:off x="2613256" y="4372034"/>
            <a:ext cx="582261" cy="1381232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7C5314DF-2702-C64B-9EEC-2D8F7E73E3E4}"/>
              </a:ext>
            </a:extLst>
          </p:cNvPr>
          <p:cNvSpPr/>
          <p:nvPr/>
        </p:nvSpPr>
        <p:spPr>
          <a:xfrm>
            <a:off x="1766949" y="478395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10C1CD-FDA7-6A4C-BBD0-32956D41D532}"/>
              </a:ext>
            </a:extLst>
          </p:cNvPr>
          <p:cNvSpPr/>
          <p:nvPr/>
        </p:nvSpPr>
        <p:spPr>
          <a:xfrm>
            <a:off x="3027932" y="403686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B5C550A-F91C-444A-9577-C4ED6EF3D51C}"/>
              </a:ext>
            </a:extLst>
          </p:cNvPr>
          <p:cNvSpPr/>
          <p:nvPr/>
        </p:nvSpPr>
        <p:spPr>
          <a:xfrm>
            <a:off x="2445671" y="5753267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/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B75ABCE-4123-D347-844A-BF7A4B9BE2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34" y="4998376"/>
                <a:ext cx="335171" cy="335171"/>
              </a:xfrm>
              <a:prstGeom prst="ellipse">
                <a:avLst/>
              </a:prstGeom>
              <a:blipFill>
                <a:blip r:embed="rId6"/>
                <a:stretch>
                  <a:fillRect l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/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015EC6BD-B07C-7E4F-88D4-2C77DEDE6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294" y="4071075"/>
                <a:ext cx="335171" cy="33517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Oval 79">
            <a:extLst>
              <a:ext uri="{FF2B5EF4-FFF2-40B4-BE49-F238E27FC236}">
                <a16:creationId xmlns:a16="http://schemas.microsoft.com/office/drawing/2014/main" id="{EC8EA7FB-4EF1-E84F-A084-CA449B1E96CF}"/>
              </a:ext>
            </a:extLst>
          </p:cNvPr>
          <p:cNvSpPr/>
          <p:nvPr/>
        </p:nvSpPr>
        <p:spPr>
          <a:xfrm>
            <a:off x="3626003" y="6240925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13A40D3-C27F-D54D-8CF2-DC55A403328D}"/>
              </a:ext>
            </a:extLst>
          </p:cNvPr>
          <p:cNvSpPr/>
          <p:nvPr/>
        </p:nvSpPr>
        <p:spPr>
          <a:xfrm>
            <a:off x="5032784" y="6073339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8F6436C8-CFF8-734A-9FEB-1CE41C14118D}"/>
              </a:ext>
            </a:extLst>
          </p:cNvPr>
          <p:cNvSpPr/>
          <p:nvPr/>
        </p:nvSpPr>
        <p:spPr>
          <a:xfrm>
            <a:off x="6031838" y="5190653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87A9AFD-281A-4042-B641-5E624DF77054}"/>
              </a:ext>
            </a:extLst>
          </p:cNvPr>
          <p:cNvSpPr/>
          <p:nvPr/>
        </p:nvSpPr>
        <p:spPr>
          <a:xfrm>
            <a:off x="5232234" y="4512952"/>
            <a:ext cx="335171" cy="3351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/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6ABB129-C179-9C46-B0EF-D3C6CD80C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392" y="3679724"/>
                <a:ext cx="36388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/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38DE6F3-26A7-9F4A-9D52-8E4C96EDB2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00342">
                <a:off x="2827278" y="6276281"/>
                <a:ext cx="7911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/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4A154F2C-5726-BD4C-B803-C767BBE14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81" y="4578972"/>
                <a:ext cx="4126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/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𝑒</m:t>
                      </m:r>
                      <m:r>
                        <a:rPr lang="en-US" sz="24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5645F5C-BC4F-3042-A89A-199E1D302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17" y="4767543"/>
                <a:ext cx="48603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BDFDEC-3F18-A549-B835-90CDF1EB2C58}"/>
                  </a:ext>
                </a:extLst>
              </p:cNvPr>
              <p:cNvSpPr txBox="1"/>
              <p:nvPr/>
            </p:nvSpPr>
            <p:spPr>
              <a:xfrm>
                <a:off x="7137555" y="4266695"/>
                <a:ext cx="4191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We assumed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𝑤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𝑤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(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  <m:r>
                      <a:rPr lang="en-US" sz="2400" i="1" smtClean="0">
                        <a:solidFill>
                          <a:schemeClr val="accent6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also a MST!</a:t>
                </a:r>
              </a:p>
              <a:p>
                <a:r>
                  <a:rPr lang="en-US" sz="2400" dirty="0"/>
                  <a:t>Thus the claim holds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8BDFDEC-3F18-A549-B835-90CDF1EB2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55" y="4266695"/>
                <a:ext cx="4191000" cy="1938992"/>
              </a:xfrm>
              <a:prstGeom prst="rect">
                <a:avLst/>
              </a:prstGeom>
              <a:blipFill>
                <a:blip r:embed="rId12"/>
                <a:stretch>
                  <a:fillRect l="-2115" t="-196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FBEF16-E353-7B43-AAA6-56D8A95B67A6}"/>
                  </a:ext>
                </a:extLst>
              </p:cNvPr>
              <p:cNvSpPr txBox="1"/>
              <p:nvPr/>
            </p:nvSpPr>
            <p:spPr>
              <a:xfrm>
                <a:off x="7136457" y="3805030"/>
                <a:ext cx="42418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dirty="0"/>
                  <a:t> with edge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2400" dirty="0"/>
                  <a:t>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FBEF16-E353-7B43-AAA6-56D8A95B6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457" y="3805030"/>
                <a:ext cx="4241813" cy="461665"/>
              </a:xfrm>
              <a:prstGeom prst="rect">
                <a:avLst/>
              </a:prstGeom>
              <a:blipFill>
                <a:blip r:embed="rId13"/>
                <a:stretch>
                  <a:fillRect t="-11111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7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6150592" y="3237932"/>
            <a:ext cx="2906973" cy="2934268"/>
          </a:xfrm>
          <a:custGeom>
            <a:avLst/>
            <a:gdLst>
              <a:gd name="connsiteX0" fmla="*/ 0 w 2906973"/>
              <a:gd name="connsiteY0" fmla="*/ 0 h 2934268"/>
              <a:gd name="connsiteX1" fmla="*/ 614149 w 2906973"/>
              <a:gd name="connsiteY1" fmla="*/ 2934268 h 2934268"/>
              <a:gd name="connsiteX2" fmla="*/ 1937982 w 2906973"/>
              <a:gd name="connsiteY2" fmla="*/ 2825086 h 2934268"/>
              <a:gd name="connsiteX3" fmla="*/ 2906973 w 2906973"/>
              <a:gd name="connsiteY3" fmla="*/ 1596788 h 2934268"/>
              <a:gd name="connsiteX4" fmla="*/ 1405719 w 2906973"/>
              <a:gd name="connsiteY4" fmla="*/ 68238 h 2934268"/>
              <a:gd name="connsiteX5" fmla="*/ 0 w 2906973"/>
              <a:gd name="connsiteY5" fmla="*/ 0 h 293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6973" h="2934268">
                <a:moveTo>
                  <a:pt x="0" y="0"/>
                </a:moveTo>
                <a:lnTo>
                  <a:pt x="614149" y="2934268"/>
                </a:lnTo>
                <a:lnTo>
                  <a:pt x="1937982" y="2825086"/>
                </a:lnTo>
                <a:lnTo>
                  <a:pt x="2906973" y="1596788"/>
                </a:lnTo>
                <a:lnTo>
                  <a:pt x="1405719" y="68238"/>
                </a:lnTo>
                <a:lnTo>
                  <a:pt x="0" y="0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65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3292553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52601" y="1446663"/>
                <a:ext cx="707506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that doesn’t 		cause a cycle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1" y="1446663"/>
                <a:ext cx="7075065" cy="1815882"/>
              </a:xfrm>
              <a:prstGeom prst="rect">
                <a:avLst/>
              </a:prstGeom>
              <a:blipFill>
                <a:blip r:embed="rId2"/>
                <a:stretch>
                  <a:fillRect l="-1613" t="-3472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84043" y="5708240"/>
                <a:ext cx="3638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043" y="5708240"/>
                <a:ext cx="3638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24683" y="5332864"/>
                <a:ext cx="4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/>
                        </a:rPr>
                        <m:t>𝑒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683" y="5332864"/>
                <a:ext cx="4126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67266" y="1201161"/>
                <a:ext cx="396029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Keep edges in a Disjoint-set data structure (very fancy)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/>
                            </a:rPr>
                            <m:t>log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66" y="1201161"/>
                <a:ext cx="3960291" cy="1200329"/>
              </a:xfrm>
              <a:prstGeom prst="rect">
                <a:avLst/>
              </a:prstGeom>
              <a:blipFill>
                <a:blip r:embed="rId5"/>
                <a:stretch>
                  <a:fillRect l="-2236" t="-4211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0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05201" y="3513084"/>
            <a:ext cx="2191407" cy="2049517"/>
          </a:xfrm>
          <a:custGeom>
            <a:avLst/>
            <a:gdLst>
              <a:gd name="connsiteX0" fmla="*/ 220717 w 2191407"/>
              <a:gd name="connsiteY0" fmla="*/ 2049517 h 2049517"/>
              <a:gd name="connsiteX1" fmla="*/ 1734207 w 2191407"/>
              <a:gd name="connsiteY1" fmla="*/ 1103586 h 2049517"/>
              <a:gd name="connsiteX2" fmla="*/ 2191407 w 2191407"/>
              <a:gd name="connsiteY2" fmla="*/ 268014 h 2049517"/>
              <a:gd name="connsiteX3" fmla="*/ 1939158 w 2191407"/>
              <a:gd name="connsiteY3" fmla="*/ 0 h 2049517"/>
              <a:gd name="connsiteX4" fmla="*/ 1387365 w 2191407"/>
              <a:gd name="connsiteY4" fmla="*/ 0 h 2049517"/>
              <a:gd name="connsiteX5" fmla="*/ 362607 w 2191407"/>
              <a:gd name="connsiteY5" fmla="*/ 756745 h 2049517"/>
              <a:gd name="connsiteX6" fmla="*/ 0 w 2191407"/>
              <a:gd name="connsiteY6" fmla="*/ 1340069 h 2049517"/>
              <a:gd name="connsiteX7" fmla="*/ 31531 w 2191407"/>
              <a:gd name="connsiteY7" fmla="*/ 1781504 h 2049517"/>
              <a:gd name="connsiteX8" fmla="*/ 220717 w 2191407"/>
              <a:gd name="connsiteY8" fmla="*/ 2049517 h 204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407" h="2049517">
                <a:moveTo>
                  <a:pt x="220717" y="2049517"/>
                </a:moveTo>
                <a:lnTo>
                  <a:pt x="1734207" y="1103586"/>
                </a:lnTo>
                <a:lnTo>
                  <a:pt x="2191407" y="268014"/>
                </a:lnTo>
                <a:lnTo>
                  <a:pt x="1939158" y="0"/>
                </a:lnTo>
                <a:lnTo>
                  <a:pt x="1387365" y="0"/>
                </a:lnTo>
                <a:lnTo>
                  <a:pt x="362607" y="756745"/>
                </a:lnTo>
                <a:lnTo>
                  <a:pt x="0" y="1340069"/>
                </a:lnTo>
                <a:lnTo>
                  <a:pt x="31531" y="1781504"/>
                </a:lnTo>
                <a:lnTo>
                  <a:pt x="220717" y="2049517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MST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66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35373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05001" y="1378424"/>
                <a:ext cx="8686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Pick a cut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which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respects</a:t>
                </a:r>
              </a:p>
              <a:p>
                <a:r>
                  <a:rPr lang="en-US" sz="2800" dirty="0"/>
                  <a:t>	Add the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min-weight edge which crosses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378424"/>
                <a:ext cx="8686800" cy="1815882"/>
              </a:xfrm>
              <a:prstGeom prst="rect">
                <a:avLst/>
              </a:prstGeom>
              <a:blipFill>
                <a:blip r:embed="rId2"/>
                <a:stretch>
                  <a:fillRect l="-1314" t="-3472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3298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143001"/>
                <a:ext cx="868680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Pick a cut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𝑆</m:t>
                    </m:r>
                    <m:r>
                      <a:rPr lang="en-US" sz="28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which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/>
                  <a:t> respects</a:t>
                </a:r>
              </a:p>
              <a:p>
                <a:r>
                  <a:rPr lang="en-US" sz="2800" dirty="0"/>
                  <a:t>	Add the min-weight edge which crosses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all endpoint of edges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en-US" sz="2800" dirty="0"/>
                  <a:t> is the min-weight edge that grows the </a:t>
                </a:r>
                <a:r>
                  <a:rPr lang="en-US" sz="2800" dirty="0">
                    <a:solidFill>
                      <a:srgbClr val="7030A0"/>
                    </a:solidFill>
                  </a:rPr>
                  <a:t>tree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143001"/>
                <a:ext cx="8686800" cy="3108543"/>
              </a:xfrm>
              <a:prstGeom prst="rect">
                <a:avLst/>
              </a:prstGeom>
              <a:blipFill>
                <a:blip r:embed="rId2"/>
                <a:stretch>
                  <a:fillRect l="-1314" t="-2033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7897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636579" y="4776952"/>
            <a:ext cx="851338" cy="898634"/>
          </a:xfrm>
          <a:custGeom>
            <a:avLst/>
            <a:gdLst>
              <a:gd name="connsiteX0" fmla="*/ 78828 w 851338"/>
              <a:gd name="connsiteY0" fmla="*/ 31531 h 898634"/>
              <a:gd name="connsiteX1" fmla="*/ 0 w 851338"/>
              <a:gd name="connsiteY1" fmla="*/ 583324 h 898634"/>
              <a:gd name="connsiteX2" fmla="*/ 236483 w 851338"/>
              <a:gd name="connsiteY2" fmla="*/ 898634 h 898634"/>
              <a:gd name="connsiteX3" fmla="*/ 740980 w 851338"/>
              <a:gd name="connsiteY3" fmla="*/ 725214 h 898634"/>
              <a:gd name="connsiteX4" fmla="*/ 851338 w 851338"/>
              <a:gd name="connsiteY4" fmla="*/ 268014 h 898634"/>
              <a:gd name="connsiteX5" fmla="*/ 630621 w 851338"/>
              <a:gd name="connsiteY5" fmla="*/ 0 h 898634"/>
              <a:gd name="connsiteX6" fmla="*/ 78828 w 851338"/>
              <a:gd name="connsiteY6" fmla="*/ 31531 h 8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1338" h="898634">
                <a:moveTo>
                  <a:pt x="78828" y="31531"/>
                </a:moveTo>
                <a:lnTo>
                  <a:pt x="0" y="583324"/>
                </a:lnTo>
                <a:lnTo>
                  <a:pt x="236483" y="898634"/>
                </a:lnTo>
                <a:lnTo>
                  <a:pt x="740980" y="725214"/>
                </a:lnTo>
                <a:lnTo>
                  <a:pt x="851338" y="268014"/>
                </a:lnTo>
                <a:lnTo>
                  <a:pt x="630621" y="0"/>
                </a:lnTo>
                <a:lnTo>
                  <a:pt x="78828" y="315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68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314" t="-2809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723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10456" y="3831021"/>
            <a:ext cx="2112579" cy="1813034"/>
          </a:xfrm>
          <a:custGeom>
            <a:avLst/>
            <a:gdLst>
              <a:gd name="connsiteX0" fmla="*/ 0 w 2112579"/>
              <a:gd name="connsiteY0" fmla="*/ 1103586 h 1813034"/>
              <a:gd name="connsiteX1" fmla="*/ 47297 w 2112579"/>
              <a:gd name="connsiteY1" fmla="*/ 1592317 h 1813034"/>
              <a:gd name="connsiteX2" fmla="*/ 362607 w 2112579"/>
              <a:gd name="connsiteY2" fmla="*/ 1813034 h 1813034"/>
              <a:gd name="connsiteX3" fmla="*/ 1213945 w 2112579"/>
              <a:gd name="connsiteY3" fmla="*/ 1292772 h 1813034"/>
              <a:gd name="connsiteX4" fmla="*/ 1986455 w 2112579"/>
              <a:gd name="connsiteY4" fmla="*/ 914400 h 1813034"/>
              <a:gd name="connsiteX5" fmla="*/ 2112579 w 2112579"/>
              <a:gd name="connsiteY5" fmla="*/ 488731 h 1813034"/>
              <a:gd name="connsiteX6" fmla="*/ 2017986 w 2112579"/>
              <a:gd name="connsiteY6" fmla="*/ 0 h 1813034"/>
              <a:gd name="connsiteX7" fmla="*/ 1608083 w 2112579"/>
              <a:gd name="connsiteY7" fmla="*/ 173420 h 1813034"/>
              <a:gd name="connsiteX8" fmla="*/ 0 w 2112579"/>
              <a:gd name="connsiteY8" fmla="*/ 1103586 h 18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2579" h="1813034">
                <a:moveTo>
                  <a:pt x="0" y="1103586"/>
                </a:moveTo>
                <a:lnTo>
                  <a:pt x="47297" y="1592317"/>
                </a:lnTo>
                <a:lnTo>
                  <a:pt x="362607" y="1813034"/>
                </a:lnTo>
                <a:lnTo>
                  <a:pt x="1213945" y="1292772"/>
                </a:lnTo>
                <a:lnTo>
                  <a:pt x="1986455" y="914400"/>
                </a:lnTo>
                <a:lnTo>
                  <a:pt x="2112579" y="488731"/>
                </a:lnTo>
                <a:lnTo>
                  <a:pt x="2017986" y="0"/>
                </a:lnTo>
                <a:lnTo>
                  <a:pt x="1608083" y="173420"/>
                </a:lnTo>
                <a:lnTo>
                  <a:pt x="0" y="1103586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69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314" t="-2809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521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B</a:t>
            </a:r>
          </a:p>
          <a:p>
            <a:pPr lvl="1"/>
            <a:r>
              <a:rPr lang="en-US" dirty="0"/>
              <a:t>Programming due Friday, 4/15, 11:30pm</a:t>
            </a:r>
          </a:p>
          <a:p>
            <a:r>
              <a:rPr lang="en-US" dirty="0"/>
              <a:t>Unit C</a:t>
            </a:r>
          </a:p>
          <a:p>
            <a:pPr lvl="1"/>
            <a:r>
              <a:rPr lang="en-US" dirty="0"/>
              <a:t>Basic 1 + 2 due Friday, 4/15, 11:30pm</a:t>
            </a:r>
          </a:p>
          <a:p>
            <a:pPr lvl="1"/>
            <a:r>
              <a:rPr lang="en-US" dirty="0"/>
              <a:t>Advanced due Friday, 4/22</a:t>
            </a:r>
          </a:p>
          <a:p>
            <a:pPr lvl="1"/>
            <a:r>
              <a:rPr lang="en-US" dirty="0"/>
              <a:t>Programming due Friday 4/22 – Seam carving!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477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447394" y="3783724"/>
            <a:ext cx="3578773" cy="1765738"/>
          </a:xfrm>
          <a:custGeom>
            <a:avLst/>
            <a:gdLst>
              <a:gd name="connsiteX0" fmla="*/ 94593 w 3578773"/>
              <a:gd name="connsiteY0" fmla="*/ 1135117 h 1765738"/>
              <a:gd name="connsiteX1" fmla="*/ 0 w 3578773"/>
              <a:gd name="connsiteY1" fmla="*/ 1592317 h 1765738"/>
              <a:gd name="connsiteX2" fmla="*/ 346841 w 3578773"/>
              <a:gd name="connsiteY2" fmla="*/ 1734207 h 1765738"/>
              <a:gd name="connsiteX3" fmla="*/ 756745 w 3578773"/>
              <a:gd name="connsiteY3" fmla="*/ 1765738 h 1765738"/>
              <a:gd name="connsiteX4" fmla="*/ 1545021 w 3578773"/>
              <a:gd name="connsiteY4" fmla="*/ 945931 h 1765738"/>
              <a:gd name="connsiteX5" fmla="*/ 2443655 w 3578773"/>
              <a:gd name="connsiteY5" fmla="*/ 898635 h 1765738"/>
              <a:gd name="connsiteX6" fmla="*/ 3184635 w 3578773"/>
              <a:gd name="connsiteY6" fmla="*/ 1087821 h 1765738"/>
              <a:gd name="connsiteX7" fmla="*/ 3578773 w 3578773"/>
              <a:gd name="connsiteY7" fmla="*/ 520262 h 1765738"/>
              <a:gd name="connsiteX8" fmla="*/ 3247697 w 3578773"/>
              <a:gd name="connsiteY8" fmla="*/ 173421 h 1765738"/>
              <a:gd name="connsiteX9" fmla="*/ 1891862 w 3578773"/>
              <a:gd name="connsiteY9" fmla="*/ 0 h 1765738"/>
              <a:gd name="connsiteX10" fmla="*/ 756745 w 3578773"/>
              <a:gd name="connsiteY10" fmla="*/ 441435 h 1765738"/>
              <a:gd name="connsiteX11" fmla="*/ 94593 w 3578773"/>
              <a:gd name="connsiteY11" fmla="*/ 1135117 h 176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8773" h="1765738">
                <a:moveTo>
                  <a:pt x="94593" y="1135117"/>
                </a:moveTo>
                <a:lnTo>
                  <a:pt x="0" y="1592317"/>
                </a:lnTo>
                <a:lnTo>
                  <a:pt x="346841" y="1734207"/>
                </a:lnTo>
                <a:lnTo>
                  <a:pt x="756745" y="1765738"/>
                </a:lnTo>
                <a:lnTo>
                  <a:pt x="1545021" y="945931"/>
                </a:lnTo>
                <a:lnTo>
                  <a:pt x="2443655" y="898635"/>
                </a:lnTo>
                <a:lnTo>
                  <a:pt x="3184635" y="1087821"/>
                </a:lnTo>
                <a:lnTo>
                  <a:pt x="3578773" y="520262"/>
                </a:lnTo>
                <a:lnTo>
                  <a:pt x="3247697" y="173421"/>
                </a:lnTo>
                <a:lnTo>
                  <a:pt x="1891862" y="0"/>
                </a:lnTo>
                <a:lnTo>
                  <a:pt x="756745" y="441435"/>
                </a:lnTo>
                <a:lnTo>
                  <a:pt x="94593" y="1135117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70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1469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82463" y="3299181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314" t="-2809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5380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89284" y="3997189"/>
            <a:ext cx="4256689" cy="2822027"/>
          </a:xfrm>
          <a:custGeom>
            <a:avLst/>
            <a:gdLst>
              <a:gd name="connsiteX0" fmla="*/ 0 w 4256689"/>
              <a:gd name="connsiteY0" fmla="*/ 945931 h 2822027"/>
              <a:gd name="connsiteX1" fmla="*/ 0 w 4256689"/>
              <a:gd name="connsiteY1" fmla="*/ 1371600 h 2822027"/>
              <a:gd name="connsiteX2" fmla="*/ 315310 w 4256689"/>
              <a:gd name="connsiteY2" fmla="*/ 1576551 h 2822027"/>
              <a:gd name="connsiteX3" fmla="*/ 725214 w 4256689"/>
              <a:gd name="connsiteY3" fmla="*/ 1387365 h 2822027"/>
              <a:gd name="connsiteX4" fmla="*/ 1466193 w 4256689"/>
              <a:gd name="connsiteY4" fmla="*/ 804041 h 2822027"/>
              <a:gd name="connsiteX5" fmla="*/ 2364827 w 4256689"/>
              <a:gd name="connsiteY5" fmla="*/ 646386 h 2822027"/>
              <a:gd name="connsiteX6" fmla="*/ 2743200 w 4256689"/>
              <a:gd name="connsiteY6" fmla="*/ 772510 h 2822027"/>
              <a:gd name="connsiteX7" fmla="*/ 2932386 w 4256689"/>
              <a:gd name="connsiteY7" fmla="*/ 1434662 h 2822027"/>
              <a:gd name="connsiteX8" fmla="*/ 3515710 w 4256689"/>
              <a:gd name="connsiteY8" fmla="*/ 2743200 h 2822027"/>
              <a:gd name="connsiteX9" fmla="*/ 3862551 w 4256689"/>
              <a:gd name="connsiteY9" fmla="*/ 2822027 h 2822027"/>
              <a:gd name="connsiteX10" fmla="*/ 4256689 w 4256689"/>
              <a:gd name="connsiteY10" fmla="*/ 2506717 h 2822027"/>
              <a:gd name="connsiteX11" fmla="*/ 3909848 w 4256689"/>
              <a:gd name="connsiteY11" fmla="*/ 1765738 h 2822027"/>
              <a:gd name="connsiteX12" fmla="*/ 3310758 w 4256689"/>
              <a:gd name="connsiteY12" fmla="*/ 189186 h 2822027"/>
              <a:gd name="connsiteX13" fmla="*/ 2569779 w 4256689"/>
              <a:gd name="connsiteY13" fmla="*/ 0 h 2822027"/>
              <a:gd name="connsiteX14" fmla="*/ 1340069 w 4256689"/>
              <a:gd name="connsiteY14" fmla="*/ 31531 h 2822027"/>
              <a:gd name="connsiteX15" fmla="*/ 457200 w 4256689"/>
              <a:gd name="connsiteY15" fmla="*/ 315310 h 2822027"/>
              <a:gd name="connsiteX16" fmla="*/ 78827 w 4256689"/>
              <a:gd name="connsiteY16" fmla="*/ 898634 h 2822027"/>
              <a:gd name="connsiteX17" fmla="*/ 0 w 4256689"/>
              <a:gd name="connsiteY17" fmla="*/ 945931 h 282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56689" h="2822027">
                <a:moveTo>
                  <a:pt x="0" y="945931"/>
                </a:moveTo>
                <a:lnTo>
                  <a:pt x="0" y="1371600"/>
                </a:lnTo>
                <a:lnTo>
                  <a:pt x="315310" y="1576551"/>
                </a:lnTo>
                <a:lnTo>
                  <a:pt x="725214" y="1387365"/>
                </a:lnTo>
                <a:lnTo>
                  <a:pt x="1466193" y="804041"/>
                </a:lnTo>
                <a:lnTo>
                  <a:pt x="2364827" y="646386"/>
                </a:lnTo>
                <a:lnTo>
                  <a:pt x="2743200" y="772510"/>
                </a:lnTo>
                <a:lnTo>
                  <a:pt x="2932386" y="1434662"/>
                </a:lnTo>
                <a:lnTo>
                  <a:pt x="3515710" y="2743200"/>
                </a:lnTo>
                <a:lnTo>
                  <a:pt x="3862551" y="2822027"/>
                </a:lnTo>
                <a:lnTo>
                  <a:pt x="4256689" y="2506717"/>
                </a:lnTo>
                <a:lnTo>
                  <a:pt x="3909848" y="1765738"/>
                </a:lnTo>
                <a:lnTo>
                  <a:pt x="3310758" y="189186"/>
                </a:lnTo>
                <a:lnTo>
                  <a:pt x="2569779" y="0"/>
                </a:lnTo>
                <a:lnTo>
                  <a:pt x="1340069" y="31531"/>
                </a:lnTo>
                <a:lnTo>
                  <a:pt x="457200" y="315310"/>
                </a:lnTo>
                <a:lnTo>
                  <a:pt x="78827" y="898634"/>
                </a:lnTo>
                <a:lnTo>
                  <a:pt x="0" y="945931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71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070760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80382" y="334680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7030A0"/>
                  </a:solidFill>
                </a:endParaRPr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314" t="-2809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9799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557752" y="4038600"/>
            <a:ext cx="4303986" cy="2822028"/>
          </a:xfrm>
          <a:custGeom>
            <a:avLst/>
            <a:gdLst>
              <a:gd name="connsiteX0" fmla="*/ 0 w 4303986"/>
              <a:gd name="connsiteY0" fmla="*/ 898635 h 2822028"/>
              <a:gd name="connsiteX1" fmla="*/ 15765 w 4303986"/>
              <a:gd name="connsiteY1" fmla="*/ 1434662 h 2822028"/>
              <a:gd name="connsiteX2" fmla="*/ 204951 w 4303986"/>
              <a:gd name="connsiteY2" fmla="*/ 1576552 h 2822028"/>
              <a:gd name="connsiteX3" fmla="*/ 756745 w 4303986"/>
              <a:gd name="connsiteY3" fmla="*/ 1403131 h 2822028"/>
              <a:gd name="connsiteX4" fmla="*/ 1576551 w 4303986"/>
              <a:gd name="connsiteY4" fmla="*/ 804041 h 2822028"/>
              <a:gd name="connsiteX5" fmla="*/ 2380593 w 4303986"/>
              <a:gd name="connsiteY5" fmla="*/ 614855 h 2822028"/>
              <a:gd name="connsiteX6" fmla="*/ 2885089 w 4303986"/>
              <a:gd name="connsiteY6" fmla="*/ 867104 h 2822028"/>
              <a:gd name="connsiteX7" fmla="*/ 3042745 w 4303986"/>
              <a:gd name="connsiteY7" fmla="*/ 1592317 h 2822028"/>
              <a:gd name="connsiteX8" fmla="*/ 3452648 w 4303986"/>
              <a:gd name="connsiteY8" fmla="*/ 2680138 h 2822028"/>
              <a:gd name="connsiteX9" fmla="*/ 3909848 w 4303986"/>
              <a:gd name="connsiteY9" fmla="*/ 2822028 h 2822028"/>
              <a:gd name="connsiteX10" fmla="*/ 4146331 w 4303986"/>
              <a:gd name="connsiteY10" fmla="*/ 2412124 h 2822028"/>
              <a:gd name="connsiteX11" fmla="*/ 4303986 w 4303986"/>
              <a:gd name="connsiteY11" fmla="*/ 709448 h 2822028"/>
              <a:gd name="connsiteX12" fmla="*/ 3216165 w 4303986"/>
              <a:gd name="connsiteY12" fmla="*/ 78828 h 2822028"/>
              <a:gd name="connsiteX13" fmla="*/ 1655379 w 4303986"/>
              <a:gd name="connsiteY13" fmla="*/ 0 h 2822028"/>
              <a:gd name="connsiteX14" fmla="*/ 630620 w 4303986"/>
              <a:gd name="connsiteY14" fmla="*/ 362607 h 2822028"/>
              <a:gd name="connsiteX15" fmla="*/ 0 w 4303986"/>
              <a:gd name="connsiteY15" fmla="*/ 898635 h 282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03986" h="2822028">
                <a:moveTo>
                  <a:pt x="0" y="898635"/>
                </a:moveTo>
                <a:lnTo>
                  <a:pt x="15765" y="1434662"/>
                </a:lnTo>
                <a:lnTo>
                  <a:pt x="204951" y="1576552"/>
                </a:lnTo>
                <a:lnTo>
                  <a:pt x="756745" y="1403131"/>
                </a:lnTo>
                <a:lnTo>
                  <a:pt x="1576551" y="804041"/>
                </a:lnTo>
                <a:lnTo>
                  <a:pt x="2380593" y="614855"/>
                </a:lnTo>
                <a:lnTo>
                  <a:pt x="2885089" y="867104"/>
                </a:lnTo>
                <a:lnTo>
                  <a:pt x="3042745" y="1592317"/>
                </a:lnTo>
                <a:lnTo>
                  <a:pt x="3452648" y="2680138"/>
                </a:lnTo>
                <a:lnTo>
                  <a:pt x="3909848" y="2822028"/>
                </a:lnTo>
                <a:lnTo>
                  <a:pt x="4146331" y="2412124"/>
                </a:lnTo>
                <a:lnTo>
                  <a:pt x="4303986" y="709448"/>
                </a:lnTo>
                <a:lnTo>
                  <a:pt x="3216165" y="78828"/>
                </a:lnTo>
                <a:lnTo>
                  <a:pt x="1655379" y="0"/>
                </a:lnTo>
                <a:lnTo>
                  <a:pt x="630620" y="362607"/>
                </a:lnTo>
                <a:lnTo>
                  <a:pt x="0" y="898635"/>
                </a:lnTo>
                <a:close/>
              </a:path>
            </a:pathLst>
          </a:custGeom>
          <a:solidFill>
            <a:srgbClr val="00B0F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Prim’s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6BADE50-950A-4D58-BFB2-FA2C6A8B385D}" type="slidenum">
              <a:rPr lang="en-US" smtClean="0"/>
              <a:t>72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826554" y="4096407"/>
            <a:ext cx="4600060" cy="2787240"/>
            <a:chOff x="0" y="2862182"/>
            <a:chExt cx="7044346" cy="4268266"/>
          </a:xfrm>
        </p:grpSpPr>
        <p:cxnSp>
          <p:nvCxnSpPr>
            <p:cNvPr id="48" name="Straight Connector 47"/>
            <p:cNvCxnSpPr>
              <a:stCxn id="76" idx="7"/>
              <a:endCxn id="77" idx="2"/>
            </p:cNvCxnSpPr>
            <p:nvPr/>
          </p:nvCxnSpPr>
          <p:spPr>
            <a:xfrm flipV="1">
              <a:off x="438102" y="3276727"/>
              <a:ext cx="1492916" cy="96260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77" idx="6"/>
              <a:endCxn id="80" idx="2"/>
            </p:cNvCxnSpPr>
            <p:nvPr/>
          </p:nvCxnSpPr>
          <p:spPr>
            <a:xfrm>
              <a:off x="2444286" y="3276727"/>
              <a:ext cx="1510213" cy="52390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76" idx="4"/>
              <a:endCxn id="78" idx="1"/>
            </p:cNvCxnSpPr>
            <p:nvPr/>
          </p:nvCxnSpPr>
          <p:spPr>
            <a:xfrm>
              <a:off x="256634" y="4677433"/>
              <a:ext cx="857899" cy="104625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79" idx="3"/>
              <a:endCxn id="78" idx="7"/>
            </p:cNvCxnSpPr>
            <p:nvPr/>
          </p:nvCxnSpPr>
          <p:spPr>
            <a:xfrm flipH="1">
              <a:off x="1477469" y="4930617"/>
              <a:ext cx="1172042" cy="79307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1" idx="2"/>
              <a:endCxn id="78" idx="5"/>
            </p:cNvCxnSpPr>
            <p:nvPr/>
          </p:nvCxnSpPr>
          <p:spPr>
            <a:xfrm flipH="1" flipV="1">
              <a:off x="1477469" y="6086626"/>
              <a:ext cx="1369411" cy="5653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79" idx="5"/>
              <a:endCxn id="81" idx="0"/>
            </p:cNvCxnSpPr>
            <p:nvPr/>
          </p:nvCxnSpPr>
          <p:spPr>
            <a:xfrm>
              <a:off x="3012447" y="4930617"/>
              <a:ext cx="91067" cy="146468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79" idx="7"/>
              <a:endCxn id="80" idx="3"/>
            </p:cNvCxnSpPr>
            <p:nvPr/>
          </p:nvCxnSpPr>
          <p:spPr>
            <a:xfrm flipV="1">
              <a:off x="3012447" y="3510585"/>
              <a:ext cx="1017218" cy="10570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1" idx="6"/>
              <a:endCxn id="82" idx="3"/>
            </p:cNvCxnSpPr>
            <p:nvPr/>
          </p:nvCxnSpPr>
          <p:spPr>
            <a:xfrm flipV="1">
              <a:off x="3360148" y="6576771"/>
              <a:ext cx="1716185" cy="751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82" idx="1"/>
              <a:endCxn id="80" idx="4"/>
            </p:cNvCxnSpPr>
            <p:nvPr/>
          </p:nvCxnSpPr>
          <p:spPr>
            <a:xfrm flipH="1" flipV="1">
              <a:off x="4211133" y="3585751"/>
              <a:ext cx="865200" cy="2628084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84" idx="2"/>
              <a:endCxn id="80" idx="5"/>
            </p:cNvCxnSpPr>
            <p:nvPr/>
          </p:nvCxnSpPr>
          <p:spPr>
            <a:xfrm flipH="1" flipV="1">
              <a:off x="4392601" y="3510585"/>
              <a:ext cx="913997" cy="495205"/>
            </a:xfrm>
            <a:prstGeom prst="line">
              <a:avLst/>
            </a:prstGeom>
            <a:solidFill>
              <a:srgbClr val="7030A0"/>
            </a:solidFill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0"/>
              <a:endCxn id="84" idx="3"/>
            </p:cNvCxnSpPr>
            <p:nvPr/>
          </p:nvCxnSpPr>
          <p:spPr>
            <a:xfrm flipV="1">
              <a:off x="5257801" y="4187258"/>
              <a:ext cx="123963" cy="19514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83" idx="1"/>
              <a:endCxn id="84" idx="5"/>
            </p:cNvCxnSpPr>
            <p:nvPr/>
          </p:nvCxnSpPr>
          <p:spPr>
            <a:xfrm flipH="1" flipV="1">
              <a:off x="5744700" y="4187258"/>
              <a:ext cx="861544" cy="674868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83" idx="3"/>
              <a:endCxn id="82" idx="6"/>
            </p:cNvCxnSpPr>
            <p:nvPr/>
          </p:nvCxnSpPr>
          <p:spPr>
            <a:xfrm flipH="1">
              <a:off x="5514435" y="5225062"/>
              <a:ext cx="1091809" cy="117024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67228" y="3195081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95562" y="4099030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895875" y="656486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47348" y="5905158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55801" y="459535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119679" y="446277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5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80382" y="334680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58462" y="5546336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64048" y="3778529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7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051034" y="5224258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885966" y="6404395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30979" y="2862182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56634" y="5096526"/>
              <a:ext cx="641186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12</a:t>
              </a:r>
            </a:p>
          </p:txBody>
        </p:sp>
        <p:cxnSp>
          <p:nvCxnSpPr>
            <p:cNvPr id="74" name="Straight Connector 73"/>
            <p:cNvCxnSpPr>
              <a:stCxn id="77" idx="4"/>
              <a:endCxn id="78" idx="0"/>
            </p:cNvCxnSpPr>
            <p:nvPr/>
          </p:nvCxnSpPr>
          <p:spPr>
            <a:xfrm flipH="1">
              <a:off x="1296001" y="3533361"/>
              <a:ext cx="891651" cy="21151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14258" y="4262423"/>
              <a:ext cx="461990" cy="56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9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0" y="4164165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31018" y="302009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1039367" y="5648524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574345" y="4492515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954499" y="3072483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2846880" y="6395303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001167" y="6138669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6531078" y="4786960"/>
              <a:ext cx="513268" cy="5132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306598" y="3749156"/>
              <a:ext cx="513268" cy="513268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Start with an empty tree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Pick a </a:t>
                </a:r>
                <a:r>
                  <a:rPr lang="en-US" sz="2800" dirty="0">
                    <a:solidFill>
                      <a:srgbClr val="7030A0"/>
                    </a:solidFill>
                  </a:rPr>
                  <a:t>start node</a:t>
                </a:r>
              </a:p>
              <a:p>
                <a:r>
                  <a:rPr lang="en-US" sz="2800" dirty="0"/>
                  <a:t>Repeat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times:</a:t>
                </a:r>
              </a:p>
              <a:p>
                <a:r>
                  <a:rPr lang="en-US" sz="2800" dirty="0"/>
                  <a:t>	Add the min-weight edge which connects to node 			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:r>
                  <a:rPr lang="en-US" sz="2800" dirty="0"/>
                  <a:t>with a node not in</a:t>
                </a:r>
                <a:r>
                  <a:rPr lang="en-US" sz="2800" dirty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𝐴</m:t>
                    </m:r>
                  </m:oMath>
                </a14:m>
                <a:endParaRPr lang="en-US" sz="28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1" y="1143001"/>
                <a:ext cx="8686800" cy="2246769"/>
              </a:xfrm>
              <a:prstGeom prst="rect">
                <a:avLst/>
              </a:prstGeom>
              <a:blipFill>
                <a:blip r:embed="rId2"/>
                <a:stretch>
                  <a:fillRect l="-1314" t="-2809" b="-6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608618" y="1295401"/>
                <a:ext cx="285193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Keep edges in a Heap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𝐸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/>
                            </a:rPr>
                            <m:t>log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618" y="1295401"/>
                <a:ext cx="2851935" cy="830997"/>
              </a:xfrm>
              <a:prstGeom prst="rect">
                <a:avLst/>
              </a:prstGeom>
              <a:blipFill>
                <a:blip r:embed="rId3"/>
                <a:stretch>
                  <a:fillRect l="-3097" t="-6061" r="-177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6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Showing Huffman is Optimal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9372600" cy="4038600"/>
          </a:xfrm>
        </p:spPr>
        <p:txBody>
          <a:bodyPr>
            <a:normAutofit/>
          </a:bodyPr>
          <a:lstStyle/>
          <a:p>
            <a:r>
              <a:rPr lang="en-US" dirty="0"/>
              <a:t>Overview:</a:t>
            </a:r>
          </a:p>
          <a:p>
            <a:pPr lvl="1"/>
            <a:r>
              <a:rPr lang="en-US" dirty="0"/>
              <a:t>Show that there is an optimal tree in which the least frequent characters are siblings</a:t>
            </a:r>
          </a:p>
          <a:p>
            <a:pPr lvl="2"/>
            <a:r>
              <a:rPr lang="en-US" dirty="0"/>
              <a:t>Exchange argument</a:t>
            </a:r>
          </a:p>
          <a:p>
            <a:pPr lvl="1"/>
            <a:r>
              <a:rPr lang="en-US" dirty="0"/>
              <a:t>Show that making them siblings and solving the new smaller sub-problem results in an optimal solution</a:t>
            </a:r>
          </a:p>
          <a:p>
            <a:pPr lvl="2"/>
            <a:r>
              <a:rPr lang="en-US" dirty="0"/>
              <a:t>Proof by contradiction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83FC6C-76A5-7F41-BA6E-0AB0038A8E2C}"/>
              </a:ext>
            </a:extLst>
          </p:cNvPr>
          <p:cNvSpPr txBox="1"/>
          <p:nvPr/>
        </p:nvSpPr>
        <p:spPr>
          <a:xfrm>
            <a:off x="7756264" y="2989354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Greedy Choice Property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51B7C-DFAC-6440-9C7D-5916D1A47ADD}"/>
              </a:ext>
            </a:extLst>
          </p:cNvPr>
          <p:cNvSpPr txBox="1"/>
          <p:nvPr/>
        </p:nvSpPr>
        <p:spPr>
          <a:xfrm>
            <a:off x="7772400" y="4734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Optimal Substructure works</a:t>
            </a:r>
          </a:p>
        </p:txBody>
      </p:sp>
    </p:spTree>
    <p:extLst>
      <p:ext uri="{BB962C8B-B14F-4D97-AF65-F5344CB8AC3E}">
        <p14:creationId xmlns:p14="http://schemas.microsoft.com/office/powerpoint/2010/main" val="17098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Exchange Argument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Claim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least-frequent characters, then there is an optimal prefix-free code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siblings</a:t>
                </a:r>
              </a:p>
              <a:p>
                <a:pPr lvl="1"/>
                <a:r>
                  <a:rPr lang="en-US" dirty="0"/>
                  <a:t>i.e. codes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the same length and differ only by their last bit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66800"/>
                <a:ext cx="10972800" cy="4525963"/>
              </a:xfrm>
              <a:blipFill>
                <a:blip r:embed="rId2"/>
                <a:stretch>
                  <a:fillRect l="-1389" t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600200" y="3949266"/>
            <a:ext cx="2117108" cy="2908735"/>
            <a:chOff x="76200" y="3949265"/>
            <a:chExt cx="2117108" cy="2908735"/>
          </a:xfrm>
        </p:grpSpPr>
        <p:sp>
          <p:nvSpPr>
            <p:cNvPr id="6" name="Rounded Rectangle 5"/>
            <p:cNvSpPr/>
            <p:nvPr/>
          </p:nvSpPr>
          <p:spPr>
            <a:xfrm>
              <a:off x="1583708" y="4724400"/>
              <a:ext cx="609600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/>
                <p:cNvSpPr/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ounded 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945" y="6385031"/>
                  <a:ext cx="593108" cy="457200"/>
                </a:xfrm>
                <a:prstGeom prst="round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ounded Rectangle 17"/>
            <p:cNvSpPr/>
            <p:nvPr/>
          </p:nvSpPr>
          <p:spPr>
            <a:xfrm>
              <a:off x="76200" y="5562600"/>
              <a:ext cx="593108" cy="457200"/>
            </a:xfrm>
            <a:prstGeom prst="roundRect">
              <a:avLst/>
            </a:prstGeom>
            <a:solidFill>
              <a:srgbClr val="FF71FF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41646" y="4695497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22" idx="0"/>
            </p:cNvCxnSpPr>
            <p:nvPr/>
          </p:nvCxnSpPr>
          <p:spPr>
            <a:xfrm>
              <a:off x="838200" y="5152697"/>
              <a:ext cx="463720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1072474" y="4050541"/>
              <a:ext cx="763481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8" idx="2"/>
              <a:endCxn id="14" idx="0"/>
            </p:cNvCxnSpPr>
            <p:nvPr/>
          </p:nvCxnSpPr>
          <p:spPr>
            <a:xfrm flipH="1">
              <a:off x="838200" y="4507741"/>
              <a:ext cx="616015" cy="1877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" idx="2"/>
              <a:endCxn id="6" idx="0"/>
            </p:cNvCxnSpPr>
            <p:nvPr/>
          </p:nvCxnSpPr>
          <p:spPr>
            <a:xfrm>
              <a:off x="1454215" y="4507741"/>
              <a:ext cx="434293" cy="21665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4" idx="2"/>
              <a:endCxn id="18" idx="0"/>
            </p:cNvCxnSpPr>
            <p:nvPr/>
          </p:nvCxnSpPr>
          <p:spPr>
            <a:xfrm flipH="1">
              <a:off x="372754" y="5152697"/>
              <a:ext cx="465446" cy="4099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</a:rPr>
                              <m:t>𝑜𝑝𝑡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108" y="3949265"/>
                  <a:ext cx="999248" cy="62273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ounded Rectangle 21"/>
            <p:cNvSpPr/>
            <p:nvPr/>
          </p:nvSpPr>
          <p:spPr>
            <a:xfrm>
              <a:off x="1005366" y="5562600"/>
              <a:ext cx="593108" cy="45720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22" idx="2"/>
              <a:endCxn id="17" idx="0"/>
            </p:cNvCxnSpPr>
            <p:nvPr/>
          </p:nvCxnSpPr>
          <p:spPr>
            <a:xfrm flipH="1">
              <a:off x="911499" y="6019800"/>
              <a:ext cx="390421" cy="36523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/>
                <p:cNvSpPr/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solidFill>
                  <a:srgbClr val="FF71FF"/>
                </a:solidFill>
                <a:ln>
                  <a:solidFill>
                    <a:srgbClr val="FF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ounded 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308" y="6400800"/>
                  <a:ext cx="593108" cy="457200"/>
                </a:xfrm>
                <a:prstGeom prst="round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33CC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22" idx="2"/>
              <a:endCxn id="32" idx="0"/>
            </p:cNvCxnSpPr>
            <p:nvPr/>
          </p:nvCxnSpPr>
          <p:spPr>
            <a:xfrm>
              <a:off x="1301920" y="6019800"/>
              <a:ext cx="425942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96755" y="3124201"/>
                <a:ext cx="8771246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Case 1: Consider some optimal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en-US" sz="2400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are siblings in this tree, then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claim</a:t>
                </a:r>
                <a:r>
                  <a:rPr lang="en-US" sz="2400" dirty="0"/>
                  <a:t> holds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55" y="3124201"/>
                <a:ext cx="8771246" cy="859531"/>
              </a:xfrm>
              <a:prstGeom prst="rect">
                <a:avLst/>
              </a:prstGeom>
              <a:blipFill>
                <a:blip r:embed="rId6"/>
                <a:stretch>
                  <a:fillRect l="-1012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124412"/>
      </p:ext>
    </p:extLst>
  </p:cSld>
  <p:clrMapOvr>
    <a:masterClrMapping/>
  </p:clrMapOvr>
</p:sld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21744</TotalTime>
  <Words>4271</Words>
  <Application>Microsoft Macintosh PowerPoint</Application>
  <PresentationFormat>Widescreen</PresentationFormat>
  <Paragraphs>1269</Paragraphs>
  <Slides>72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Helvetica Neue</vt:lpstr>
      <vt:lpstr>Calibri</vt:lpstr>
      <vt:lpstr>Cambria Math</vt:lpstr>
      <vt:lpstr>Helvetica Neue Thin</vt:lpstr>
      <vt:lpstr>Arial</vt:lpstr>
      <vt:lpstr>CS4102-S22c</vt:lpstr>
      <vt:lpstr>Why lots of memory is “bad”</vt:lpstr>
      <vt:lpstr>Why lots of memory is “bad”</vt:lpstr>
      <vt:lpstr>PowerPoint Presentation</vt:lpstr>
      <vt:lpstr>CS4102 Algorithms Spring 2022</vt:lpstr>
      <vt:lpstr>Why lots of memory is “bad”</vt:lpstr>
      <vt:lpstr>Today’s Keywords</vt:lpstr>
      <vt:lpstr>Announcements</vt:lpstr>
      <vt:lpstr>REVIEW: Showing Huffman is Optimal</vt:lpstr>
      <vt:lpstr>Huffman Exchange Argument</vt:lpstr>
      <vt:lpstr>Huffman Exchange Argument</vt:lpstr>
      <vt:lpstr>Finishing the Proof</vt:lpstr>
      <vt:lpstr>Optimal Substructure</vt:lpstr>
      <vt:lpstr>Optimal Substructure</vt:lpstr>
      <vt:lpstr>Optimal Substructure</vt:lpstr>
      <vt:lpstr>Optimal Substructure</vt:lpstr>
      <vt:lpstr>Optimal Substructure</vt:lpstr>
      <vt:lpstr>Caching Problem</vt:lpstr>
      <vt:lpstr>Von Neumann Bottleneck</vt:lpstr>
      <vt:lpstr>Von Neumann Bottleneck</vt:lpstr>
      <vt:lpstr>Caching Problem</vt:lpstr>
      <vt:lpstr>Caching Problem Definition</vt:lpstr>
      <vt:lpstr>Example</vt:lpstr>
      <vt:lpstr>Example</vt:lpstr>
      <vt:lpstr>Example</vt:lpstr>
      <vt:lpstr>Example</vt:lpstr>
      <vt:lpstr>Example</vt:lpstr>
      <vt:lpstr>Example</vt:lpstr>
      <vt:lpstr>Our Problem vs Reality</vt:lpstr>
      <vt:lpstr>Greedy Algorithms</vt:lpstr>
      <vt:lpstr>Greedy choice property</vt:lpstr>
      <vt:lpstr>Greedy choice property</vt:lpstr>
      <vt:lpstr>Greedy choice property</vt:lpstr>
      <vt:lpstr>Greedy choice property</vt:lpstr>
      <vt:lpstr>Greedy choice property</vt:lpstr>
      <vt:lpstr>Greedy Algorithms</vt:lpstr>
      <vt:lpstr>Caching Greedy Algorithm</vt:lpstr>
      <vt:lpstr>Exchange argument</vt:lpstr>
      <vt:lpstr>Belady Exchange Lemma</vt:lpstr>
      <vt:lpstr>Belady Exchange Proof Idea</vt:lpstr>
      <vt:lpstr>Proof of Lemma</vt:lpstr>
      <vt:lpstr>Proof of Lemma</vt:lpstr>
      <vt:lpstr>Proof of Lemma</vt:lpstr>
      <vt:lpstr>Case 3</vt:lpstr>
      <vt:lpstr>Case 3</vt:lpstr>
      <vt:lpstr>Case 3, m_t=e</vt:lpstr>
      <vt:lpstr>Case 3, m_t=e</vt:lpstr>
      <vt:lpstr>Case 3, m_t=f</vt:lpstr>
      <vt:lpstr>Case 3, m_t=f</vt:lpstr>
      <vt:lpstr>Case 3, m_t=x≠e,f</vt:lpstr>
      <vt:lpstr>Case 3, m_t=x≠e,f</vt:lpstr>
      <vt:lpstr>Use Lemma to show Optimality</vt:lpstr>
      <vt:lpstr>Kruskal’s Algorithm</vt:lpstr>
      <vt:lpstr>Greedy Algorithms</vt:lpstr>
      <vt:lpstr>Kruskal’s Algorithm</vt:lpstr>
      <vt:lpstr>Kruskal’s Algorithm</vt:lpstr>
      <vt:lpstr>Kruskal’s Algorithm</vt:lpstr>
      <vt:lpstr>Kruskal’s Algorithm</vt:lpstr>
      <vt:lpstr>Kruskal’s Algorithm</vt:lpstr>
      <vt:lpstr>Definition: Cut</vt:lpstr>
      <vt:lpstr>Exchange argument</vt:lpstr>
      <vt:lpstr>Cut Theorem</vt:lpstr>
      <vt:lpstr>Proof of Cut Theorem</vt:lpstr>
      <vt:lpstr>Proof of Cut Theorem</vt:lpstr>
      <vt:lpstr>Proof of Cut Theorem</vt:lpstr>
      <vt:lpstr>Kruskal’s Algorithm</vt:lpstr>
      <vt:lpstr>General MST Algorithm</vt:lpstr>
      <vt:lpstr>Prim’s Algorithm</vt:lpstr>
      <vt:lpstr>Prim’s Algorithm</vt:lpstr>
      <vt:lpstr>Prim’s Algorithm</vt:lpstr>
      <vt:lpstr>Prim’s Algorithm</vt:lpstr>
      <vt:lpstr>Prim’s Algorithm</vt:lpstr>
      <vt:lpstr>Prim’s Algorithm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Hott, Robbie (jh2jf)</cp:lastModifiedBy>
  <cp:revision>2009</cp:revision>
  <dcterms:created xsi:type="dcterms:W3CDTF">2017-08-21T20:54:06Z</dcterms:created>
  <dcterms:modified xsi:type="dcterms:W3CDTF">2022-04-10T19:10:29Z</dcterms:modified>
</cp:coreProperties>
</file>