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780" r:id="rId2"/>
    <p:sldId id="781" r:id="rId3"/>
    <p:sldId id="782" r:id="rId4"/>
    <p:sldId id="661" r:id="rId5"/>
    <p:sldId id="659" r:id="rId6"/>
    <p:sldId id="552" r:id="rId7"/>
    <p:sldId id="589" r:id="rId8"/>
    <p:sldId id="768" r:id="rId9"/>
    <p:sldId id="777" r:id="rId10"/>
    <p:sldId id="767" r:id="rId11"/>
    <p:sldId id="769" r:id="rId12"/>
    <p:sldId id="556" r:id="rId13"/>
    <p:sldId id="770" r:id="rId14"/>
    <p:sldId id="772" r:id="rId15"/>
    <p:sldId id="771" r:id="rId16"/>
    <p:sldId id="783" r:id="rId17"/>
    <p:sldId id="773" r:id="rId18"/>
    <p:sldId id="558" r:id="rId19"/>
    <p:sldId id="559" r:id="rId20"/>
    <p:sldId id="560" r:id="rId21"/>
    <p:sldId id="761" r:id="rId22"/>
    <p:sldId id="624" r:id="rId23"/>
    <p:sldId id="757" r:id="rId24"/>
    <p:sldId id="758" r:id="rId25"/>
    <p:sldId id="762" r:id="rId26"/>
    <p:sldId id="528" r:id="rId27"/>
    <p:sldId id="527" r:id="rId28"/>
    <p:sldId id="529" r:id="rId29"/>
    <p:sldId id="764" r:id="rId30"/>
    <p:sldId id="765" r:id="rId31"/>
    <p:sldId id="766" r:id="rId32"/>
    <p:sldId id="776" r:id="rId33"/>
    <p:sldId id="774" r:id="rId34"/>
    <p:sldId id="587" r:id="rId35"/>
    <p:sldId id="778" r:id="rId36"/>
    <p:sldId id="530" r:id="rId37"/>
    <p:sldId id="531" r:id="rId38"/>
    <p:sldId id="532" r:id="rId39"/>
    <p:sldId id="586" r:id="rId40"/>
    <p:sldId id="536" r:id="rId41"/>
    <p:sldId id="537" r:id="rId42"/>
    <p:sldId id="538" r:id="rId43"/>
    <p:sldId id="539" r:id="rId44"/>
    <p:sldId id="540" r:id="rId45"/>
    <p:sldId id="544" r:id="rId46"/>
    <p:sldId id="545" r:id="rId47"/>
    <p:sldId id="77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00"/>
    <a:srgbClr val="FFFF66"/>
    <a:srgbClr val="FFFF00"/>
    <a:srgbClr val="FFCC00"/>
    <a:srgbClr val="FF99FF"/>
    <a:srgbClr val="92D050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7"/>
    <p:restoredTop sz="93054" autoAdjust="0"/>
  </p:normalViewPr>
  <p:slideViewPr>
    <p:cSldViewPr>
      <p:cViewPr>
        <p:scale>
          <a:sx n="77" d="100"/>
          <a:sy n="77" d="100"/>
        </p:scale>
        <p:origin x="312" y="10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2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0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47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5984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771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4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0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3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7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4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2.png"/><Relationship Id="rId2" Type="http://schemas.openxmlformats.org/officeDocument/2006/relationships/image" Target="../media/image29.png"/><Relationship Id="rId16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3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0.png"/><Relationship Id="rId5" Type="http://schemas.openxmlformats.org/officeDocument/2006/relationships/image" Target="../media/image460.png"/><Relationship Id="rId15" Type="http://schemas.openxmlformats.org/officeDocument/2006/relationships/image" Target="../media/image250.png"/><Relationship Id="rId10" Type="http://schemas.openxmlformats.org/officeDocument/2006/relationships/image" Target="../media/image20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Relationship Id="rId14" Type="http://schemas.openxmlformats.org/officeDocument/2006/relationships/image" Target="../media/image2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Pseudo-polynomial_tim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F13C-C3FA-654F-9B15-B17845021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21762"/>
            <a:ext cx="10363200" cy="1470025"/>
          </a:xfrm>
        </p:spPr>
        <p:txBody>
          <a:bodyPr/>
          <a:lstStyle/>
          <a:p>
            <a:r>
              <a:rPr lang="en-US" dirty="0"/>
              <a:t>CS 4102, Algorithms</a:t>
            </a:r>
            <a:br>
              <a:rPr lang="en-US" dirty="0"/>
            </a:br>
            <a:r>
              <a:rPr lang="en-US" dirty="0"/>
              <a:t>Spring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B9A63-2890-034A-BE8B-AFA7F136B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581400"/>
            <a:ext cx="8534400" cy="2057400"/>
          </a:xfrm>
        </p:spPr>
        <p:txBody>
          <a:bodyPr>
            <a:normAutofit/>
          </a:bodyPr>
          <a:lstStyle/>
          <a:p>
            <a:r>
              <a:rPr lang="en-US" dirty="0"/>
              <a:t>5th Lecture in Unit C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Wrap up DP and Gerrymandering,</a:t>
            </a:r>
            <a:br>
              <a:rPr lang="en-US" dirty="0"/>
            </a:br>
            <a:r>
              <a:rPr lang="en-US" dirty="0"/>
              <a:t>then on to Greedy Algorithms!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B8572-0BBD-6C48-9789-8B7556EB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 anchor="t"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800" b="1" dirty="0"/>
                  <a:t>Imagine a world without computerized cash registers!</a:t>
                </a:r>
              </a:p>
              <a:p>
                <a:pPr marL="0" indent="0" algn="ctr">
                  <a:buNone/>
                </a:pPr>
                <a:r>
                  <a:rPr lang="en-US" sz="2800" i="1" dirty="0"/>
                  <a:t>The problem:  </a:t>
                </a:r>
                <a:r>
                  <a:rPr lang="en-US" sz="2800" dirty="0"/>
                  <a:t>Given an unlimited quantities of pennies, nickels, dimes, and quarters (worth value 1, 5, 10, 25 respectively), determine a set of coins (the </a:t>
                </a:r>
                <a:r>
                  <a:rPr lang="en-US" sz="2800" i="1" dirty="0"/>
                  <a:t>change</a:t>
                </a:r>
                <a:r>
                  <a:rPr lang="en-US" sz="2800" dirty="0"/>
                  <a:t>) for a given value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using the fewest number of coins.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pen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79152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ick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91" y="5127914"/>
            <a:ext cx="3352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i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5088166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5577" y="3879152"/>
            <a:ext cx="4648200" cy="2331847"/>
            <a:chOff x="-5486400" y="2343150"/>
            <a:chExt cx="11430000" cy="5734050"/>
          </a:xfrm>
        </p:grpSpPr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362200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quart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86400" y="2343150"/>
              <a:ext cx="5715000" cy="572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AF7B8DC-0FB0-B142-BB96-068D40ED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</a:rPr>
              <a:t>Coin Changing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0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FD-EA5B-7741-99E4-C356E94B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Solve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7EEC1-5CDE-2541-8040-6F3FA66E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this be your algorithm?</a:t>
            </a:r>
          </a:p>
          <a:p>
            <a:pPr lvl="1"/>
            <a:r>
              <a:rPr lang="en-US" dirty="0"/>
              <a:t>Generate each possible set of coins that sum to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Determine which of these sets has the fewest coins.</a:t>
            </a:r>
          </a:p>
          <a:p>
            <a:r>
              <a:rPr lang="en-US" dirty="0"/>
              <a:t>No, this is probably </a:t>
            </a:r>
            <a:r>
              <a:rPr lang="en-US" i="1" dirty="0"/>
              <a:t>not at all</a:t>
            </a:r>
            <a:r>
              <a:rPr lang="en-US" dirty="0"/>
              <a:t> what you thought of doing!</a:t>
            </a:r>
          </a:p>
          <a:p>
            <a:pPr lvl="1"/>
            <a:r>
              <a:rPr lang="en-US" dirty="0"/>
              <a:t>It’s correct.  But it’s a </a:t>
            </a:r>
            <a:r>
              <a:rPr lang="en-US" i="1" dirty="0"/>
              <a:t>brute force </a:t>
            </a:r>
            <a:r>
              <a:rPr lang="en-US" dirty="0"/>
              <a:t>approach. </a:t>
            </a:r>
          </a:p>
          <a:p>
            <a:r>
              <a:rPr lang="en-US" dirty="0"/>
              <a:t>What would you do?</a:t>
            </a:r>
          </a:p>
          <a:p>
            <a:pPr lvl="1"/>
            <a:r>
              <a:rPr lang="en-US" dirty="0"/>
              <a:t>Take a moment and try to describe your approach as an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80FDB-F74F-4F44-9102-8F0E2C6D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Making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4754563"/>
              </a:xfrm>
            </p:spPr>
            <p:txBody>
              <a:bodyPr anchor="t"/>
              <a:lstStyle/>
              <a:p>
                <a:r>
                  <a:rPr lang="en-US" sz="2800" dirty="0"/>
                  <a:t>Given: target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, list of coins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		(in this case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=[1, 5, 10, 25]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r>
                  <a:rPr lang="en-US" sz="2800" dirty="0"/>
                  <a:t>Repeatedly select the largest coin less than the remaining target value: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4754563"/>
              </a:xfrm>
              <a:blipFill>
                <a:blip r:embed="rId2"/>
                <a:stretch>
                  <a:fillRect l="-104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85779" y="2840940"/>
                <a:ext cx="665182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:r>
                  <a:rPr lang="en-US" sz="2800" dirty="0"/>
                  <a:t>while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lvl="1"/>
                <a:r>
                  <a:rPr lang="en-US" sz="2800" dirty="0"/>
                  <a:t>	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∈{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sz="2800" i="1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} |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	add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 to solution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9" y="2840940"/>
                <a:ext cx="6651821" cy="1815882"/>
              </a:xfrm>
              <a:prstGeom prst="rect">
                <a:avLst/>
              </a:prstGeom>
              <a:blipFill>
                <a:blip r:embed="rId3"/>
                <a:stretch>
                  <a:fillRect t="-3472" r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419948-0B93-8642-BCD6-3E2DFB2EAFD4}"/>
                  </a:ext>
                </a:extLst>
              </p:cNvPr>
              <p:cNvSpPr txBox="1"/>
              <p:nvPr/>
            </p:nvSpPr>
            <p:spPr>
              <a:xfrm>
                <a:off x="608215" y="4724726"/>
                <a:ext cx="107442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Observation: </a:t>
                </a:r>
                <a:r>
                  <a:rPr lang="en-US" sz="2800" dirty="0"/>
                  <a:t>We can rewrite this to take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copies of the next largest coin at each step, and reduce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dirty="0"/>
                </a:br>
                <a:r>
                  <a:rPr lang="en-US" sz="2800" dirty="0"/>
                  <a:t>Avoid call to max() by choosing next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from largest to smallest.</a:t>
                </a:r>
                <a:br>
                  <a:rPr lang="en-US" sz="2800" dirty="0"/>
                </a:br>
                <a:r>
                  <a:rPr lang="en-US" sz="2800" dirty="0"/>
                  <a:t>C must be sorted.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419948-0B93-8642-BCD6-3E2DFB2EA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15" y="4724726"/>
                <a:ext cx="10744200" cy="1815882"/>
              </a:xfrm>
              <a:prstGeom prst="rect">
                <a:avLst/>
              </a:prstGeom>
              <a:blipFill>
                <a:blip r:embed="rId4"/>
                <a:stretch>
                  <a:fillRect l="-1300" t="-37500" r="-118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86D3-AC2B-A24D-9AE1-9AB0D9A5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reflect on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E866C5-1636-2048-AE4B-2F58B2CE3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its time-complexity?</a:t>
                </a:r>
              </a:p>
              <a:p>
                <a:pPr lvl="1"/>
                <a:r>
                  <a:rPr lang="en-US" dirty="0"/>
                  <a:t>Looks like it’s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worst-case.  (Why do I say that?)</a:t>
                </a:r>
              </a:p>
              <a:p>
                <a:pPr lvl="2"/>
                <a:r>
                  <a:rPr lang="en-US" dirty="0"/>
                  <a:t>Maybe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I really have to do a max() operation at each step</a:t>
                </a:r>
              </a:p>
              <a:p>
                <a:pPr lvl="1"/>
                <a:r>
                  <a:rPr lang="en-US" dirty="0"/>
                  <a:t>We’ll come back to this.</a:t>
                </a:r>
              </a:p>
              <a:p>
                <a:r>
                  <a:rPr lang="en-US" dirty="0"/>
                  <a:t>Does this always work?  I.e. how can we prove it to be correct?</a:t>
                </a:r>
              </a:p>
              <a:p>
                <a:pPr lvl="1"/>
                <a:r>
                  <a:rPr lang="en-US" dirty="0"/>
                  <a:t>Intuitively you know it’s true for US coins, right?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E866C5-1636-2048-AE4B-2F58B2CE3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r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38053-2862-9946-A856-A6C076E4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4C65-AD35-2948-9883-76E9C95D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Terminology Before We Continue…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81D56-C9EC-FF41-96B8-68F7B27F5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ea typeface="ＭＳ Ｐゴシック" charset="0"/>
                <a:cs typeface="ＭＳ Ｐゴシック" charset="0"/>
              </a:rPr>
              <a:t>Optimization problems: terminology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A solution must meet certain constraints: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A solution is </a:t>
            </a:r>
            <a:r>
              <a:rPr lang="en-US" i="1" dirty="0">
                <a:ea typeface="ＭＳ Ｐゴシック" charset="0"/>
              </a:rPr>
              <a:t>feasible</a:t>
            </a: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ea typeface="ＭＳ Ｐゴシック" charset="0"/>
              </a:rPr>
              <a:t>Example: All edges in solution are in graph, form a simple path.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Solutions judged on some criteria:</a:t>
            </a: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ea typeface="ＭＳ Ｐゴシック" charset="0"/>
              </a:rPr>
              <a:t>		</a:t>
            </a:r>
            <a:r>
              <a:rPr lang="en-US" i="1" dirty="0">
                <a:ea typeface="ＭＳ Ｐゴシック" charset="0"/>
              </a:rPr>
              <a:t>Objective function</a:t>
            </a: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ea typeface="ＭＳ Ｐゴシック" charset="0"/>
              </a:rPr>
              <a:t>Example:  Sum of edge weights in path is smallest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(or more) feasible solutions that scores highest (by the objective function) is called the </a:t>
            </a:r>
            <a:r>
              <a:rPr lang="en-US" i="1" dirty="0">
                <a:ea typeface="ＭＳ Ｐゴシック" charset="0"/>
              </a:rPr>
              <a:t>optimal solution(s)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Both </a:t>
            </a:r>
            <a:r>
              <a:rPr lang="en-US" b="1" dirty="0">
                <a:ea typeface="ＭＳ Ｐゴシック" charset="0"/>
              </a:rPr>
              <a:t>dynamic programming </a:t>
            </a:r>
            <a:r>
              <a:rPr lang="en-US" dirty="0">
                <a:ea typeface="ＭＳ Ｐゴシック" charset="0"/>
              </a:rPr>
              <a:t>and the </a:t>
            </a:r>
            <a:r>
              <a:rPr lang="en-US" b="1" dirty="0">
                <a:ea typeface="ＭＳ Ｐゴシック" charset="0"/>
              </a:rPr>
              <a:t>greedy approach </a:t>
            </a:r>
            <a:r>
              <a:rPr lang="en-US" dirty="0">
                <a:ea typeface="ＭＳ Ｐゴシック" charset="0"/>
              </a:rPr>
              <a:t>are often good choices for optimization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99E37-09B7-A547-ADF4-328F65E6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2B1A-5D29-7944-BDF5-0CE5150B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Strategy: 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A1AE-8011-A240-987A-C170E55F1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6485"/>
            <a:ext cx="109728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Greedy strategy: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Build solution by stages, adding one item to the partial solution we’ve found before this stage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At each stage, make </a:t>
            </a:r>
            <a:r>
              <a:rPr lang="en-US" i="1" dirty="0">
                <a:ea typeface="ＭＳ Ｐゴシック" charset="0"/>
              </a:rPr>
              <a:t>locally optimal choice </a:t>
            </a:r>
            <a:r>
              <a:rPr lang="en-US" dirty="0">
                <a:ea typeface="ＭＳ Ｐゴシック" charset="0"/>
              </a:rPr>
              <a:t>based on the </a:t>
            </a:r>
            <a:r>
              <a:rPr lang="en-US" b="1" i="1" dirty="0">
                <a:ea typeface="ＭＳ Ｐゴシック" charset="0"/>
              </a:rPr>
              <a:t>greedy choice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(sometimes called the </a:t>
            </a:r>
            <a:r>
              <a:rPr lang="en-US" i="1" dirty="0">
                <a:ea typeface="ＭＳ Ｐゴシック" charset="0"/>
              </a:rPr>
              <a:t>greedy rule </a:t>
            </a:r>
            <a:r>
              <a:rPr lang="en-US" dirty="0">
                <a:ea typeface="ＭＳ Ｐゴシック" charset="0"/>
              </a:rPr>
              <a:t>or the </a:t>
            </a:r>
            <a:r>
              <a:rPr lang="en-US" i="1" dirty="0">
                <a:ea typeface="ＭＳ Ｐゴシック" charset="0"/>
              </a:rPr>
              <a:t>selection function)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Locally optimal, i.e. best given what info we have now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Irrevocable: a choice can</a:t>
            </a:r>
            <a:r>
              <a:rPr lang="fr-FR" altLang="ja-JP" dirty="0">
                <a:ea typeface="ＭＳ Ｐゴシック" charset="0"/>
              </a:rPr>
              <a:t>’</a:t>
            </a:r>
            <a:r>
              <a:rPr lang="en-US" dirty="0">
                <a:ea typeface="ＭＳ Ｐゴシック" charset="0"/>
              </a:rPr>
              <a:t>t be un-done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Sequence of locally optimal choices leads to globally optimal solution (hopefully)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Must prove this for a given problem!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Sometimes basis for </a:t>
            </a:r>
            <a:r>
              <a:rPr lang="en-US" i="1" dirty="0">
                <a:ea typeface="ＭＳ Ｐゴシック" charset="0"/>
              </a:rPr>
              <a:t>approximation algorithms </a:t>
            </a:r>
            <a:r>
              <a:rPr lang="en-US" dirty="0">
                <a:ea typeface="ＭＳ Ｐゴシック" charset="0"/>
              </a:rPr>
              <a:t>or </a:t>
            </a:r>
            <a:r>
              <a:rPr lang="en-US" i="1" dirty="0">
                <a:ea typeface="ＭＳ Ｐゴシック" charset="0"/>
              </a:rPr>
              <a:t>heuristic algorithms </a:t>
            </a:r>
            <a:r>
              <a:rPr lang="en-US" dirty="0">
                <a:ea typeface="ＭＳ Ｐゴシック" charset="0"/>
              </a:rPr>
              <a:t>used to get something close to optimal solution.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B5864-3C8C-D646-8599-1EC9844E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8CA4-C8E9-BB4A-BD7C-7B03C0B0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Seen Greedy Graph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663C6-5B7B-844E-9650-7F2AED7D8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Dijkstra’s Shortest Path and Prim’s MST are greedy!</a:t>
            </a:r>
          </a:p>
          <a:p>
            <a:r>
              <a:rPr lang="en-US" dirty="0"/>
              <a:t>Build solution by adding item to partial solution</a:t>
            </a:r>
          </a:p>
          <a:p>
            <a:pPr lvl="1"/>
            <a:r>
              <a:rPr lang="en-US" dirty="0"/>
              <a:t>Dijkstra’s: add edge to connect </a:t>
            </a:r>
            <a:r>
              <a:rPr lang="en-US" i="1" dirty="0"/>
              <a:t>k</a:t>
            </a:r>
            <a:r>
              <a:rPr lang="en-US" dirty="0"/>
              <a:t>th vertex, where the edges for the </a:t>
            </a:r>
            <a:r>
              <a:rPr lang="en-US" i="1" dirty="0"/>
              <a:t>k-1</a:t>
            </a:r>
            <a:r>
              <a:rPr lang="en-US" dirty="0"/>
              <a:t> already selected show the shortest paths to those </a:t>
            </a:r>
            <a:r>
              <a:rPr lang="en-US" i="1" dirty="0"/>
              <a:t>k-1 </a:t>
            </a:r>
            <a:r>
              <a:rPr lang="en-US" dirty="0"/>
              <a:t>vertices</a:t>
            </a:r>
          </a:p>
          <a:p>
            <a:r>
              <a:rPr lang="en-US" dirty="0"/>
              <a:t>Greedy choice</a:t>
            </a:r>
          </a:p>
          <a:p>
            <a:pPr lvl="1"/>
            <a:r>
              <a:rPr lang="en-US" dirty="0"/>
              <a:t>Dijkstra’s: for all vertices connected to one of the </a:t>
            </a:r>
            <a:r>
              <a:rPr lang="en-US" i="1" dirty="0"/>
              <a:t>k-1</a:t>
            </a:r>
            <a:r>
              <a:rPr lang="en-US" dirty="0"/>
              <a:t> vertices processed, choose </a:t>
            </a:r>
            <a:r>
              <a:rPr lang="en-US" i="1" dirty="0"/>
              <a:t>w</a:t>
            </a:r>
            <a:r>
              <a:rPr lang="en-US" dirty="0"/>
              <a:t> where </a:t>
            </a:r>
            <a:r>
              <a:rPr lang="en-US" i="1" dirty="0" err="1"/>
              <a:t>dist</a:t>
            </a:r>
            <a:r>
              <a:rPr lang="en-US" i="1" dirty="0"/>
              <a:t>(</a:t>
            </a:r>
            <a:r>
              <a:rPr lang="en-US" i="1" dirty="0" err="1"/>
              <a:t>s,w</a:t>
            </a:r>
            <a:r>
              <a:rPr lang="en-US" i="1" dirty="0"/>
              <a:t>)</a:t>
            </a:r>
            <a:r>
              <a:rPr lang="en-US" dirty="0"/>
              <a:t> is the minimum</a:t>
            </a:r>
          </a:p>
          <a:p>
            <a:r>
              <a:rPr lang="en-US" dirty="0">
                <a:ea typeface="ＭＳ Ｐゴシック" charset="0"/>
              </a:rPr>
              <a:t>We did have to prove that this sequence of locally optimal choices leads to globally optimal solution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8990A-4537-F64C-8FA4-F3BCE257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33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49B9-45B9-504D-A065-F56E152C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Coin Changing: Correctness?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03E95-D3C1-0146-B94A-EE12DDA7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think of how you might argue this strategy (algorithm) always choose the optimal solution for coin-changing?</a:t>
            </a:r>
          </a:p>
          <a:p>
            <a:endParaRPr lang="en-US" dirty="0"/>
          </a:p>
          <a:p>
            <a:r>
              <a:rPr lang="en-US" dirty="0"/>
              <a:t>Maybe argue along these lines:</a:t>
            </a:r>
          </a:p>
          <a:p>
            <a:pPr lvl="1"/>
            <a:r>
              <a:rPr lang="en-US" dirty="0"/>
              <a:t>If an algorithm did something different than what our algorithm does, then it won’t choose optimal solution.</a:t>
            </a:r>
          </a:p>
          <a:p>
            <a:pPr lvl="1"/>
            <a:r>
              <a:rPr lang="en-US" dirty="0"/>
              <a:t>We’ll see proof later in slides.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4094-B4AA-2349-BD09-E408C2B7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FF1F0B-A90E-8043-895E-58BBA26E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Up, take 2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Given access to unlimited quantities of pennies, nickels, dimes, toms, and quarters (worth value 1, 5, 10, 11, 25 respectively), give 90 cents change using the </a:t>
            </a:r>
            <a:r>
              <a:rPr lang="en-US" sz="2800" b="1" dirty="0"/>
              <a:t>fewest </a:t>
            </a:r>
            <a:r>
              <a:rPr lang="en-US" sz="2800" dirty="0"/>
              <a:t>number of coins.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https://proxy.duckduckgo.com/iu/?u=http%3A%2F%2Fupload.wikimedia.org%2Fwikipedia%2Fcommons%2F6%2F64%2FThomas_Jefferson_Presidential_%25241_Coin_obverse.png&amp;f=1">
            <a:extLst>
              <a:ext uri="{FF2B5EF4-FFF2-40B4-BE49-F238E27FC236}">
                <a16:creationId xmlns:a16="http://schemas.microsoft.com/office/drawing/2014/main" id="{7E811961-9C0A-9547-9444-CB6B101C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200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20110-EB69-774A-A8AD-88D780008A5E}"/>
              </a:ext>
            </a:extLst>
          </p:cNvPr>
          <p:cNvSpPr txBox="1"/>
          <p:nvPr/>
        </p:nvSpPr>
        <p:spPr>
          <a:xfrm>
            <a:off x="6781800" y="4508392"/>
            <a:ext cx="68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11</a:t>
            </a:r>
            <a:br>
              <a:rPr lang="en-US" dirty="0"/>
            </a:br>
            <a:r>
              <a:rPr lang="en-US" dirty="0"/>
              <a:t>cents</a:t>
            </a:r>
          </a:p>
        </p:txBody>
      </p:sp>
    </p:spTree>
    <p:extLst>
      <p:ext uri="{BB962C8B-B14F-4D97-AF65-F5344CB8AC3E}">
        <p14:creationId xmlns:p14="http://schemas.microsoft.com/office/powerpoint/2010/main" val="250567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method’s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24384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90 cents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10" descr="Image result for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41" y="2835626"/>
            <a:ext cx="1945506" cy="1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47" y="4498625"/>
            <a:ext cx="1945506" cy="1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91649"/>
            <a:ext cx="1945506" cy="1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penn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57900" y="3581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penn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105900" y="4240397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penn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581900" y="417831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penn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38850" y="527967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roxy.duckduckgo.com/iu/?u=http%3A%2F%2Fupload.wikimedia.org%2Fwikipedia%2Fcommons%2F6%2F64%2FThomas_Jefferson_Presidential_%25241_Coin_obverse.png&amp;f=1">
            <a:extLst>
              <a:ext uri="{FF2B5EF4-FFF2-40B4-BE49-F238E27FC236}">
                <a16:creationId xmlns:a16="http://schemas.microsoft.com/office/drawing/2014/main" id="{DF7E1790-CABC-C44B-BD3F-50AEB1DCE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35" y="1269483"/>
            <a:ext cx="2734561" cy="27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A298B0-A768-1840-9A59-75465A2D260F}"/>
              </a:ext>
            </a:extLst>
          </p:cNvPr>
          <p:cNvSpPr txBox="1"/>
          <p:nvPr/>
        </p:nvSpPr>
        <p:spPr>
          <a:xfrm>
            <a:off x="9413435" y="2379469"/>
            <a:ext cx="74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  <a:br>
              <a:rPr lang="en-US" dirty="0"/>
            </a:br>
            <a:r>
              <a:rPr lang="en-US" dirty="0"/>
              <a:t>cents</a:t>
            </a:r>
          </a:p>
        </p:txBody>
      </p:sp>
    </p:spTree>
    <p:extLst>
      <p:ext uri="{BB962C8B-B14F-4D97-AF65-F5344CB8AC3E}">
        <p14:creationId xmlns:p14="http://schemas.microsoft.com/office/powerpoint/2010/main" val="5897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AF89-B612-3146-BC77-6C36A2A0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and Gerrymandering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AB1D-0B77-1E47-A4D1-B7B3EADFC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review / wrap-up a few things from the Gerrymandering lecture</a:t>
            </a:r>
          </a:p>
          <a:p>
            <a:pPr lvl="1"/>
            <a:r>
              <a:rPr lang="en-US" dirty="0"/>
              <a:t>Time-complexity</a:t>
            </a:r>
          </a:p>
          <a:p>
            <a:pPr lvl="1"/>
            <a:r>
              <a:rPr lang="en-US" dirty="0"/>
              <a:t>Pseudo-polynomial time-complexity for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08236-006F-CC40-AB3B-FEAF8024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solution not optimal!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24384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90 cents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10" descr="Image result for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41" y="2835626"/>
            <a:ext cx="1945506" cy="1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47" y="4498625"/>
            <a:ext cx="1945506" cy="1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91649"/>
            <a:ext cx="1945506" cy="1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nicke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456298" y="4495801"/>
            <a:ext cx="1763903" cy="176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di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77050" y="2098324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FF1F0B-A90E-8043-895E-58BBA26E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Up, take 2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Given access to unlimited quantities of pennies, nickels, dimes, toms, and quarters (worth value 1, 5, 10, 11, 25 respectively), give 90 cents change using the </a:t>
            </a:r>
            <a:r>
              <a:rPr lang="en-US" sz="2800" b="1" dirty="0"/>
              <a:t>fewest </a:t>
            </a:r>
            <a:r>
              <a:rPr lang="en-US" sz="2800" dirty="0"/>
              <a:t>number of coins.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https://proxy.duckduckgo.com/iu/?u=http%3A%2F%2Fupload.wikimedia.org%2Fwikipedia%2Fcommons%2F6%2F64%2FThomas_Jefferson_Presidential_%25241_Coin_obverse.png&amp;f=1">
            <a:extLst>
              <a:ext uri="{FF2B5EF4-FFF2-40B4-BE49-F238E27FC236}">
                <a16:creationId xmlns:a16="http://schemas.microsoft.com/office/drawing/2014/main" id="{7E811961-9C0A-9547-9444-CB6B101C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73" y="3144982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20110-EB69-774A-A8AD-88D780008A5E}"/>
              </a:ext>
            </a:extLst>
          </p:cNvPr>
          <p:cNvSpPr txBox="1"/>
          <p:nvPr/>
        </p:nvSpPr>
        <p:spPr>
          <a:xfrm>
            <a:off x="9220200" y="4610218"/>
            <a:ext cx="68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11</a:t>
            </a:r>
            <a:br>
              <a:rPr lang="en-US" dirty="0"/>
            </a:br>
            <a:r>
              <a:rPr lang="en-US" dirty="0"/>
              <a:t>cents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FAE2B-C2BF-7F47-9086-27E76566AC26}"/>
              </a:ext>
            </a:extLst>
          </p:cNvPr>
          <p:cNvSpPr txBox="1"/>
          <p:nvPr/>
        </p:nvSpPr>
        <p:spPr>
          <a:xfrm>
            <a:off x="609600" y="3810000"/>
            <a:ext cx="5010728" cy="224676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We can solve coin changing with dynamic programming, too.</a:t>
            </a:r>
            <a:br>
              <a:rPr lang="en-US" sz="2800" dirty="0"/>
            </a:br>
            <a:r>
              <a:rPr lang="en-US" sz="2800" dirty="0"/>
              <a:t> </a:t>
            </a:r>
          </a:p>
          <a:p>
            <a:r>
              <a:rPr lang="en-US" sz="2800" dirty="0"/>
              <a:t>Will that work for this set of coins?</a:t>
            </a:r>
          </a:p>
        </p:txBody>
      </p:sp>
    </p:spTree>
    <p:extLst>
      <p:ext uri="{BB962C8B-B14F-4D97-AF65-F5344CB8AC3E}">
        <p14:creationId xmlns:p14="http://schemas.microsoft.com/office/powerpoint/2010/main" val="419349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2766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>
                <a:latin typeface="Calibri" charset="0"/>
              </a:rPr>
              <a:t>Optimal solution to a problem contains optimal solutions to subproblems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6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5283"/>
          </a:xfrm>
        </p:spPr>
        <p:txBody>
          <a:bodyPr/>
          <a:lstStyle/>
          <a:p>
            <a:r>
              <a:rPr lang="en-US" dirty="0"/>
              <a:t>Identify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09A62-AF3F-4A06-AC8E-EBEBECE69EEB}"/>
              </a:ext>
            </a:extLst>
          </p:cNvPr>
          <p:cNvSpPr txBox="1"/>
          <p:nvPr/>
        </p:nvSpPr>
        <p:spPr>
          <a:xfrm>
            <a:off x="1893123" y="2235158"/>
            <a:ext cx="365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Possibilities for last 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087AE5-B421-4FA8-98DE-5DD3F2BDF77F}"/>
                  </a:ext>
                </a:extLst>
              </p:cNvPr>
              <p:cNvSpPr txBox="1"/>
              <p:nvPr/>
            </p:nvSpPr>
            <p:spPr>
              <a:xfrm>
                <a:off x="927982" y="1502917"/>
                <a:ext cx="112287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Change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minimum number of coins needed to give change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cents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087AE5-B421-4FA8-98DE-5DD3F2BDF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2" y="1502917"/>
                <a:ext cx="11228780" cy="523220"/>
              </a:xfrm>
              <a:prstGeom prst="rect">
                <a:avLst/>
              </a:prstGeom>
              <a:blipFill>
                <a:blip r:embed="rId2"/>
                <a:stretch>
                  <a:fillRect l="-565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 descr="Image result for quarter">
            <a:extLst>
              <a:ext uri="{FF2B5EF4-FFF2-40B4-BE49-F238E27FC236}">
                <a16:creationId xmlns:a16="http://schemas.microsoft.com/office/drawing/2014/main" id="{716B570A-C887-43E0-A862-DD3B6A05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473" y="2864903"/>
            <a:ext cx="792531" cy="7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3D943E-F7EB-45B6-A5C5-0013F4EC9D8E}"/>
              </a:ext>
            </a:extLst>
          </p:cNvPr>
          <p:cNvSpPr txBox="1"/>
          <p:nvPr/>
        </p:nvSpPr>
        <p:spPr>
          <a:xfrm>
            <a:off x="6419147" y="2235158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Coins needed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7CB7A7-0245-4915-867D-E0820C652CB8}"/>
                  </a:ext>
                </a:extLst>
              </p:cNvPr>
              <p:cNvSpPr txBox="1"/>
              <p:nvPr/>
            </p:nvSpPr>
            <p:spPr>
              <a:xfrm>
                <a:off x="6419147" y="2967335"/>
                <a:ext cx="28919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Change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7CB7A7-0245-4915-867D-E0820C652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47" y="2967335"/>
                <a:ext cx="2891946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s://proxy.duckduckgo.com/iu/?u=http%3A%2F%2Fupload.wikimedia.org%2Fwikipedia%2Fcommons%2F6%2F64%2FThomas_Jefferson_Presidential_%25241_Coin_obverse.png&amp;f=1">
            <a:extLst>
              <a:ext uri="{FF2B5EF4-FFF2-40B4-BE49-F238E27FC236}">
                <a16:creationId xmlns:a16="http://schemas.microsoft.com/office/drawing/2014/main" id="{117A0767-26EF-41A6-AD23-26944F85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190" y="3765995"/>
            <a:ext cx="655592" cy="6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nickel">
            <a:extLst>
              <a:ext uri="{FF2B5EF4-FFF2-40B4-BE49-F238E27FC236}">
                <a16:creationId xmlns:a16="http://schemas.microsoft.com/office/drawing/2014/main" id="{B8F8E30D-BDE4-4E48-8FC0-019EF92B8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6199" y="5159287"/>
            <a:ext cx="909077" cy="9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dime">
            <a:extLst>
              <a:ext uri="{FF2B5EF4-FFF2-40B4-BE49-F238E27FC236}">
                <a16:creationId xmlns:a16="http://schemas.microsoft.com/office/drawing/2014/main" id="{93AF2147-30F7-469F-8686-36145630E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7902" y="4528827"/>
            <a:ext cx="52322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penny">
            <a:extLst>
              <a:ext uri="{FF2B5EF4-FFF2-40B4-BE49-F238E27FC236}">
                <a16:creationId xmlns:a16="http://schemas.microsoft.com/office/drawing/2014/main" id="{37D459AD-BB24-42C1-957E-3BC668744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1716" y="6175603"/>
            <a:ext cx="655592" cy="6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9359A7-A251-4A54-A75A-9F006DB12A83}"/>
                  </a:ext>
                </a:extLst>
              </p:cNvPr>
              <p:cNvSpPr txBox="1"/>
              <p:nvPr/>
            </p:nvSpPr>
            <p:spPr>
              <a:xfrm>
                <a:off x="9816352" y="2967334"/>
                <a:ext cx="1333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9359A7-A251-4A54-A75A-9F006DB12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52" y="2967334"/>
                <a:ext cx="1333122" cy="461665"/>
              </a:xfrm>
              <a:prstGeom prst="rect">
                <a:avLst/>
              </a:prstGeom>
              <a:blipFill>
                <a:blip r:embed="rId9"/>
                <a:stretch>
                  <a:fillRect l="-6604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39C30D-5C8E-4CAA-B664-9C027D2F88CF}"/>
                  </a:ext>
                </a:extLst>
              </p:cNvPr>
              <p:cNvSpPr txBox="1"/>
              <p:nvPr/>
            </p:nvSpPr>
            <p:spPr>
              <a:xfrm>
                <a:off x="6419147" y="3862958"/>
                <a:ext cx="28919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Change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39C30D-5C8E-4CAA-B664-9C027D2F8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47" y="3862958"/>
                <a:ext cx="2891946" cy="461665"/>
              </a:xfrm>
              <a:prstGeom prst="rect">
                <a:avLst/>
              </a:prstGeom>
              <a:blipFill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CB62F6-D8F9-4917-884A-94F4FB1D1C22}"/>
                  </a:ext>
                </a:extLst>
              </p:cNvPr>
              <p:cNvSpPr txBox="1"/>
              <p:nvPr/>
            </p:nvSpPr>
            <p:spPr>
              <a:xfrm>
                <a:off x="6419147" y="4553693"/>
                <a:ext cx="28919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Change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CB62F6-D8F9-4917-884A-94F4FB1D1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47" y="4553693"/>
                <a:ext cx="2891946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482042-39E5-4C60-BF3D-FC45E4FFDCFA}"/>
                  </a:ext>
                </a:extLst>
              </p:cNvPr>
              <p:cNvSpPr txBox="1"/>
              <p:nvPr/>
            </p:nvSpPr>
            <p:spPr>
              <a:xfrm>
                <a:off x="6419147" y="5382992"/>
                <a:ext cx="2722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Change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482042-39E5-4C60-BF3D-FC45E4FFD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47" y="5382992"/>
                <a:ext cx="2722027" cy="461665"/>
              </a:xfrm>
              <a:prstGeom prst="rect">
                <a:avLst/>
              </a:prstGeom>
              <a:blipFill>
                <a:blip r:embed="rId1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CE2D69-8E13-431A-909D-8132CE4FFF8F}"/>
                  </a:ext>
                </a:extLst>
              </p:cNvPr>
              <p:cNvSpPr txBox="1"/>
              <p:nvPr/>
            </p:nvSpPr>
            <p:spPr>
              <a:xfrm>
                <a:off x="6419147" y="6272566"/>
                <a:ext cx="2722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Change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ACE2D69-8E13-431A-909D-8132CE4FF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47" y="6272566"/>
                <a:ext cx="2722027" cy="461665"/>
              </a:xfrm>
              <a:prstGeom prst="rect">
                <a:avLst/>
              </a:prstGeom>
              <a:blipFill>
                <a:blip r:embed="rId1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87F9DE-1A7B-4228-8224-34F88AD0E457}"/>
                  </a:ext>
                </a:extLst>
              </p:cNvPr>
              <p:cNvSpPr txBox="1"/>
              <p:nvPr/>
            </p:nvSpPr>
            <p:spPr>
              <a:xfrm>
                <a:off x="9816352" y="3862958"/>
                <a:ext cx="1333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87F9DE-1A7B-4228-8224-34F88AD0E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52" y="3862958"/>
                <a:ext cx="1333122" cy="461665"/>
              </a:xfrm>
              <a:prstGeom prst="rect">
                <a:avLst/>
              </a:prstGeom>
              <a:blipFill>
                <a:blip r:embed="rId14"/>
                <a:stretch>
                  <a:fillRect l="-6604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5309B5-B69A-4B3C-973C-1F81EEC6942D}"/>
                  </a:ext>
                </a:extLst>
              </p:cNvPr>
              <p:cNvSpPr txBox="1"/>
              <p:nvPr/>
            </p:nvSpPr>
            <p:spPr>
              <a:xfrm>
                <a:off x="9816352" y="4553693"/>
                <a:ext cx="1333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5309B5-B69A-4B3C-973C-1F81EEC69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52" y="4553693"/>
                <a:ext cx="1333122" cy="461665"/>
              </a:xfrm>
              <a:prstGeom prst="rect">
                <a:avLst/>
              </a:prstGeom>
              <a:blipFill>
                <a:blip r:embed="rId15"/>
                <a:stretch>
                  <a:fillRect l="-660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18F9CF-2E49-49B6-9847-2E992B52BCB2}"/>
                  </a:ext>
                </a:extLst>
              </p:cNvPr>
              <p:cNvSpPr txBox="1"/>
              <p:nvPr/>
            </p:nvSpPr>
            <p:spPr>
              <a:xfrm>
                <a:off x="9816352" y="5382991"/>
                <a:ext cx="1163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18F9CF-2E49-49B6-9847-2E992B52B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52" y="5382991"/>
                <a:ext cx="1163204" cy="461665"/>
              </a:xfrm>
              <a:prstGeom prst="rect">
                <a:avLst/>
              </a:prstGeom>
              <a:blipFill>
                <a:blip r:embed="rId16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BD6039-5AAC-49C8-A461-431609020455}"/>
                  </a:ext>
                </a:extLst>
              </p:cNvPr>
              <p:cNvSpPr txBox="1"/>
              <p:nvPr/>
            </p:nvSpPr>
            <p:spPr>
              <a:xfrm>
                <a:off x="9816352" y="6272566"/>
                <a:ext cx="1163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BD6039-5AAC-49C8-A461-43160902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352" y="6272566"/>
                <a:ext cx="1163204" cy="461665"/>
              </a:xfrm>
              <a:prstGeom prst="rect">
                <a:avLst/>
              </a:prstGeom>
              <a:blipFill>
                <a:blip r:embed="rId17"/>
                <a:stretch>
                  <a:fillRect l="-7527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0EAEBC-F6EF-BA4B-A640-7935F6DB0145}"/>
              </a:ext>
            </a:extLst>
          </p:cNvPr>
          <p:cNvSpPr txBox="1"/>
          <p:nvPr/>
        </p:nvSpPr>
        <p:spPr>
          <a:xfrm>
            <a:off x="229473" y="3354536"/>
            <a:ext cx="2664043" cy="304698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Of course we need to define a data structure to remember partial results and fill it in some order.</a:t>
            </a:r>
            <a:br>
              <a:rPr lang="en-US" sz="2400" dirty="0"/>
            </a:br>
            <a:r>
              <a:rPr lang="en-US" sz="2400" dirty="0"/>
              <a:t>We won’t address that here.</a:t>
            </a:r>
          </a:p>
        </p:txBody>
      </p:sp>
    </p:spTree>
    <p:extLst>
      <p:ext uri="{BB962C8B-B14F-4D97-AF65-F5344CB8AC3E}">
        <p14:creationId xmlns:p14="http://schemas.microsoft.com/office/powerpoint/2010/main" val="26790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2807"/>
          </a:xfrm>
        </p:spPr>
        <p:txBody>
          <a:bodyPr/>
          <a:lstStyle/>
          <a:p>
            <a:r>
              <a:rPr lang="en-US" dirty="0"/>
              <a:t>Identify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087AE5-B421-4FA8-98DE-5DD3F2BDF77F}"/>
                  </a:ext>
                </a:extLst>
              </p:cNvPr>
              <p:cNvSpPr txBox="1"/>
              <p:nvPr/>
            </p:nvSpPr>
            <p:spPr>
              <a:xfrm>
                <a:off x="927982" y="1502917"/>
                <a:ext cx="109887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</a:rPr>
                      <m:t>Change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minimum number of coins needed to give change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cents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087AE5-B421-4FA8-98DE-5DD3F2BDF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2" y="1502917"/>
                <a:ext cx="10988714" cy="523220"/>
              </a:xfrm>
              <a:prstGeom prst="rect">
                <a:avLst/>
              </a:prstGeom>
              <a:blipFill>
                <a:blip r:embed="rId2"/>
                <a:stretch>
                  <a:fillRect l="-577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6016C2D-23E0-4D4B-8166-C3231F725AEB}"/>
              </a:ext>
            </a:extLst>
          </p:cNvPr>
          <p:cNvGrpSpPr/>
          <p:nvPr/>
        </p:nvGrpSpPr>
        <p:grpSpPr>
          <a:xfrm>
            <a:off x="3861408" y="2276193"/>
            <a:ext cx="4276478" cy="476200"/>
            <a:chOff x="6794206" y="2952421"/>
            <a:chExt cx="3153573" cy="488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77CB7A7-0245-4915-867D-E0820C652CB8}"/>
                    </a:ext>
                  </a:extLst>
                </p:cNvPr>
                <p:cNvSpPr txBox="1"/>
                <p:nvPr/>
              </p:nvSpPr>
              <p:spPr>
                <a:xfrm>
                  <a:off x="6794206" y="2952421"/>
                  <a:ext cx="2132587" cy="473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Change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77CB7A7-0245-4915-867D-E0820C652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4206" y="2952421"/>
                  <a:ext cx="2132587" cy="473662"/>
                </a:xfrm>
                <a:prstGeom prst="rect">
                  <a:avLst/>
                </a:prstGeom>
                <a:blipFill>
                  <a:blip r:embed="rId3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59359A7-A251-4A54-A75A-9F006DB12A83}"/>
                    </a:ext>
                  </a:extLst>
                </p:cNvPr>
                <p:cNvSpPr txBox="1"/>
                <p:nvPr/>
              </p:nvSpPr>
              <p:spPr>
                <a:xfrm>
                  <a:off x="8964704" y="2967334"/>
                  <a:ext cx="983075" cy="473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≥25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59359A7-A251-4A54-A75A-9F006DB12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704" y="2967334"/>
                  <a:ext cx="983075" cy="473662"/>
                </a:xfrm>
                <a:prstGeom prst="rect">
                  <a:avLst/>
                </a:prstGeom>
                <a:blipFill>
                  <a:blip r:embed="rId4"/>
                  <a:stretch>
                    <a:fillRect l="-6604" t="-8108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BA3FB7-6A0E-47C9-A8BA-A9BAD07A3F55}"/>
              </a:ext>
            </a:extLst>
          </p:cNvPr>
          <p:cNvGrpSpPr/>
          <p:nvPr/>
        </p:nvGrpSpPr>
        <p:grpSpPr>
          <a:xfrm>
            <a:off x="3873630" y="2714222"/>
            <a:ext cx="4264256" cy="477000"/>
            <a:chOff x="6803219" y="3847224"/>
            <a:chExt cx="3144560" cy="4893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539C30D-5C8E-4CAA-B664-9C027D2F88CF}"/>
                    </a:ext>
                  </a:extLst>
                </p:cNvPr>
                <p:cNvSpPr txBox="1"/>
                <p:nvPr/>
              </p:nvSpPr>
              <p:spPr>
                <a:xfrm>
                  <a:off x="6803219" y="3847224"/>
                  <a:ext cx="2132587" cy="473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Change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539C30D-5C8E-4CAA-B664-9C027D2F8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3219" y="3847224"/>
                  <a:ext cx="2132587" cy="473662"/>
                </a:xfrm>
                <a:prstGeom prst="rect">
                  <a:avLst/>
                </a:prstGeom>
                <a:blipFill>
                  <a:blip r:embed="rId5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F87F9DE-1A7B-4228-8224-34F88AD0E457}"/>
                    </a:ext>
                  </a:extLst>
                </p:cNvPr>
                <p:cNvSpPr txBox="1"/>
                <p:nvPr/>
              </p:nvSpPr>
              <p:spPr>
                <a:xfrm>
                  <a:off x="8964704" y="3862958"/>
                  <a:ext cx="983075" cy="473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≥11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F87F9DE-1A7B-4228-8224-34F88AD0E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704" y="3862958"/>
                  <a:ext cx="983075" cy="473662"/>
                </a:xfrm>
                <a:prstGeom prst="rect">
                  <a:avLst/>
                </a:prstGeom>
                <a:blipFill>
                  <a:blip r:embed="rId6"/>
                  <a:stretch>
                    <a:fillRect l="-6604" t="-5405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4C1DB7-1B79-415C-93C0-AA2DFA4F2879}"/>
              </a:ext>
            </a:extLst>
          </p:cNvPr>
          <p:cNvGrpSpPr/>
          <p:nvPr/>
        </p:nvGrpSpPr>
        <p:grpSpPr>
          <a:xfrm>
            <a:off x="3893223" y="3168390"/>
            <a:ext cx="4244663" cy="461665"/>
            <a:chOff x="6817667" y="4553693"/>
            <a:chExt cx="3130112" cy="473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3CB62F6-D8F9-4917-884A-94F4FB1D1C22}"/>
                    </a:ext>
                  </a:extLst>
                </p:cNvPr>
                <p:cNvSpPr txBox="1"/>
                <p:nvPr/>
              </p:nvSpPr>
              <p:spPr>
                <a:xfrm>
                  <a:off x="6817667" y="4553693"/>
                  <a:ext cx="2132587" cy="473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Change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3CB62F6-D8F9-4917-884A-94F4FB1D1C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667" y="4553693"/>
                  <a:ext cx="2132587" cy="473662"/>
                </a:xfrm>
                <a:prstGeom prst="rect">
                  <a:avLst/>
                </a:prstGeom>
                <a:blipFill>
                  <a:blip r:embed="rId7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95309B5-B69A-4B3C-973C-1F81EEC6942D}"/>
                    </a:ext>
                  </a:extLst>
                </p:cNvPr>
                <p:cNvSpPr txBox="1"/>
                <p:nvPr/>
              </p:nvSpPr>
              <p:spPr>
                <a:xfrm>
                  <a:off x="8964704" y="4553693"/>
                  <a:ext cx="983075" cy="473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≥10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95309B5-B69A-4B3C-973C-1F81EEC69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704" y="4553693"/>
                  <a:ext cx="983075" cy="473662"/>
                </a:xfrm>
                <a:prstGeom prst="rect">
                  <a:avLst/>
                </a:prstGeom>
                <a:blipFill>
                  <a:blip r:embed="rId8"/>
                  <a:stretch>
                    <a:fillRect l="-6604" t="-526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833AD3-FC92-413E-B6F2-05BA4D693CA4}"/>
              </a:ext>
            </a:extLst>
          </p:cNvPr>
          <p:cNvGrpSpPr/>
          <p:nvPr/>
        </p:nvGrpSpPr>
        <p:grpSpPr>
          <a:xfrm>
            <a:off x="3908682" y="3607222"/>
            <a:ext cx="4059289" cy="476495"/>
            <a:chOff x="6829065" y="5382991"/>
            <a:chExt cx="2993412" cy="488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482042-39E5-4C60-BF3D-FC45E4FFDCFA}"/>
                    </a:ext>
                  </a:extLst>
                </p:cNvPr>
                <p:cNvSpPr txBox="1"/>
                <p:nvPr/>
              </p:nvSpPr>
              <p:spPr>
                <a:xfrm>
                  <a:off x="6829065" y="5398206"/>
                  <a:ext cx="2007285" cy="473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Change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482042-39E5-4C60-BF3D-FC45E4FFD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9065" y="5398206"/>
                  <a:ext cx="2007285" cy="473662"/>
                </a:xfrm>
                <a:prstGeom prst="rect">
                  <a:avLst/>
                </a:prstGeom>
                <a:blipFill>
                  <a:blip r:embed="rId9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B18F9CF-2E49-49B6-9847-2E992B52BCB2}"/>
                    </a:ext>
                  </a:extLst>
                </p:cNvPr>
                <p:cNvSpPr txBox="1"/>
                <p:nvPr/>
              </p:nvSpPr>
              <p:spPr>
                <a:xfrm>
                  <a:off x="8964704" y="5382991"/>
                  <a:ext cx="857773" cy="473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≥5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B18F9CF-2E49-49B6-9847-2E992B52B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704" y="5382991"/>
                  <a:ext cx="857773" cy="473662"/>
                </a:xfrm>
                <a:prstGeom prst="rect">
                  <a:avLst/>
                </a:prstGeom>
                <a:blipFill>
                  <a:blip r:embed="rId10"/>
                  <a:stretch>
                    <a:fillRect l="-7609" t="-5405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4779FC-9DED-42D2-A786-1FC51F8BCC20}"/>
              </a:ext>
            </a:extLst>
          </p:cNvPr>
          <p:cNvGrpSpPr/>
          <p:nvPr/>
        </p:nvGrpSpPr>
        <p:grpSpPr>
          <a:xfrm>
            <a:off x="3912822" y="4046049"/>
            <a:ext cx="4055147" cy="461666"/>
            <a:chOff x="6832119" y="6272565"/>
            <a:chExt cx="2990358" cy="473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ACE2D69-8E13-431A-909D-8132CE4FFF8F}"/>
                    </a:ext>
                  </a:extLst>
                </p:cNvPr>
                <p:cNvSpPr txBox="1"/>
                <p:nvPr/>
              </p:nvSpPr>
              <p:spPr>
                <a:xfrm>
                  <a:off x="6832119" y="6272565"/>
                  <a:ext cx="2007285" cy="473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Change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ACE2D69-8E13-431A-909D-8132CE4FF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2119" y="6272565"/>
                  <a:ext cx="2007285" cy="473662"/>
                </a:xfrm>
                <a:prstGeom prst="rect">
                  <a:avLst/>
                </a:prstGeom>
                <a:blipFill>
                  <a:blip r:embed="rId11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7BD6039-5AAC-49C8-A461-431609020455}"/>
                    </a:ext>
                  </a:extLst>
                </p:cNvPr>
                <p:cNvSpPr txBox="1"/>
                <p:nvPr/>
              </p:nvSpPr>
              <p:spPr>
                <a:xfrm>
                  <a:off x="8964704" y="6272566"/>
                  <a:ext cx="857773" cy="473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7BD6039-5AAC-49C8-A461-4316090204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4704" y="6272566"/>
                  <a:ext cx="857773" cy="473662"/>
                </a:xfrm>
                <a:prstGeom prst="rect">
                  <a:avLst/>
                </a:prstGeom>
                <a:blipFill>
                  <a:blip r:embed="rId12"/>
                  <a:stretch>
                    <a:fillRect l="-7609" t="-8108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679911-3393-4484-9613-14F66A9FF3AD}"/>
                  </a:ext>
                </a:extLst>
              </p:cNvPr>
              <p:cNvSpPr txBox="1"/>
              <p:nvPr/>
            </p:nvSpPr>
            <p:spPr>
              <a:xfrm>
                <a:off x="322396" y="2737860"/>
                <a:ext cx="31988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latin typeface="Cambria Math" panose="02040503050406030204" pitchFamily="18" charset="0"/>
                      </a:rPr>
                      <m:t>Change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min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679911-3393-4484-9613-14F66A9FF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96" y="2737860"/>
                <a:ext cx="3198889" cy="584775"/>
              </a:xfrm>
              <a:prstGeom prst="rect">
                <a:avLst/>
              </a:prstGeom>
              <a:blipFill>
                <a:blip r:embed="rId13"/>
                <a:stretch>
                  <a:fillRect l="-2767" t="-15217" r="-395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>
            <a:extLst>
              <a:ext uri="{FF2B5EF4-FFF2-40B4-BE49-F238E27FC236}">
                <a16:creationId xmlns:a16="http://schemas.microsoft.com/office/drawing/2014/main" id="{4B54EBA4-5ED2-463B-928C-37D158971B52}"/>
              </a:ext>
            </a:extLst>
          </p:cNvPr>
          <p:cNvSpPr/>
          <p:nvPr/>
        </p:nvSpPr>
        <p:spPr>
          <a:xfrm>
            <a:off x="3506915" y="2310723"/>
            <a:ext cx="303085" cy="2216985"/>
          </a:xfrm>
          <a:prstGeom prst="leftBrace">
            <a:avLst>
              <a:gd name="adj1" fmla="val 146688"/>
              <a:gd name="adj2" fmla="val 32759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033FEC-A47A-4057-B985-270ECE7C8477}"/>
                  </a:ext>
                </a:extLst>
              </p:cNvPr>
              <p:cNvSpPr txBox="1"/>
              <p:nvPr/>
            </p:nvSpPr>
            <p:spPr>
              <a:xfrm>
                <a:off x="927982" y="5020235"/>
                <a:ext cx="41351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Base Case: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Change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033FEC-A47A-4057-B985-270ECE7C8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2" y="5020235"/>
                <a:ext cx="4135106" cy="523220"/>
              </a:xfrm>
              <a:prstGeom prst="rect">
                <a:avLst/>
              </a:prstGeom>
              <a:blipFill>
                <a:blip r:embed="rId14"/>
                <a:stretch>
                  <a:fillRect l="-3058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A2D16A0-399E-40DB-AEB4-81F458BDEEC6}"/>
              </a:ext>
            </a:extLst>
          </p:cNvPr>
          <p:cNvSpPr/>
          <p:nvPr/>
        </p:nvSpPr>
        <p:spPr>
          <a:xfrm>
            <a:off x="8512773" y="2550210"/>
            <a:ext cx="3579830" cy="17575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Correctness:</a:t>
            </a:r>
            <a:r>
              <a:rPr lang="en-US" sz="2400" b="0" dirty="0"/>
              <a:t> The optimal solution must be contained in one of these configurations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2A0B9D-D669-48D9-96C1-92E6ED51A9AF}"/>
                  </a:ext>
                </a:extLst>
              </p:cNvPr>
              <p:cNvSpPr txBox="1"/>
              <p:nvPr/>
            </p:nvSpPr>
            <p:spPr>
              <a:xfrm>
                <a:off x="927982" y="5833130"/>
                <a:ext cx="33125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Running time: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2A0B9D-D669-48D9-96C1-92E6ED51A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2" y="5833130"/>
                <a:ext cx="3312573" cy="523220"/>
              </a:xfrm>
              <a:prstGeom prst="rect">
                <a:avLst/>
              </a:prstGeom>
              <a:blipFill>
                <a:blip r:embed="rId15"/>
                <a:stretch>
                  <a:fillRect l="-3817" t="-9302" r="-1145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6C00E8-7C53-4600-BBFE-0E86A7136EDA}"/>
                  </a:ext>
                </a:extLst>
              </p:cNvPr>
              <p:cNvSpPr txBox="1"/>
              <p:nvPr/>
            </p:nvSpPr>
            <p:spPr>
              <a:xfrm>
                <a:off x="2407937" y="6308079"/>
                <a:ext cx="38107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number of possible coins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6C00E8-7C53-4600-BBFE-0E86A7136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37" y="6308079"/>
                <a:ext cx="3810723" cy="461665"/>
              </a:xfrm>
              <a:prstGeom prst="rect">
                <a:avLst/>
              </a:prstGeom>
              <a:blipFill>
                <a:blip r:embed="rId16"/>
                <a:stretch>
                  <a:fillRect l="-480" t="-10526" r="-16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A527943-22F0-43BF-913B-1B966AE15233}"/>
              </a:ext>
            </a:extLst>
          </p:cNvPr>
          <p:cNvSpPr txBox="1"/>
          <p:nvPr/>
        </p:nvSpPr>
        <p:spPr>
          <a:xfrm>
            <a:off x="6476807" y="5859114"/>
            <a:ext cx="491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this </a:t>
            </a:r>
            <a:r>
              <a:rPr lang="en-US" sz="2400" u="sng" dirty="0"/>
              <a:t>efficient</a:t>
            </a:r>
            <a:r>
              <a:rPr lang="en-US" sz="2400" dirty="0"/>
              <a:t>? Isn’t it polynomial?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7C29AF-C18D-44F1-AF49-84DFC94C44DE}"/>
              </a:ext>
            </a:extLst>
          </p:cNvPr>
          <p:cNvSpPr txBox="1"/>
          <p:nvPr/>
        </p:nvSpPr>
        <p:spPr>
          <a:xfrm>
            <a:off x="6938680" y="6320779"/>
            <a:ext cx="3801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No, this is </a:t>
            </a:r>
            <a:r>
              <a:rPr lang="en-US" sz="2000" u="sng" dirty="0"/>
              <a:t>pseudo-polynomial</a:t>
            </a:r>
            <a:r>
              <a:rPr lang="en-US" sz="2000" dirty="0"/>
              <a:t>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with Corners Rounded 37">
                <a:extLst>
                  <a:ext uri="{FF2B5EF4-FFF2-40B4-BE49-F238E27FC236}">
                    <a16:creationId xmlns:a16="http://schemas.microsoft.com/office/drawing/2014/main" id="{A7FA4569-ADD0-4C02-A81C-050B24A2CC40}"/>
                  </a:ext>
                </a:extLst>
              </p:cNvPr>
              <p:cNvSpPr/>
              <p:nvPr/>
            </p:nvSpPr>
            <p:spPr>
              <a:xfrm>
                <a:off x="5943600" y="4507714"/>
                <a:ext cx="5679141" cy="1047033"/>
              </a:xfrm>
              <a:prstGeom prst="wedgeRoundRectCallout">
                <a:avLst>
                  <a:gd name="adj1" fmla="val 8742"/>
                  <a:gd name="adj2" fmla="val 88979"/>
                  <a:gd name="adj3" fmla="val 16667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</a:t>
                </a:r>
                <a:r>
                  <a:rPr lang="en-US" sz="2400" b="0" dirty="0"/>
                  <a:t>ize of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0" dirty="0"/>
                  <a:t> is how many bits to </a:t>
                </a:r>
                <a:r>
                  <a:rPr lang="en-US" sz="2400" dirty="0"/>
                  <a:t>store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400" b="0" dirty="0"/>
                  <a:t>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b="0" dirty="0"/>
                  <a:t>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8" name="Speech Bubble: Rectangle with Corners Rounded 37">
                <a:extLst>
                  <a:ext uri="{FF2B5EF4-FFF2-40B4-BE49-F238E27FC236}">
                    <a16:creationId xmlns:a16="http://schemas.microsoft.com/office/drawing/2014/main" id="{A7FA4569-ADD0-4C02-A81C-050B24A2C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507714"/>
                <a:ext cx="5679141" cy="1047033"/>
              </a:xfrm>
              <a:prstGeom prst="wedgeRoundRectCallout">
                <a:avLst>
                  <a:gd name="adj1" fmla="val 8742"/>
                  <a:gd name="adj2" fmla="val 88979"/>
                  <a:gd name="adj3" fmla="val 16667"/>
                </a:avLst>
              </a:prstGeom>
              <a:blipFill>
                <a:blip r:embed="rId1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2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Change 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23384"/>
                <a:ext cx="10972800" cy="4525963"/>
              </a:xfrm>
            </p:spPr>
            <p:txBody>
              <a:bodyPr anchor="t"/>
              <a:lstStyle/>
              <a:p>
                <a:r>
                  <a:rPr lang="en-US" sz="2800" dirty="0"/>
                  <a:t>Given: target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, list of coins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		(in this case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=[1, 5, 10, 25]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r>
                  <a:rPr lang="en-US" sz="2800" i="1" dirty="0"/>
                  <a:t>Greedy choice: </a:t>
                </a:r>
                <a:r>
                  <a:rPr lang="en-US" sz="2800" dirty="0"/>
                  <a:t>Repeatedly select the largest coin less than the remaining target value: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23384"/>
                <a:ext cx="10972800" cy="4525963"/>
              </a:xfrm>
              <a:blipFill>
                <a:blip r:embed="rId2"/>
                <a:stretch>
                  <a:fillRect l="-1042" t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294764" y="2844008"/>
                <a:ext cx="749848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2800" dirty="0"/>
                  <a:t>while(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lvl="1"/>
                <a:r>
                  <a:rPr lang="en-US" sz="2800" dirty="0"/>
                  <a:t>	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∈{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sz="2800" i="1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} |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	add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 to solution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764" y="2844008"/>
                <a:ext cx="7498482" cy="1815882"/>
              </a:xfrm>
              <a:prstGeom prst="rect">
                <a:avLst/>
              </a:prstGeom>
              <a:blipFill>
                <a:blip r:embed="rId3"/>
                <a:stretch>
                  <a:fillRect t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7064DA-F724-6A4C-8EED-9D38926EEAC9}"/>
                  </a:ext>
                </a:extLst>
              </p:cNvPr>
              <p:cNvSpPr txBox="1"/>
              <p:nvPr/>
            </p:nvSpPr>
            <p:spPr>
              <a:xfrm>
                <a:off x="923238" y="5740768"/>
                <a:ext cx="31214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Running time: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7064DA-F724-6A4C-8EED-9D38926EE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38" y="5740768"/>
                <a:ext cx="3121432" cy="523220"/>
              </a:xfrm>
              <a:prstGeom prst="rect">
                <a:avLst/>
              </a:prstGeom>
              <a:blipFill>
                <a:blip r:embed="rId4"/>
                <a:stretch>
                  <a:fillRect l="-4065" t="-11905" r="-162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C3BC507-A2B3-EF4B-BFD3-1CAE06B884BF}"/>
              </a:ext>
            </a:extLst>
          </p:cNvPr>
          <p:cNvSpPr txBox="1"/>
          <p:nvPr/>
        </p:nvSpPr>
        <p:spPr>
          <a:xfrm>
            <a:off x="5837280" y="5734223"/>
            <a:ext cx="2764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Polynomial-time!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156D4D-CFB4-6E49-95CD-746CA811FECA}"/>
                  </a:ext>
                </a:extLst>
              </p:cNvPr>
              <p:cNvSpPr txBox="1"/>
              <p:nvPr/>
            </p:nvSpPr>
            <p:spPr>
              <a:xfrm>
                <a:off x="923238" y="4750311"/>
                <a:ext cx="1115779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Observation: </a:t>
                </a:r>
                <a:r>
                  <a:rPr lang="en-US" sz="2400" dirty="0"/>
                  <a:t>We can rewrite this to take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copies of the largest coin at each step.</a:t>
                </a:r>
              </a:p>
              <a:p>
                <a:r>
                  <a:rPr lang="en-US" sz="2400" dirty="0"/>
                  <a:t>Then loop over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from largest to smallest.  Then if C is sorted….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156D4D-CFB4-6E49-95CD-746CA811F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38" y="4750311"/>
                <a:ext cx="11157798" cy="892552"/>
              </a:xfrm>
              <a:prstGeom prst="rect">
                <a:avLst/>
              </a:prstGeom>
              <a:blipFill>
                <a:blip r:embed="rId5"/>
                <a:stretch>
                  <a:fillRect l="-1138" t="-60563" b="-56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67A90C-377A-F24A-8AC8-596A085F08F8}"/>
                  </a:ext>
                </a:extLst>
              </p:cNvPr>
              <p:cNvSpPr txBox="1"/>
              <p:nvPr/>
            </p:nvSpPr>
            <p:spPr>
              <a:xfrm>
                <a:off x="1143000" y="6182131"/>
                <a:ext cx="38107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number of possible coins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67A90C-377A-F24A-8AC8-596A085F0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82131"/>
                <a:ext cx="3810723" cy="461665"/>
              </a:xfrm>
              <a:prstGeom prst="rect">
                <a:avLst/>
              </a:prstGeom>
              <a:blipFill>
                <a:blip r:embed="rId6"/>
                <a:stretch>
                  <a:fillRect l="-332" t="-8108" r="-132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10">
            <a:extLst>
              <a:ext uri="{FF2B5EF4-FFF2-40B4-BE49-F238E27FC236}">
                <a16:creationId xmlns:a16="http://schemas.microsoft.com/office/drawing/2014/main" id="{7DB6E1B3-5779-9C47-9489-F9D8A188326B}"/>
              </a:ext>
            </a:extLst>
          </p:cNvPr>
          <p:cNvSpPr/>
          <p:nvPr/>
        </p:nvSpPr>
        <p:spPr>
          <a:xfrm>
            <a:off x="398754" y="1283963"/>
            <a:ext cx="7180728" cy="1366837"/>
          </a:xfrm>
          <a:prstGeom prst="wedgeRoundRectCallout">
            <a:avLst>
              <a:gd name="adj1" fmla="val -452"/>
              <a:gd name="adj2" fmla="val 17978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Greedy approach: </a:t>
            </a:r>
            <a:r>
              <a:rPr lang="en-US" sz="2400" dirty="0"/>
              <a:t>Only consider a single case/subproblem, which gives an </a:t>
            </a:r>
            <a:r>
              <a:rPr lang="en-US" sz="2400" u="sng" dirty="0"/>
              <a:t>asymptotically-better</a:t>
            </a:r>
            <a:r>
              <a:rPr lang="en-US" sz="2400" dirty="0"/>
              <a:t> algorithm. When can we use the greedy approach?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54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vs 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Programming:</a:t>
            </a:r>
          </a:p>
          <a:p>
            <a:pPr lvl="1"/>
            <a:r>
              <a:rPr lang="en-US" dirty="0">
                <a:solidFill>
                  <a:srgbClr val="FF33CC"/>
                </a:solidFill>
              </a:rPr>
              <a:t>Require Optimal Substructure</a:t>
            </a:r>
          </a:p>
          <a:p>
            <a:pPr lvl="1"/>
            <a:r>
              <a:rPr lang="en-US" dirty="0"/>
              <a:t>Several choices for which small </a:t>
            </a:r>
            <a:r>
              <a:rPr lang="en-US" dirty="0" err="1"/>
              <a:t>subproblem</a:t>
            </a:r>
            <a:endParaRPr lang="en-US" dirty="0"/>
          </a:p>
          <a:p>
            <a:r>
              <a:rPr lang="en-US" dirty="0"/>
              <a:t>Greedy:</a:t>
            </a:r>
          </a:p>
          <a:p>
            <a:pPr lvl="1"/>
            <a:r>
              <a:rPr lang="en-US" dirty="0">
                <a:solidFill>
                  <a:srgbClr val="FF33CC"/>
                </a:solidFill>
              </a:rPr>
              <a:t>Require Optimal Substructure</a:t>
            </a:r>
          </a:p>
          <a:p>
            <a:pPr lvl="1"/>
            <a:r>
              <a:rPr lang="en-US" dirty="0"/>
              <a:t>Must only consider one choice for small </a:t>
            </a:r>
            <a:r>
              <a:rPr lang="en-US" dirty="0" err="1"/>
              <a:t>subproblem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F87776B1-9D3A-1A4E-B125-20F240A367DD}"/>
              </a:ext>
            </a:extLst>
          </p:cNvPr>
          <p:cNvSpPr/>
          <p:nvPr/>
        </p:nvSpPr>
        <p:spPr>
          <a:xfrm>
            <a:off x="8001000" y="1752600"/>
            <a:ext cx="3917950" cy="3200400"/>
          </a:xfrm>
          <a:prstGeom prst="wedgeRectCallout">
            <a:avLst>
              <a:gd name="adj1" fmla="val -55784"/>
              <a:gd name="adj2" fmla="val 127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/>
              <a:t>Log Cutting:</a:t>
            </a:r>
          </a:p>
          <a:p>
            <a:r>
              <a:rPr lang="en-US" sz="2000" dirty="0"/>
              <a:t>Maximum profit for each last cut</a:t>
            </a:r>
          </a:p>
          <a:p>
            <a:endParaRPr lang="en-US" sz="2000" dirty="0"/>
          </a:p>
          <a:p>
            <a:r>
              <a:rPr lang="en-US" sz="2000" b="1" dirty="0"/>
              <a:t>Longest Common Subsequence:</a:t>
            </a:r>
          </a:p>
          <a:p>
            <a:r>
              <a:rPr lang="en-US" sz="2000" dirty="0"/>
              <a:t>Max length with same last character or with one or the other</a:t>
            </a:r>
          </a:p>
          <a:p>
            <a:endParaRPr lang="en-US" sz="2000" dirty="0"/>
          </a:p>
          <a:p>
            <a:r>
              <a:rPr lang="en-US" sz="2000" b="1" dirty="0"/>
              <a:t>Seam Carving:</a:t>
            </a:r>
          </a:p>
          <a:p>
            <a:r>
              <a:rPr lang="en-US" sz="2000" dirty="0"/>
              <a:t>Min energy seam that could connect with this pixel</a:t>
            </a:r>
          </a:p>
        </p:txBody>
      </p:sp>
    </p:spTree>
    <p:extLst>
      <p:ext uri="{BB962C8B-B14F-4D97-AF65-F5344CB8AC3E}">
        <p14:creationId xmlns:p14="http://schemas.microsoft.com/office/powerpoint/2010/main" val="38726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>
                <a:latin typeface="Calibri" charset="0"/>
              </a:rPr>
              <a:t>Optimal solution to a problem contains optimal solutions to subproblems</a:t>
            </a:r>
          </a:p>
          <a:p>
            <a:pPr lvl="1"/>
            <a:r>
              <a:rPr lang="en-US" dirty="0"/>
              <a:t>Only one subproblem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9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Making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algorithm’s </a:t>
            </a:r>
            <a:r>
              <a:rPr lang="en-US" b="1" dirty="0"/>
              <a:t>Greedy choice:</a:t>
            </a:r>
            <a:br>
              <a:rPr lang="en-US" dirty="0"/>
            </a:br>
            <a:r>
              <a:rPr lang="en-US" dirty="0"/>
              <a:t>Choose largest coin less than or equal to target value</a:t>
            </a:r>
          </a:p>
          <a:p>
            <a:r>
              <a:rPr lang="en-US" dirty="0"/>
              <a:t>Leads to optimal solution?</a:t>
            </a:r>
          </a:p>
          <a:p>
            <a:pPr lvl="1"/>
            <a:r>
              <a:rPr lang="en-US" dirty="0"/>
              <a:t>For standard U.S. coins:  Yes, coin chosen must be part of some optimal solution.  We can prove it!</a:t>
            </a:r>
          </a:p>
          <a:p>
            <a:pPr lvl="1"/>
            <a:r>
              <a:rPr lang="en-US" dirty="0"/>
              <a:t>For “unusual” sets of coins? We saw a counter-example.</a:t>
            </a:r>
          </a:p>
          <a:p>
            <a:pPr lvl="1"/>
            <a:r>
              <a:rPr lang="en-US" dirty="0"/>
              <a:t>For U.S. postage stamps?  Hmm…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Greedy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C47AA-DAC0-472F-9D75-9841E65F4FC5}"/>
              </a:ext>
            </a:extLst>
          </p:cNvPr>
          <p:cNvSpPr txBox="1"/>
          <p:nvPr/>
        </p:nvSpPr>
        <p:spPr>
          <a:xfrm>
            <a:off x="699247" y="3312725"/>
            <a:ext cx="10910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Optimal solution must satisfy following properties: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At most 4 pennies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At most 1 nickel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At most 2 dimes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Cannot contain 2 dimes and 1 nickel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D56217-4EF5-4A5D-952A-EC7BA35B956C}"/>
              </a:ext>
            </a:extLst>
          </p:cNvPr>
          <p:cNvGrpSpPr/>
          <p:nvPr/>
        </p:nvGrpSpPr>
        <p:grpSpPr>
          <a:xfrm>
            <a:off x="3692227" y="1561195"/>
            <a:ext cx="4807546" cy="1322431"/>
            <a:chOff x="3728567" y="1570160"/>
            <a:chExt cx="4807546" cy="1322431"/>
          </a:xfrm>
        </p:grpSpPr>
        <p:pic>
          <p:nvPicPr>
            <p:cNvPr id="14" name="Picture 10" descr="Image result for quarter">
              <a:extLst>
                <a:ext uri="{FF2B5EF4-FFF2-40B4-BE49-F238E27FC236}">
                  <a16:creationId xmlns:a16="http://schemas.microsoft.com/office/drawing/2014/main" id="{95FB875E-AE7C-4A15-9BB0-145442D5F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567" y="1627773"/>
              <a:ext cx="1152892" cy="115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mage result for nickel">
              <a:extLst>
                <a:ext uri="{FF2B5EF4-FFF2-40B4-BE49-F238E27FC236}">
                  <a16:creationId xmlns:a16="http://schemas.microsoft.com/office/drawing/2014/main" id="{FDCBA9EA-C8D4-45E8-B41D-2EF3FD43DF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54191" y="1570160"/>
              <a:ext cx="1322431" cy="132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Image result for dime">
              <a:extLst>
                <a:ext uri="{FF2B5EF4-FFF2-40B4-BE49-F238E27FC236}">
                  <a16:creationId xmlns:a16="http://schemas.microsoft.com/office/drawing/2014/main" id="{5570B52A-3160-4E40-9390-1C268EB4FD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7262" y="1763089"/>
              <a:ext cx="761126" cy="761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penny">
              <a:extLst>
                <a:ext uri="{FF2B5EF4-FFF2-40B4-BE49-F238E27FC236}">
                  <a16:creationId xmlns:a16="http://schemas.microsoft.com/office/drawing/2014/main" id="{E903657B-23FF-4101-B75F-562F1FAF53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82426" y="1696901"/>
              <a:ext cx="953687" cy="95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8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6622E68-595E-7B42-BC29-A8F218BEC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951038"/>
                <a:ext cx="11298398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(0,0,0,0)=</m:t>
                    </m:r>
                  </m:oMath>
                </a14:m>
                <a:r>
                  <a:rPr lang="en-US" dirty="0"/>
                  <a:t> True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 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=1,…,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min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     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=0,…,</m:t>
                    </m:r>
                    <m:r>
                      <a:rPr lang="en-US" b="0" i="1" smtClean="0">
                        <a:latin typeface="Cambria Math"/>
                      </a:rPr>
                      <m:t>𝑗𝑚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         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=0,…,</m:t>
                    </m:r>
                    <m:r>
                      <a:rPr lang="en-US" b="0" i="1" smtClean="0">
                        <a:latin typeface="Cambria Math"/>
                      </a:rPr>
                      <m:t>𝑗𝑚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33CC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∨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Search for True entry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36622E68-595E-7B42-BC29-A8F218BEC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951038"/>
                <a:ext cx="11298398" cy="4525963"/>
              </a:xfrm>
              <a:blipFill>
                <a:blip r:embed="rId3"/>
                <a:stretch>
                  <a:fillRect l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6986" y="2499752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86" y="2499752"/>
                <a:ext cx="43518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0654" y="2961417"/>
                <a:ext cx="435184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54" y="2961417"/>
                <a:ext cx="435184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799" y="3588074"/>
                <a:ext cx="693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588074"/>
                <a:ext cx="69326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6800" y="4034135"/>
                <a:ext cx="693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034135"/>
                <a:ext cx="69326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07697" y="3234131"/>
                <a:ext cx="18598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697" y="3234131"/>
                <a:ext cx="1859805" cy="584775"/>
              </a:xfrm>
              <a:prstGeom prst="rect">
                <a:avLst/>
              </a:prstGeom>
              <a:blipFill>
                <a:blip r:embed="rId8"/>
                <a:stretch>
                  <a:fillRect r="-2721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0513E15-DA96-3945-974C-0BEF6B5479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1143000"/>
                <a:ext cx="12039600" cy="1371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33CC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∨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0513E15-DA96-3945-974C-0BEF6B547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12039600" cy="1371600"/>
              </a:xfrm>
              <a:prstGeom prst="rect">
                <a:avLst/>
              </a:prstGeom>
              <a:blipFill>
                <a:blip r:embed="rId9"/>
                <a:stretch>
                  <a:fillRect l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Greedy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3A13B6-1F67-49E8-86C3-97AA303645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1"/>
                <a:ext cx="109728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Claim:</a:t>
                </a:r>
                <a:r>
                  <a:rPr lang="en-US" sz="2400" dirty="0"/>
                  <a:t> argue that at every step, greedy choice is part of </a:t>
                </a:r>
                <a:r>
                  <a:rPr lang="en-US" sz="2400" u="sng" dirty="0"/>
                  <a:t>some</a:t>
                </a:r>
                <a:r>
                  <a:rPr lang="en-US" sz="2400" dirty="0"/>
                  <a:t> optimal solution</a:t>
                </a:r>
              </a:p>
              <a:p>
                <a:endParaRPr lang="en-US" sz="1800" dirty="0"/>
              </a:p>
              <a:p>
                <a:r>
                  <a:rPr lang="en-US" sz="2000" b="1" dirty="0"/>
                  <a:t>Case 1: </a:t>
                </a:r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endParaRPr lang="en-US" sz="2000" b="1" dirty="0"/>
              </a:p>
              <a:p>
                <a:pPr marL="914400" lvl="1" indent="-457200"/>
                <a:r>
                  <a:rPr lang="en-US" sz="2000" dirty="0"/>
                  <a:t>Optimal solution </a:t>
                </a:r>
                <a:r>
                  <a:rPr lang="en-US" sz="2000" u="sng" dirty="0"/>
                  <a:t>must</a:t>
                </a:r>
                <a:r>
                  <a:rPr lang="en-US" sz="2000" dirty="0"/>
                  <a:t> contain a penny (no other option available)</a:t>
                </a:r>
              </a:p>
              <a:p>
                <a:pPr marL="914400" lvl="1" indent="-457200"/>
                <a:r>
                  <a:rPr lang="en-US" sz="2000" b="1" dirty="0"/>
                  <a:t>Greedy choice: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penny</a:t>
                </a:r>
              </a:p>
              <a:p>
                <a:r>
                  <a:rPr lang="en-US" sz="2000" b="1" dirty="0"/>
                  <a:t>Case 2: </a:t>
                </a:r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endParaRPr lang="en-US" sz="2000" b="1" dirty="0"/>
              </a:p>
              <a:p>
                <a:pPr marL="914400" lvl="1" indent="-457200"/>
                <a:r>
                  <a:rPr lang="en-US" sz="2000" dirty="0"/>
                  <a:t>Optimal solution </a:t>
                </a:r>
                <a:r>
                  <a:rPr lang="en-US" sz="2000" u="sng" dirty="0"/>
                  <a:t>must</a:t>
                </a:r>
                <a:r>
                  <a:rPr lang="en-US" sz="2000" dirty="0"/>
                  <a:t> contain a nickel</a:t>
                </a:r>
              </a:p>
              <a:p>
                <a:pPr marL="1371600" lvl="2" indent="-457200"/>
                <a:r>
                  <a:rPr lang="en-US" sz="2000" dirty="0"/>
                  <a:t>Suppose otherwise. Then optimal solution can only contain pennies (there are no other options), so it must contain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r>
                  <a:rPr lang="en-US" sz="2000" dirty="0"/>
                  <a:t> pennies (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contradiction</a:t>
                </a:r>
                <a:r>
                  <a:rPr lang="en-US" sz="2000" dirty="0"/>
                  <a:t>)</a:t>
                </a:r>
              </a:p>
              <a:p>
                <a:pPr marL="914400" lvl="1" indent="-457200"/>
                <a:r>
                  <a:rPr lang="en-US" sz="2000" b="1" dirty="0"/>
                  <a:t>Greedy choice: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nickel</a:t>
                </a:r>
              </a:p>
              <a:p>
                <a:r>
                  <a:rPr lang="en-US" sz="2000" b="1" dirty="0"/>
                  <a:t>Case 3: </a:t>
                </a:r>
                <a:r>
                  <a:rPr lang="en-US" sz="2000" dirty="0"/>
                  <a:t>Suppose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&lt;25</m:t>
                    </m:r>
                  </m:oMath>
                </a14:m>
                <a:endParaRPr lang="en-US" sz="2000" b="1" dirty="0"/>
              </a:p>
              <a:p>
                <a:pPr marL="914400" lvl="1" indent="-457200"/>
                <a:r>
                  <a:rPr lang="en-US" sz="2000" dirty="0"/>
                  <a:t>Optimal solution </a:t>
                </a:r>
                <a:r>
                  <a:rPr lang="en-US" sz="2000" u="sng" dirty="0"/>
                  <a:t>must</a:t>
                </a:r>
                <a:r>
                  <a:rPr lang="en-US" sz="2000" dirty="0"/>
                  <a:t> contain a dime</a:t>
                </a:r>
              </a:p>
              <a:p>
                <a:pPr marL="1371600" lvl="2" indent="-457200"/>
                <a:r>
                  <a:rPr lang="en-US" sz="2000" dirty="0"/>
                  <a:t>Suppose otherwise. By construction, the optimal solution can contain at most 1 nickel, so there must be at least 6 pennies in the optimal solution (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contradiction)</a:t>
                </a:r>
                <a:endParaRPr lang="en-US" sz="2000" dirty="0"/>
              </a:p>
              <a:p>
                <a:pPr marL="914400" lvl="1" indent="-457200"/>
                <a:r>
                  <a:rPr lang="en-US" sz="2000" b="1" dirty="0"/>
                  <a:t>Greedy choice: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dime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3A13B6-1F67-49E8-86C3-97AA30364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1"/>
                <a:ext cx="10972800" cy="5638800"/>
              </a:xfrm>
              <a:blipFill>
                <a:blip r:embed="rId2"/>
                <a:stretch>
                  <a:fillRect l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80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Greedy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3A13B6-1F67-49E8-86C3-97AA303645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10820400" cy="378758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Claim:</a:t>
                </a:r>
                <a:r>
                  <a:rPr lang="en-US" sz="2600" dirty="0"/>
                  <a:t> argue that at every step, greedy choice is part of </a:t>
                </a:r>
                <a:r>
                  <a:rPr lang="en-US" sz="2600" u="sng" dirty="0"/>
                  <a:t>some</a:t>
                </a:r>
                <a:r>
                  <a:rPr lang="en-US" sz="2600" dirty="0"/>
                  <a:t> optimal solution</a:t>
                </a:r>
              </a:p>
              <a:p>
                <a:endParaRPr lang="en-US" dirty="0"/>
              </a:p>
              <a:p>
                <a:pPr marL="228600" indent="-457200"/>
                <a:r>
                  <a:rPr lang="en-US" sz="2800" b="1" dirty="0"/>
                  <a:t>Case 4: </a:t>
                </a: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b="1" dirty="0"/>
              </a:p>
              <a:p>
                <a:pPr marL="914400" lvl="1" indent="-457200"/>
                <a:r>
                  <a:rPr lang="en-US" sz="2400" dirty="0"/>
                  <a:t>Optimal solution </a:t>
                </a:r>
                <a:r>
                  <a:rPr lang="en-US" sz="2400" u="sng" dirty="0"/>
                  <a:t>must</a:t>
                </a:r>
                <a:r>
                  <a:rPr lang="en-US" sz="2400" dirty="0"/>
                  <a:t> contain a quarter</a:t>
                </a:r>
              </a:p>
              <a:p>
                <a:pPr marL="1371600" lvl="2" indent="-457200"/>
                <a:r>
                  <a:rPr lang="en-US" dirty="0"/>
                  <a:t>Suppose otherwise. There are two possibilities for the optimal solution:</a:t>
                </a:r>
              </a:p>
              <a:p>
                <a:pPr marL="1828800" lvl="3" indent="-457200"/>
                <a:r>
                  <a:rPr lang="en-US" sz="2400" dirty="0"/>
                  <a:t>If it contains 2 dimes, then it can contain 0 nickels, in which case it contains at least 5 pennies (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contradiction</a:t>
                </a:r>
                <a:r>
                  <a:rPr lang="en-US" sz="2400" dirty="0"/>
                  <a:t>)</a:t>
                </a:r>
              </a:p>
              <a:p>
                <a:pPr marL="1828800" lvl="3" indent="-457200"/>
                <a:r>
                  <a:rPr lang="en-US" sz="2400" dirty="0"/>
                  <a:t>If it contains fewer than 2 dimes, then it can contain at most 1 nickel, so it must also contain at least 10 pennies (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contradiction</a:t>
                </a:r>
                <a:r>
                  <a:rPr lang="en-US" sz="2400" dirty="0"/>
                  <a:t>)</a:t>
                </a:r>
              </a:p>
              <a:p>
                <a:pPr marL="914400" lvl="1" indent="-457200"/>
                <a:r>
                  <a:rPr lang="en-US" sz="2400" b="1" dirty="0"/>
                  <a:t>Greedy choice: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quarter</a:t>
                </a:r>
              </a:p>
              <a:p>
                <a:pPr marL="228600" indent="-457200"/>
                <a:endParaRPr lang="en-US" b="1" dirty="0"/>
              </a:p>
              <a:p>
                <a:pPr marL="914400" lvl="1" indent="-457200"/>
                <a:endParaRPr lang="en-US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3A13B6-1F67-49E8-86C3-97AA30364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10820400" cy="3787588"/>
              </a:xfrm>
              <a:blipFill>
                <a:blip r:embed="rId2"/>
                <a:stretch>
                  <a:fillRect l="-938" t="-10033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E4DC9-EB86-4A03-8882-9FB036BB1241}"/>
              </a:ext>
            </a:extLst>
          </p:cNvPr>
          <p:cNvSpPr txBox="1"/>
          <p:nvPr/>
        </p:nvSpPr>
        <p:spPr>
          <a:xfrm>
            <a:off x="2828365" y="5615000"/>
            <a:ext cx="653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Conclusion:</a:t>
            </a:r>
            <a:r>
              <a:rPr lang="en-US" sz="2400" dirty="0"/>
              <a:t> in </a:t>
            </a:r>
            <a:r>
              <a:rPr lang="en-US" sz="2400" u="sng" dirty="0"/>
              <a:t>every</a:t>
            </a:r>
            <a:r>
              <a:rPr lang="en-US" sz="2400" dirty="0"/>
              <a:t> case, the greedy choice is consistent with </a:t>
            </a:r>
            <a:r>
              <a:rPr lang="en-US" sz="2400" u="sng" dirty="0"/>
              <a:t>some</a:t>
            </a:r>
            <a:r>
              <a:rPr lang="en-US" sz="2400" dirty="0"/>
              <a:t> optimal solution</a:t>
            </a:r>
          </a:p>
        </p:txBody>
      </p:sp>
    </p:spTree>
    <p:extLst>
      <p:ext uri="{BB962C8B-B14F-4D97-AF65-F5344CB8AC3E}">
        <p14:creationId xmlns:p14="http://schemas.microsoft.com/office/powerpoint/2010/main" val="40784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Greedy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3A13B6-1F67-49E8-86C3-97AA303645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5071" y="1143000"/>
                <a:ext cx="9941858" cy="5213351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en-US" sz="5000" dirty="0"/>
                  <a:t>What about that 11-cent coin, the “tom”?  How’s that break this proof?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5100" b="1" dirty="0"/>
                  <a:t>Claim:</a:t>
                </a:r>
                <a:r>
                  <a:rPr lang="en-US" sz="5100" dirty="0"/>
                  <a:t> argue that at every step, greedy choice is part of some optimal solution</a:t>
                </a:r>
              </a:p>
              <a:p>
                <a:pPr marL="0" indent="0">
                  <a:buNone/>
                </a:pPr>
                <a:endParaRPr lang="en-US" sz="3800" dirty="0"/>
              </a:p>
              <a:p>
                <a:r>
                  <a:rPr lang="en-US" sz="2600" b="1" dirty="0">
                    <a:solidFill>
                      <a:schemeClr val="bg1">
                        <a:lumMod val="95000"/>
                      </a:schemeClr>
                    </a:solidFill>
                  </a:rPr>
                  <a:t>Case 1: </a:t>
                </a:r>
                <a:r>
                  <a:rPr lang="en-US" sz="2600" dirty="0">
                    <a:solidFill>
                      <a:schemeClr val="bg1">
                        <a:lumMod val="95000"/>
                      </a:schemeClr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endParaRPr lang="en-US" sz="26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914400" lvl="1" indent="-457200"/>
                <a:r>
                  <a:rPr lang="en-US" sz="2200" dirty="0">
                    <a:solidFill>
                      <a:schemeClr val="bg1">
                        <a:lumMod val="95000"/>
                      </a:schemeClr>
                    </a:solidFill>
                  </a:rPr>
                  <a:t>Optimal solution </a:t>
                </a:r>
                <a:r>
                  <a:rPr lang="en-US" sz="2200" u="sng" dirty="0">
                    <a:solidFill>
                      <a:schemeClr val="bg1">
                        <a:lumMod val="95000"/>
                      </a:schemeClr>
                    </a:solidFill>
                  </a:rPr>
                  <a:t>must</a:t>
                </a:r>
                <a:r>
                  <a:rPr lang="en-US" sz="2200" dirty="0">
                    <a:solidFill>
                      <a:schemeClr val="bg1">
                        <a:lumMod val="95000"/>
                      </a:schemeClr>
                    </a:solidFill>
                  </a:rPr>
                  <a:t> contain a penny (no other option available)</a:t>
                </a:r>
              </a:p>
              <a:p>
                <a:pPr marL="914400" lvl="1" indent="-457200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Greedy choice:</a:t>
                </a:r>
                <a:r>
                  <a:rPr lang="en-US" sz="2200" dirty="0">
                    <a:solidFill>
                      <a:schemeClr val="bg1">
                        <a:lumMod val="95000"/>
                      </a:schemeClr>
                    </a:solidFill>
                  </a:rPr>
                  <a:t> penny</a:t>
                </a:r>
              </a:p>
              <a:p>
                <a:pPr marL="228600" indent="-457200"/>
                <a:r>
                  <a:rPr lang="en-US" sz="2600" b="1" dirty="0">
                    <a:solidFill>
                      <a:schemeClr val="bg1">
                        <a:lumMod val="95000"/>
                      </a:schemeClr>
                    </a:solidFill>
                  </a:rPr>
                  <a:t>Case 2: </a:t>
                </a:r>
                <a:r>
                  <a:rPr lang="en-US" sz="2600" dirty="0">
                    <a:solidFill>
                      <a:schemeClr val="bg1">
                        <a:lumMod val="95000"/>
                      </a:schemeClr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6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endParaRPr lang="en-US" sz="2600" b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914400" lvl="1" indent="-457200"/>
                <a:r>
                  <a:rPr lang="en-US" sz="2200" dirty="0">
                    <a:solidFill>
                      <a:schemeClr val="bg1">
                        <a:lumMod val="95000"/>
                      </a:schemeClr>
                    </a:solidFill>
                  </a:rPr>
                  <a:t>Optimal solution </a:t>
                </a:r>
                <a:r>
                  <a:rPr lang="en-US" sz="2200" u="sng" dirty="0">
                    <a:solidFill>
                      <a:schemeClr val="bg1">
                        <a:lumMod val="95000"/>
                      </a:schemeClr>
                    </a:solidFill>
                  </a:rPr>
                  <a:t>must</a:t>
                </a:r>
                <a:r>
                  <a:rPr lang="en-US" sz="2200" dirty="0">
                    <a:solidFill>
                      <a:schemeClr val="bg1">
                        <a:lumMod val="95000"/>
                      </a:schemeClr>
                    </a:solidFill>
                  </a:rPr>
                  <a:t> contain a nickel</a:t>
                </a:r>
              </a:p>
              <a:p>
                <a:pPr marL="1371600" lvl="2" indent="-457200"/>
                <a:r>
                  <a:rPr lang="en-US" sz="2600" dirty="0">
                    <a:solidFill>
                      <a:schemeClr val="bg1">
                        <a:lumMod val="95000"/>
                      </a:schemeClr>
                    </a:solidFill>
                  </a:rPr>
                  <a:t>Suppose otherwise. Then optimal solution can only contain pennies (there are no other options), so it must contain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r>
                  <a:rPr lang="en-US" sz="2600" dirty="0">
                    <a:solidFill>
                      <a:schemeClr val="bg1">
                        <a:lumMod val="95000"/>
                      </a:schemeClr>
                    </a:solidFill>
                  </a:rPr>
                  <a:t> pennies (contradiction)</a:t>
                </a:r>
              </a:p>
              <a:p>
                <a:pPr marL="914400" lvl="1" indent="-457200"/>
                <a:r>
                  <a:rPr lang="en-US" sz="2200" b="1" dirty="0">
                    <a:solidFill>
                      <a:schemeClr val="bg1">
                        <a:lumMod val="95000"/>
                      </a:schemeClr>
                    </a:solidFill>
                  </a:rPr>
                  <a:t>Greedy choice:</a:t>
                </a:r>
                <a:r>
                  <a:rPr lang="en-US" sz="2200" dirty="0">
                    <a:solidFill>
                      <a:schemeClr val="bg1">
                        <a:lumMod val="95000"/>
                      </a:schemeClr>
                    </a:solidFill>
                  </a:rPr>
                  <a:t> nickel</a:t>
                </a:r>
                <a:endParaRPr lang="en-US" sz="2200" dirty="0">
                  <a:solidFill>
                    <a:schemeClr val="accent6"/>
                  </a:solidFill>
                </a:endParaRPr>
              </a:p>
              <a:p>
                <a:endParaRPr lang="en-US" sz="5900" b="1" dirty="0"/>
              </a:p>
              <a:p>
                <a:endParaRPr lang="en-US" sz="5900" b="1" dirty="0"/>
              </a:p>
              <a:p>
                <a:r>
                  <a:rPr lang="en-US" sz="5900" b="1" dirty="0"/>
                  <a:t>Revised Case 3: </a:t>
                </a:r>
                <a:r>
                  <a:rPr lang="en-US" sz="5900" dirty="0"/>
                  <a:t>Suppose </a:t>
                </a:r>
                <a14:m>
                  <m:oMath xmlns:m="http://schemas.openxmlformats.org/officeDocument/2006/math">
                    <m:r>
                      <a:rPr lang="en-US" sz="59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9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9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9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900" i="1">
                        <a:latin typeface="Cambria Math" panose="02040503050406030204" pitchFamily="18" charset="0"/>
                      </a:rPr>
                      <m:t>&lt;25</m:t>
                    </m:r>
                  </m:oMath>
                </a14:m>
                <a:endParaRPr lang="en-US" sz="5900" b="1" dirty="0"/>
              </a:p>
              <a:p>
                <a:pPr marL="914400" lvl="1" indent="-457200"/>
                <a:r>
                  <a:rPr lang="en-US" sz="4200" dirty="0">
                    <a:solidFill>
                      <a:srgbClr val="FF0000"/>
                    </a:solidFill>
                  </a:rPr>
                  <a:t>Optimal solution </a:t>
                </a:r>
                <a:r>
                  <a:rPr lang="en-US" sz="4200" u="sng" dirty="0">
                    <a:solidFill>
                      <a:srgbClr val="FF0000"/>
                    </a:solidFill>
                  </a:rPr>
                  <a:t>must</a:t>
                </a:r>
                <a:r>
                  <a:rPr lang="en-US" sz="4200" dirty="0">
                    <a:solidFill>
                      <a:srgbClr val="FF0000"/>
                    </a:solidFill>
                  </a:rPr>
                  <a:t> contain a </a:t>
                </a:r>
                <a:r>
                  <a:rPr lang="en-US" sz="4200" strike="sngStrike" dirty="0">
                    <a:solidFill>
                      <a:srgbClr val="FF0000"/>
                    </a:solidFill>
                  </a:rPr>
                  <a:t>dime</a:t>
                </a:r>
                <a:r>
                  <a:rPr lang="en-US" sz="4200" dirty="0">
                    <a:solidFill>
                      <a:srgbClr val="FF0000"/>
                    </a:solidFill>
                  </a:rPr>
                  <a:t> tom</a:t>
                </a:r>
              </a:p>
              <a:p>
                <a:pPr marL="1371600" lvl="2" indent="-457200"/>
                <a:r>
                  <a:rPr lang="en-US" sz="5900" dirty="0"/>
                  <a:t>Suppose otherwise. By construction, the optimal solution can contain at most 1 nickel, so there must be at least 6 pennies in the optimal solution (</a:t>
                </a:r>
                <a:r>
                  <a:rPr lang="en-US" sz="5900" dirty="0">
                    <a:solidFill>
                      <a:srgbClr val="FF0000"/>
                    </a:solidFill>
                  </a:rPr>
                  <a:t>contradiction</a:t>
                </a:r>
                <a:r>
                  <a:rPr lang="en-US" sz="5900" dirty="0"/>
                  <a:t>).</a:t>
                </a:r>
              </a:p>
              <a:p>
                <a:pPr marL="914400" lvl="1" indent="-457200"/>
                <a:r>
                  <a:rPr lang="en-US" sz="4200" b="1" dirty="0"/>
                  <a:t>Greedy choice:</a:t>
                </a:r>
                <a:r>
                  <a:rPr lang="en-US" sz="4200" dirty="0"/>
                  <a:t> </a:t>
                </a:r>
                <a:r>
                  <a:rPr lang="en-US" sz="4200" strike="sngStrike" dirty="0">
                    <a:solidFill>
                      <a:schemeClr val="accent6"/>
                    </a:solidFill>
                  </a:rPr>
                  <a:t>dime</a:t>
                </a:r>
                <a:r>
                  <a:rPr lang="en-US" sz="4200" dirty="0">
                    <a:solidFill>
                      <a:schemeClr val="accent6"/>
                    </a:solidFill>
                  </a:rPr>
                  <a:t> tom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3A13B6-1F67-49E8-86C3-97AA30364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071" y="1143000"/>
                <a:ext cx="9941858" cy="5213351"/>
              </a:xfrm>
              <a:blipFill>
                <a:blip r:embed="rId2"/>
                <a:stretch>
                  <a:fillRect l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8A46485-110F-4CBD-8821-39C7B9216C8E}"/>
              </a:ext>
            </a:extLst>
          </p:cNvPr>
          <p:cNvSpPr/>
          <p:nvPr/>
        </p:nvSpPr>
        <p:spPr>
          <a:xfrm>
            <a:off x="5715000" y="2286000"/>
            <a:ext cx="6248400" cy="1939242"/>
          </a:xfrm>
          <a:prstGeom prst="wedgeRoundRectCallout">
            <a:avLst>
              <a:gd name="adj1" fmla="val -35707"/>
              <a:gd name="adj2" fmla="val 69457"/>
              <a:gd name="adj3" fmla="val 16667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This argument </a:t>
            </a:r>
            <a:r>
              <a:rPr lang="en-US" sz="2400" dirty="0"/>
              <a:t>no longer holds. Sometimes, it’s better to take the dime; other times, it’s better to take the 11-cent piece.</a:t>
            </a:r>
          </a:p>
          <a:p>
            <a:pPr algn="ctr"/>
            <a:r>
              <a:rPr lang="en-US" sz="2400" dirty="0"/>
              <a:t>For 15: 1 tom</a:t>
            </a:r>
            <a:r>
              <a:rPr lang="en-US" sz="2400" b="0" dirty="0"/>
              <a:t> + 4 pennies vs. 1 dime + 1 nickel.</a:t>
            </a:r>
          </a:p>
          <a:p>
            <a:pPr algn="ctr"/>
            <a:r>
              <a:rPr lang="en-US" sz="2400" dirty="0"/>
              <a:t>For 12:  1 tom + 1 penny vs. 1 dime + 2 pennies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809651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EA40-8237-C349-A563-D92EA9A3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on Greedy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8C95-F87F-C04C-9C0B-22D8E945E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approach to solving </a:t>
            </a:r>
            <a:r>
              <a:rPr lang="en-US" b="1" i="1" dirty="0"/>
              <a:t>optimization problems</a:t>
            </a:r>
          </a:p>
          <a:p>
            <a:pPr lvl="1"/>
            <a:r>
              <a:rPr lang="en-US" dirty="0"/>
              <a:t>Finds </a:t>
            </a:r>
            <a:r>
              <a:rPr lang="en-US" b="1" i="1" dirty="0"/>
              <a:t>optimal solution </a:t>
            </a:r>
            <a:r>
              <a:rPr lang="en-US" dirty="0"/>
              <a:t>among set of </a:t>
            </a:r>
            <a:r>
              <a:rPr lang="en-US" b="1" i="1" dirty="0"/>
              <a:t>feasible solutions</a:t>
            </a:r>
          </a:p>
          <a:p>
            <a:r>
              <a:rPr lang="en-US" dirty="0"/>
              <a:t>Problem must have </a:t>
            </a:r>
            <a:r>
              <a:rPr lang="en-US" b="1" i="1" dirty="0"/>
              <a:t>optimal substructure property</a:t>
            </a:r>
          </a:p>
          <a:p>
            <a:r>
              <a:rPr lang="en-US" dirty="0"/>
              <a:t>Works in stages, applying </a:t>
            </a:r>
            <a:r>
              <a:rPr lang="en-US" b="1" i="1" dirty="0"/>
              <a:t>greedy choice </a:t>
            </a:r>
            <a:r>
              <a:rPr lang="en-US" dirty="0"/>
              <a:t>at each stage</a:t>
            </a:r>
          </a:p>
          <a:p>
            <a:pPr lvl="1"/>
            <a:r>
              <a:rPr lang="en-US" dirty="0"/>
              <a:t>Makes locally optimal choice, with goal of reaching overall optimal solution for entire problem</a:t>
            </a:r>
          </a:p>
          <a:p>
            <a:r>
              <a:rPr lang="en-US" dirty="0"/>
              <a:t>Proof needed to show 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A7DAF-6B7A-5F41-A9AF-EA127A64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96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CC95-0D51-2248-BBF4-D68050B5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 more on Optimal Substructure Property?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B09A-4830-E541-B741-84BDDBEF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Detailed discussion on p. 379 of CLRS (chapter on Dynamic Programming)</a:t>
            </a:r>
          </a:p>
          <a:p>
            <a:pPr lvl="1"/>
            <a:r>
              <a:rPr lang="en-US" sz="2400" dirty="0">
                <a:ea typeface="ＭＳ Ｐゴシック" charset="0"/>
              </a:rPr>
              <a:t>If A is an optimal solution to a problem, then the components of A are optimal solutions to subproblems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Another example: Shortest Path in graph problem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Say P is min-length path from CHO to LA and includes DAL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Let P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be component of P from CHO to DAL, and P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be component of P from DAL to LA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P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1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must be shortest path from CHO to DAL, and P</a:t>
            </a:r>
            <a:r>
              <a:rPr lang="en-US" sz="24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must be shortest path from DAL to LA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Why is this true?  Can you prove it?  Yes, by contradiction. (Try this at home!)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841B4-C617-854E-94DF-98DC41BF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40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00B0-A4EF-B448-A54F-A60B427F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F08DD-71DD-564C-AC2C-4597EBF5E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Next: </a:t>
            </a:r>
            <a:r>
              <a:rPr lang="en-US" sz="4800" i="1" dirty="0"/>
              <a:t>Interval Scheduling</a:t>
            </a:r>
          </a:p>
          <a:p>
            <a:pPr lvl="1"/>
            <a:r>
              <a:rPr lang="en-US" sz="4400" dirty="0"/>
              <a:t>CLRS Section 16.1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A05FC-7B10-BA48-86E8-5055536E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286000"/>
          </a:xfrm>
        </p:spPr>
        <p:txBody>
          <a:bodyPr>
            <a:normAutofit/>
          </a:bodyPr>
          <a:lstStyle/>
          <a:p>
            <a:r>
              <a:rPr lang="en-US" dirty="0"/>
              <a:t>Input: List of events with their start and end times (sorted by end time)</a:t>
            </a:r>
          </a:p>
          <a:p>
            <a:r>
              <a:rPr lang="en-US" dirty="0"/>
              <a:t>Output: largest set of non-conflicting events (start time of each event is after the end time of all preceding events)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3934691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[1, 2.25]	Lunch Zoom with friends</a:t>
            </a:r>
          </a:p>
          <a:p>
            <a:r>
              <a:rPr lang="en-US" sz="2400" dirty="0"/>
              <a:t>[2, 3.25]	CS4102 Live Zoom session</a:t>
            </a:r>
          </a:p>
          <a:p>
            <a:r>
              <a:rPr lang="en-US" sz="2400" dirty="0"/>
              <a:t>[3, 4]		Streaming department talk</a:t>
            </a:r>
          </a:p>
          <a:p>
            <a:r>
              <a:rPr lang="en-US" sz="2400" dirty="0"/>
              <a:t>[4, 5.25]	Virtual Office hours</a:t>
            </a:r>
          </a:p>
          <a:p>
            <a:r>
              <a:rPr lang="en-US" sz="2400" dirty="0"/>
              <a:t>[4.5, 6]		Zoom discussion section</a:t>
            </a:r>
          </a:p>
          <a:p>
            <a:r>
              <a:rPr lang="en-US" sz="2400" dirty="0"/>
              <a:t>[5, 7.5]		Super Smash Brothers online game night</a:t>
            </a:r>
          </a:p>
          <a:p>
            <a:r>
              <a:rPr lang="en-US" sz="2400" dirty="0"/>
              <a:t>[7.75, 11]	UVA Basketball Championship re-watch party	</a:t>
            </a:r>
          </a:p>
        </p:txBody>
      </p:sp>
    </p:spTree>
    <p:extLst>
      <p:ext uri="{BB962C8B-B14F-4D97-AF65-F5344CB8AC3E}">
        <p14:creationId xmlns:p14="http://schemas.microsoft.com/office/powerpoint/2010/main" val="4112334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Scheduling 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67000" y="2325112"/>
            <a:ext cx="116205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52600" y="2819400"/>
            <a:ext cx="306705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62450" y="3276600"/>
            <a:ext cx="74295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57650" y="373380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95800" y="419100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972050" y="4648200"/>
            <a:ext cx="120015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48026" y="5105400"/>
            <a:ext cx="3533775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324600" y="5562600"/>
            <a:ext cx="1828800" cy="0"/>
          </a:xfrm>
          <a:prstGeom prst="straightConnector1">
            <a:avLst/>
          </a:prstGeom>
          <a:ln w="381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752600" y="2819400"/>
            <a:ext cx="0" cy="32004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600202" y="6019800"/>
            <a:ext cx="6781799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667000" y="2325112"/>
            <a:ext cx="0" cy="36946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248026" y="5105400"/>
            <a:ext cx="1" cy="9144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829050" y="2325112"/>
            <a:ext cx="0" cy="36946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057651" y="3733800"/>
            <a:ext cx="28575" cy="2286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362451" y="3276600"/>
            <a:ext cx="1" cy="27432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495801" y="4191000"/>
            <a:ext cx="9525" cy="18288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833938" y="2819400"/>
            <a:ext cx="42862" cy="32004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986338" y="4648200"/>
            <a:ext cx="28574" cy="13716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105400" y="3276600"/>
            <a:ext cx="30956" cy="27432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257800" y="3733800"/>
            <a:ext cx="30956" cy="2286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5715000" y="4191000"/>
            <a:ext cx="0" cy="18288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172200" y="4648200"/>
            <a:ext cx="0" cy="13716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24600" y="5562600"/>
            <a:ext cx="0" cy="4572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781800" y="5105400"/>
            <a:ext cx="0" cy="9144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8153400" y="5562600"/>
            <a:ext cx="0" cy="4572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524001" y="6019800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6019800"/>
                <a:ext cx="4413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453224" y="6019800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24" y="6019800"/>
                <a:ext cx="4466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023059" y="6019800"/>
                <a:ext cx="680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59" y="6019800"/>
                <a:ext cx="6803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608333" y="6019800"/>
                <a:ext cx="451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333" y="6019800"/>
                <a:ext cx="4519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7936962" y="6019800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962" y="6019800"/>
                <a:ext cx="4660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359458" y="1133386"/>
                <a:ext cx="77641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𝐵𝑒𝑠𝑡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𝑡</m:t>
                    </m:r>
                    <m:r>
                      <a:rPr lang="en-US" sz="2400" i="1" dirty="0">
                        <a:latin typeface="Cambria Math"/>
                      </a:rPr>
                      <m:t>)=</m:t>
                    </m:r>
                  </m:oMath>
                </a14:m>
                <a:r>
                  <a:rPr lang="en-US" sz="2400" dirty="0"/>
                  <a:t> max # events that can be scheduled before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58" y="1133386"/>
                <a:ext cx="7764177" cy="461665"/>
              </a:xfrm>
              <a:prstGeom prst="rect">
                <a:avLst/>
              </a:prstGeom>
              <a:blipFill>
                <a:blip r:embed="rId8"/>
                <a:stretch>
                  <a:fillRect l="-163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810001" y="1917355"/>
                <a:ext cx="23962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sz="2400" dirty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/>
                        </a:rPr>
                        <m:t>max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1" y="1917355"/>
                <a:ext cx="239623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423836" y="1686522"/>
                <a:ext cx="19581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sz="2400" dirty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836" y="1686522"/>
                <a:ext cx="195816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548756" y="5987534"/>
                <a:ext cx="685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756" y="5987534"/>
                <a:ext cx="68570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096922" y="5994916"/>
                <a:ext cx="456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922" y="5994916"/>
                <a:ext cx="45627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420234" y="2281536"/>
                <a:ext cx="1733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𝐵𝑒𝑠𝑡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2400" dirty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234" y="2281536"/>
                <a:ext cx="1733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Left Brace 121"/>
          <p:cNvSpPr/>
          <p:nvPr/>
        </p:nvSpPr>
        <p:spPr>
          <a:xfrm>
            <a:off x="6096000" y="1676401"/>
            <a:ext cx="457200" cy="1153121"/>
          </a:xfrm>
          <a:prstGeom prst="leftBrace">
            <a:avLst>
              <a:gd name="adj1" fmla="val 8333"/>
              <a:gd name="adj2" fmla="val 428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8610601" y="1686522"/>
                <a:ext cx="21057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Include event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686522"/>
                <a:ext cx="2105705" cy="461665"/>
              </a:xfrm>
              <a:prstGeom prst="rect">
                <a:avLst/>
              </a:prstGeom>
              <a:blipFill>
                <a:blip r:embed="rId14"/>
                <a:stretch>
                  <a:fillRect l="-4192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10601" y="2281536"/>
                <a:ext cx="2163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Exclude event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2281536"/>
                <a:ext cx="2163349" cy="461665"/>
              </a:xfrm>
              <a:prstGeom prst="rect">
                <a:avLst/>
              </a:prstGeom>
              <a:blipFill>
                <a:blip r:embed="rId15"/>
                <a:stretch>
                  <a:fillRect l="-4094" t="-11111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487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Interval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Step 1: Identify a </a:t>
            </a:r>
            <a:r>
              <a:rPr lang="en-US" dirty="0">
                <a:solidFill>
                  <a:srgbClr val="FF33CC"/>
                </a:solidFill>
              </a:rPr>
              <a:t>greedy choice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3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Interval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Identify a </a:t>
            </a:r>
            <a:r>
              <a:rPr lang="en-US" dirty="0">
                <a:solidFill>
                  <a:srgbClr val="FF33CC"/>
                </a:solidFill>
              </a:rPr>
              <a:t>greedy choice property</a:t>
            </a:r>
          </a:p>
          <a:p>
            <a:pPr lvl="1"/>
            <a:r>
              <a:rPr lang="en-US" dirty="0"/>
              <a:t>Options:</a:t>
            </a:r>
          </a:p>
          <a:p>
            <a:pPr lvl="2"/>
            <a:r>
              <a:rPr lang="en-US" dirty="0"/>
              <a:t>Shortest interval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Fewest conflicts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Earliest start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Earliest end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343158" y="2667000"/>
            <a:ext cx="2774156" cy="228600"/>
            <a:chOff x="3810000" y="2971800"/>
            <a:chExt cx="2774156" cy="2286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810000" y="3200400"/>
              <a:ext cx="131445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4905375" y="2971800"/>
              <a:ext cx="742950" cy="0"/>
            </a:xfrm>
            <a:prstGeom prst="straightConnector1">
              <a:avLst/>
            </a:prstGeom>
            <a:ln w="38100">
              <a:solidFill>
                <a:srgbClr val="FF33CC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319712" y="3200400"/>
              <a:ext cx="126444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869964" y="4619263"/>
            <a:ext cx="4054594" cy="152400"/>
            <a:chOff x="3032006" y="5105400"/>
            <a:chExt cx="4054594" cy="15240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200400" y="5105400"/>
              <a:ext cx="942229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467225" y="5105400"/>
              <a:ext cx="942229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702720" y="5105400"/>
              <a:ext cx="942229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032006" y="5257800"/>
              <a:ext cx="4054594" cy="0"/>
            </a:xfrm>
            <a:prstGeom prst="straightConnector1">
              <a:avLst/>
            </a:prstGeom>
            <a:ln w="38100">
              <a:solidFill>
                <a:srgbClr val="FF33CC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53" y="5137666"/>
            <a:ext cx="65784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5343158" y="3537054"/>
            <a:ext cx="3581400" cy="457200"/>
            <a:chOff x="3886200" y="3810000"/>
            <a:chExt cx="3581400" cy="45720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3886200" y="4267200"/>
              <a:ext cx="7343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40770" y="4114800"/>
              <a:ext cx="742950" cy="0"/>
            </a:xfrm>
            <a:prstGeom prst="straightConnector1">
              <a:avLst/>
            </a:prstGeom>
            <a:ln w="38100">
              <a:solidFill>
                <a:srgbClr val="FF33CC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28228" y="4267200"/>
              <a:ext cx="7343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791200" y="4267200"/>
              <a:ext cx="7343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733228" y="4267200"/>
              <a:ext cx="7343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390078" y="4114800"/>
              <a:ext cx="7343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390078" y="3962400"/>
              <a:ext cx="7343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371028" y="3810000"/>
              <a:ext cx="7343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216970" y="4114800"/>
              <a:ext cx="7343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216970" y="3962400"/>
              <a:ext cx="7343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197920" y="3810000"/>
              <a:ext cx="7343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586398" y="5257800"/>
            <a:ext cx="319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 using </a:t>
            </a:r>
            <a:r>
              <a:rPr lang="en-US" dirty="0">
                <a:solidFill>
                  <a:srgbClr val="FF0000"/>
                </a:solidFill>
              </a:rPr>
              <a:t>Exchange Argument</a:t>
            </a:r>
          </a:p>
        </p:txBody>
      </p:sp>
    </p:spTree>
    <p:extLst>
      <p:ext uri="{BB962C8B-B14F-4D97-AF65-F5344CB8AC3E}">
        <p14:creationId xmlns:p14="http://schemas.microsoft.com/office/powerpoint/2010/main" val="2434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bg1"/>
                          </a:solidFill>
                          <a:latin typeface="Cambria Math"/>
                        </a:rPr>
                        <m:t>Θ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This looks big!  Yes, and it’s interesting too! </a:t>
                </a:r>
                <a:r>
                  <a:rPr lang="en-US" dirty="0">
                    <a:sym typeface="Wingdings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/>
                  <a:t>Inputs:</a:t>
                </a:r>
              </a:p>
              <a:p>
                <a:pPr lvl="1"/>
                <a:r>
                  <a:rPr lang="en-US" dirty="0"/>
                  <a:t>List (size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of precincts and counts of voters for Regular Party,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voters (integer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size</a:t>
                </a:r>
                <a:r>
                  <a:rPr lang="en-US" dirty="0"/>
                  <a:t> of one of the inputs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doubles, </a:t>
                </a:r>
                <a:r>
                  <a:rPr lang="en-US" u="sng" dirty="0"/>
                  <a:t>twice as many items </a:t>
                </a:r>
                <a:r>
                  <a:rPr lang="en-US" dirty="0"/>
                  <a:t>in the list that’s our input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input </a:t>
                </a:r>
                <a:r>
                  <a:rPr lang="en-US" dirty="0">
                    <a:solidFill>
                      <a:srgbClr val="FF0000"/>
                    </a:solidFill>
                  </a:rPr>
                  <a:t>value</a:t>
                </a:r>
                <a:r>
                  <a:rPr lang="en-US" dirty="0"/>
                  <a:t> (not a size)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doubles, it’s still one integer, </a:t>
                </a:r>
                <a:r>
                  <a:rPr lang="en-US" u="sng" dirty="0"/>
                  <a:t>one input item</a:t>
                </a:r>
              </a:p>
              <a:p>
                <a:pPr lvl="1"/>
                <a:r>
                  <a:rPr lang="en-US" dirty="0"/>
                  <a:t>But the amount of work grows </a:t>
                </a:r>
              </a:p>
              <a:p>
                <a:pPr lvl="1"/>
                <a:r>
                  <a:rPr lang="en-US" dirty="0"/>
                  <a:t>The complexity depends on the </a:t>
                </a:r>
                <a:r>
                  <a:rPr lang="en-US" u="sng" dirty="0"/>
                  <a:t>size of this single integer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2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69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Scheduling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98348" y="4267200"/>
            <a:ext cx="116205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83948" y="4560332"/>
            <a:ext cx="306705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3798" y="4800600"/>
            <a:ext cx="74295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88998" y="502920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27148" y="525780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3398" y="5486400"/>
            <a:ext cx="120015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79374" y="5715000"/>
            <a:ext cx="3533775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55948" y="5955268"/>
            <a:ext cx="182880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1600201" y="1219200"/>
            <a:ext cx="904122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Find event ending earliest, add to solution, </a:t>
            </a:r>
          </a:p>
          <a:p>
            <a:pPr marL="0" indent="0">
              <a:buNone/>
            </a:pPr>
            <a:r>
              <a:rPr lang="en-US"/>
              <a:t>Remove </a:t>
            </a:r>
            <a:r>
              <a:rPr lang="en-US">
                <a:solidFill>
                  <a:srgbClr val="0070C0"/>
                </a:solidFill>
              </a:rPr>
              <a:t>it</a:t>
            </a:r>
            <a:r>
              <a:rPr lang="en-US"/>
              <a:t> and</a:t>
            </a:r>
            <a:r>
              <a:rPr lang="en-US">
                <a:solidFill>
                  <a:srgbClr val="FF0000"/>
                </a:solidFill>
              </a:rPr>
              <a:t> all conflicting events, </a:t>
            </a:r>
          </a:p>
          <a:p>
            <a:pPr marL="0" indent="0">
              <a:buNone/>
            </a:pPr>
            <a:r>
              <a:rPr lang="en-US"/>
              <a:t>Repeat until all events removed, return </a:t>
            </a:r>
            <a:r>
              <a:rPr lang="en-US">
                <a:solidFill>
                  <a:srgbClr val="0070C0"/>
                </a:solidFill>
              </a:rPr>
              <a:t>solution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09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Scheduling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219200"/>
            <a:ext cx="9041227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Find event ending earliest, add to solution, </a:t>
            </a:r>
          </a:p>
          <a:p>
            <a:pPr marL="0" indent="0">
              <a:buNone/>
            </a:pPr>
            <a:r>
              <a:rPr lang="en-US" dirty="0"/>
              <a:t>Remove </a:t>
            </a:r>
            <a:r>
              <a:rPr lang="en-US" dirty="0">
                <a:solidFill>
                  <a:srgbClr val="0070C0"/>
                </a:solidFill>
              </a:rPr>
              <a:t>it</a:t>
            </a:r>
            <a:r>
              <a:rPr lang="en-US" dirty="0"/>
              <a:t> and</a:t>
            </a:r>
            <a:r>
              <a:rPr lang="en-US" dirty="0">
                <a:solidFill>
                  <a:srgbClr val="FF0000"/>
                </a:solidFill>
              </a:rPr>
              <a:t> all conflicting events, </a:t>
            </a:r>
          </a:p>
          <a:p>
            <a:pPr marL="0" indent="0">
              <a:buNone/>
            </a:pPr>
            <a:r>
              <a:rPr lang="en-US" dirty="0"/>
              <a:t>Repeat until all events removed, return </a:t>
            </a:r>
            <a:r>
              <a:rPr lang="en-US" dirty="0">
                <a:solidFill>
                  <a:srgbClr val="0070C0"/>
                </a:solidFill>
              </a:rPr>
              <a:t>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98348" y="4267200"/>
            <a:ext cx="1162050" cy="0"/>
          </a:xfrm>
          <a:prstGeom prst="straightConnector1">
            <a:avLst/>
          </a:prstGeom>
          <a:ln w="381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83948" y="4560332"/>
            <a:ext cx="30670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3798" y="4800600"/>
            <a:ext cx="74295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88998" y="502920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27148" y="5257800"/>
            <a:ext cx="121920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3398" y="5486400"/>
            <a:ext cx="120015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79374" y="5715000"/>
            <a:ext cx="3533775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55948" y="5955268"/>
            <a:ext cx="182880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32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Scheduling Algorithm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00201" y="1219200"/>
            <a:ext cx="9041227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Find event ending earliest, add to solution, </a:t>
            </a:r>
          </a:p>
          <a:p>
            <a:pPr marL="0" indent="0">
              <a:buNone/>
            </a:pPr>
            <a:r>
              <a:rPr lang="en-US" dirty="0"/>
              <a:t>Remove </a:t>
            </a:r>
            <a:r>
              <a:rPr lang="en-US" dirty="0">
                <a:solidFill>
                  <a:srgbClr val="0070C0"/>
                </a:solidFill>
              </a:rPr>
              <a:t>it</a:t>
            </a:r>
            <a:r>
              <a:rPr lang="en-US" dirty="0"/>
              <a:t> and</a:t>
            </a:r>
            <a:r>
              <a:rPr lang="en-US" dirty="0">
                <a:solidFill>
                  <a:srgbClr val="FF0000"/>
                </a:solidFill>
              </a:rPr>
              <a:t> all conflicting events, </a:t>
            </a:r>
          </a:p>
          <a:p>
            <a:pPr marL="0" indent="0">
              <a:buNone/>
            </a:pPr>
            <a:r>
              <a:rPr lang="en-US" dirty="0"/>
              <a:t>Repeat until all events removed, return </a:t>
            </a:r>
            <a:r>
              <a:rPr lang="en-US" dirty="0">
                <a:solidFill>
                  <a:srgbClr val="0070C0"/>
                </a:solidFill>
              </a:rPr>
              <a:t>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98348" y="4267200"/>
            <a:ext cx="1162050" cy="0"/>
          </a:xfrm>
          <a:prstGeom prst="straightConnector1">
            <a:avLst/>
          </a:prstGeom>
          <a:ln w="381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83948" y="4560332"/>
            <a:ext cx="30670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3798" y="4800600"/>
            <a:ext cx="74295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88998" y="5029200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27148" y="5257800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3398" y="5486400"/>
            <a:ext cx="12001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79374" y="5715000"/>
            <a:ext cx="3533775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55948" y="5955268"/>
            <a:ext cx="182880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65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Scheduling Algorithm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600201" y="1219200"/>
            <a:ext cx="9041227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Find event ending earliest, add to solution, </a:t>
            </a:r>
          </a:p>
          <a:p>
            <a:pPr marL="0" indent="0">
              <a:buNone/>
            </a:pPr>
            <a:r>
              <a:rPr lang="en-US" dirty="0"/>
              <a:t>Remove </a:t>
            </a:r>
            <a:r>
              <a:rPr lang="en-US" dirty="0">
                <a:solidFill>
                  <a:srgbClr val="0070C0"/>
                </a:solidFill>
              </a:rPr>
              <a:t>it</a:t>
            </a:r>
            <a:r>
              <a:rPr lang="en-US" dirty="0"/>
              <a:t> and</a:t>
            </a:r>
            <a:r>
              <a:rPr lang="en-US" dirty="0">
                <a:solidFill>
                  <a:srgbClr val="FF0000"/>
                </a:solidFill>
              </a:rPr>
              <a:t> all conflicting events, </a:t>
            </a:r>
          </a:p>
          <a:p>
            <a:pPr marL="0" indent="0">
              <a:buNone/>
            </a:pPr>
            <a:r>
              <a:rPr lang="en-US" dirty="0"/>
              <a:t>Repeat until all events removed, return </a:t>
            </a:r>
            <a:r>
              <a:rPr lang="en-US" dirty="0">
                <a:solidFill>
                  <a:srgbClr val="0070C0"/>
                </a:solidFill>
              </a:rPr>
              <a:t>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98348" y="4267200"/>
            <a:ext cx="1162050" cy="0"/>
          </a:xfrm>
          <a:prstGeom prst="straightConnector1">
            <a:avLst/>
          </a:prstGeom>
          <a:ln w="381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83948" y="4560332"/>
            <a:ext cx="30670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3798" y="4800600"/>
            <a:ext cx="74295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88998" y="5029200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27148" y="5257800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3398" y="5486400"/>
            <a:ext cx="12001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79374" y="5715000"/>
            <a:ext cx="3533775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55948" y="5955268"/>
            <a:ext cx="1828800" cy="0"/>
          </a:xfrm>
          <a:prstGeom prst="straightConnector1">
            <a:avLst/>
          </a:prstGeom>
          <a:ln w="3810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350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Scheduling Run Time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00201" y="1219200"/>
            <a:ext cx="9041227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Find event ending earliest, add to solution, </a:t>
            </a:r>
          </a:p>
          <a:p>
            <a:pPr marL="0" indent="0">
              <a:buNone/>
            </a:pPr>
            <a:r>
              <a:rPr lang="en-US" dirty="0"/>
              <a:t>Remove </a:t>
            </a:r>
            <a:r>
              <a:rPr lang="en-US" dirty="0">
                <a:solidFill>
                  <a:srgbClr val="0070C0"/>
                </a:solidFill>
              </a:rPr>
              <a:t>it</a:t>
            </a:r>
            <a:r>
              <a:rPr lang="en-US" dirty="0"/>
              <a:t> and</a:t>
            </a:r>
            <a:r>
              <a:rPr lang="en-US" dirty="0">
                <a:solidFill>
                  <a:srgbClr val="FF0000"/>
                </a:solidFill>
              </a:rPr>
              <a:t> all conflicting events, </a:t>
            </a:r>
          </a:p>
          <a:p>
            <a:pPr marL="0" indent="0">
              <a:buNone/>
            </a:pPr>
            <a:r>
              <a:rPr lang="en-US" dirty="0"/>
              <a:t>Repeat until all events removed, return </a:t>
            </a:r>
            <a:r>
              <a:rPr lang="en-US" dirty="0">
                <a:solidFill>
                  <a:srgbClr val="0070C0"/>
                </a:solidFill>
              </a:rPr>
              <a:t>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00200" y="3124200"/>
            <a:ext cx="9041228" cy="3352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Sort intervals by finish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StartTime</a:t>
            </a:r>
            <a:r>
              <a:rPr lang="en-US" dirty="0"/>
              <a:t> = 0</a:t>
            </a:r>
          </a:p>
          <a:p>
            <a:pPr marL="0" indent="0">
              <a:buNone/>
            </a:pPr>
            <a:r>
              <a:rPr lang="en-US" dirty="0"/>
              <a:t>for each interval (in order of finish time):</a:t>
            </a:r>
          </a:p>
          <a:p>
            <a:pPr marL="0" indent="0">
              <a:buNone/>
            </a:pPr>
            <a:r>
              <a:rPr lang="en-US" dirty="0"/>
              <a:t>	if begin of interval &gt; </a:t>
            </a:r>
            <a:r>
              <a:rPr lang="en-US" dirty="0" err="1"/>
              <a:t>StartTime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	add interval to solution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StartTime</a:t>
            </a:r>
            <a:r>
              <a:rPr lang="en-US" dirty="0"/>
              <a:t> = end of interval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39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Shows correctness of a greedy algorithm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Show exchanging an item from an arbitrary optimal solution with your greedy choice makes the new solution no worse</a:t>
            </a:r>
          </a:p>
          <a:p>
            <a:pPr lvl="1"/>
            <a:r>
              <a:rPr lang="en-US" dirty="0"/>
              <a:t>How to show my sandwich is at least as good as yours:</a:t>
            </a:r>
          </a:p>
          <a:p>
            <a:pPr lvl="2"/>
            <a:r>
              <a:rPr lang="en-US" dirty="0"/>
              <a:t>Show: “I can remove any item from your sandwich, and it would be no worse by replacing it with the same item from my sandwich”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pic>
        <p:nvPicPr>
          <p:cNvPr id="15362" name="Picture 2" descr="Image result for peanut butter and jelly sandw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303" y="5257800"/>
            <a:ext cx="2514600" cy="13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22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Exchange Argument for Earliest End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9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Exchange Argument for Earliest End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earliest ending interval is always part of </a:t>
                </a:r>
                <a:r>
                  <a:rPr lang="en-US" u="sng" dirty="0"/>
                  <a:t>some</a:t>
                </a:r>
                <a:r>
                  <a:rPr lang="en-US" dirty="0"/>
                  <a:t> optimal solution</a:t>
                </a:r>
              </a:p>
              <a:p>
                <a:endParaRPr lang="en-US" dirty="0"/>
              </a:p>
              <a:p>
                <a:r>
                  <a:rPr lang="en-US" dirty="0"/>
                  <a:t>Let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3CC"/>
                        </a:solidFill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be an optimal solution for time range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first interval 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to finish overall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 holds</a:t>
                </a:r>
              </a:p>
              <a:p>
                <a:r>
                  <a:rPr lang="en-US" dirty="0"/>
                  <a:t>Else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∉</m:t>
                    </m:r>
                    <m:r>
                      <a:rPr lang="en-US" i="1">
                        <a:solidFill>
                          <a:srgbClr val="FF33CC"/>
                        </a:solidFill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be the first interval to end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lvl="1"/>
                <a:r>
                  <a:rPr lang="en-US" dirty="0"/>
                  <a:t>By definition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ends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and therefore does not conflict with any other events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𝑂𝑃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}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is also an optimal solution</a:t>
                </a:r>
              </a:p>
              <a:p>
                <a:pPr lvl="1"/>
                <a:r>
                  <a:rPr lang="en-US" dirty="0"/>
                  <a:t>Thus </a:t>
                </a: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 holds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840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4B22-CA46-BF4C-9EB7-37B3BCA6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a Numeric Input-Value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42B9FA-A1DA-064A-8EA7-970A4204B2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</p:spPr>
            <p:txBody>
              <a:bodyPr anchor="t" anchorCtr="0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Question: </a:t>
                </a:r>
                <a:r>
                  <a:rPr lang="en-US" dirty="0"/>
                  <a:t>How do we measure the size of an integer?</a:t>
                </a:r>
              </a:p>
              <a:p>
                <a:pPr marL="0" indent="0">
                  <a:buNone/>
                </a:pPr>
                <a:r>
                  <a:rPr lang="en-US" b="1" dirty="0"/>
                  <a:t>Answer: </a:t>
                </a:r>
                <a:r>
                  <a:rPr lang="en-US" dirty="0"/>
                  <a:t>the number of bits to represent 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Example:</a:t>
                </a:r>
                <a:br>
                  <a:rPr lang="en-US" dirty="0"/>
                </a:br>
                <a:r>
                  <a:rPr lang="en-US" dirty="0"/>
                  <a:t>The value 4 (decimal) in binary is 100,  so the size of “value 4” is 3.</a:t>
                </a:r>
              </a:p>
              <a:p>
                <a:pPr marL="0" indent="0">
                  <a:buNone/>
                </a:pPr>
                <a:r>
                  <a:rPr lang="en-US" dirty="0"/>
                  <a:t>If the size grows by 1, that’s 4 bits.  With 4 bits, the value could be 1000 or 8 decimal.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Wait, what? Size of input grows by 1, and the value doubles (4 to 8). </a:t>
                </a:r>
                <a:br>
                  <a:rPr lang="en-US" dirty="0"/>
                </a:br>
                <a:r>
                  <a:rPr lang="en-US" dirty="0"/>
                  <a:t>That sounds like exponential!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42B9FA-A1DA-064A-8EA7-970A4204B2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105400"/>
              </a:xfrm>
              <a:blipFill>
                <a:blip r:embed="rId2"/>
                <a:stretch>
                  <a:fillRect l="-1387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C61B2-6B6D-414F-8D2D-EC3519CE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Pseudo-Polynomial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000" dirty="0"/>
                  <a:t>Yes, the </a:t>
                </a:r>
                <a:r>
                  <a:rPr lang="en-US" sz="4000" i="1" dirty="0" err="1"/>
                  <a:t>inputSize</a:t>
                </a:r>
                <a:r>
                  <a:rPr lang="en-US" sz="4000" dirty="0"/>
                  <a:t> (in bits) of value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00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br>
                  <a:rPr lang="en-US" sz="4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sz="4000" dirty="0"/>
                </a:br>
                <a:r>
                  <a:rPr lang="en-US" sz="4000" dirty="0"/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𝑖𝑛𝑝𝑢𝑡𝑆𝑖𝑧𝑒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𝑖𝑛𝑝𝑢𝑡𝑆𝑖𝑧𝑒</m:t>
                        </m:r>
                      </m:sup>
                    </m:sSup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𝑖𝑛𝑝𝑢𝑡𝑆𝑖𝑧𝑒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/>
                  <a:t>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𝑖𝑛𝑝𝑢𝑡𝑆𝑖𝑧𝑒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400" dirty="0"/>
                  <a:t>G</a:t>
                </a:r>
                <a:r>
                  <a:rPr lang="en-US" sz="4100" b="1" dirty="0"/>
                  <a:t>errymandering’s run-time is </a:t>
                </a:r>
                <a:r>
                  <a:rPr lang="en-US" sz="4100" b="1" u="sng" dirty="0"/>
                  <a:t>exponential</a:t>
                </a:r>
                <a:r>
                  <a:rPr lang="en-US" sz="4100" b="1" dirty="0"/>
                  <a:t> because of </a:t>
                </a:r>
                <a:r>
                  <a:rPr lang="en-US" sz="4100" b="1" i="1" dirty="0">
                    <a:solidFill>
                      <a:srgbClr val="FF0000"/>
                    </a:solidFill>
                  </a:rPr>
                  <a:t>size</a:t>
                </a:r>
                <a:r>
                  <a:rPr lang="en-US" sz="4100" b="1" dirty="0"/>
                  <a:t> of input </a:t>
                </a:r>
                <a14:m>
                  <m:oMath xmlns:m="http://schemas.openxmlformats.org/officeDocument/2006/math">
                    <m:r>
                      <a:rPr lang="en-US" sz="41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sz="4100" b="1" dirty="0"/>
              </a:p>
              <a:p>
                <a:r>
                  <a:rPr lang="en-US" sz="3400" dirty="0"/>
                  <a:t>Because run-time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3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400" dirty="0"/>
                  <a:t> written in terms of the </a:t>
                </a:r>
                <a:r>
                  <a:rPr lang="en-US" sz="3400" i="1" dirty="0">
                    <a:solidFill>
                      <a:srgbClr val="7030A0"/>
                    </a:solidFill>
                  </a:rPr>
                  <a:t>value </a:t>
                </a:r>
                <a:r>
                  <a:rPr lang="en-US" sz="3400" dirty="0">
                    <a:solidFill>
                      <a:srgbClr val="7030A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3400" dirty="0"/>
                  <a:t>, not the </a:t>
                </a:r>
                <a:r>
                  <a:rPr lang="en-US" sz="3400" i="1" dirty="0">
                    <a:solidFill>
                      <a:srgbClr val="FF0000"/>
                    </a:solidFill>
                  </a:rPr>
                  <a:t>size</a:t>
                </a:r>
                <a:r>
                  <a:rPr lang="en-US" sz="34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3400" b="0" dirty="0">
                  <a:solidFill>
                    <a:srgbClr val="FF0000"/>
                  </a:solidFill>
                </a:endParaRPr>
              </a:p>
              <a:p>
                <a:r>
                  <a:rPr lang="en-US" sz="3400" dirty="0"/>
                  <a:t>Input size is really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4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400" dirty="0"/>
                  <a:t>This is called </a:t>
                </a:r>
                <a:r>
                  <a:rPr lang="en-US" sz="3400" b="1" dirty="0"/>
                  <a:t>pseudo-polynomial time </a:t>
                </a:r>
                <a:r>
                  <a:rPr lang="en-US" sz="2900" dirty="0"/>
                  <a:t>(</a:t>
                </a:r>
                <a:r>
                  <a:rPr lang="en-US" sz="2900" dirty="0">
                    <a:hlinkClick r:id="rId2"/>
                  </a:rPr>
                  <a:t>https://en.wikipedia.org/wiki/Pseudo-polynomial_time</a:t>
                </a:r>
                <a:r>
                  <a:rPr lang="en-US" sz="2900" dirty="0"/>
                  <a:t>)</a:t>
                </a:r>
                <a:endParaRPr lang="en-US" sz="3400" dirty="0"/>
              </a:p>
              <a:p>
                <a:pPr marL="0" indent="0">
                  <a:buNone/>
                </a:pPr>
                <a:r>
                  <a:rPr lang="en-US" sz="3400" dirty="0"/>
                  <a:t>We may see others like this!  E.g. Coin-changing DP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3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400" dirty="0"/>
                  <a:t>and Knapsack DP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3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3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3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5257800"/>
              </a:xfrm>
              <a:blipFill>
                <a:blip r:embed="rId3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6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It’s time to “change” things up and start our unit on Greedy Algorithms! </a:t>
            </a:r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Image result for pen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515686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ick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72" y="5235286"/>
            <a:ext cx="2940628" cy="14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205" y="5430086"/>
            <a:ext cx="1971590" cy="9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0224" y="4671314"/>
            <a:ext cx="3943177" cy="1867599"/>
            <a:chOff x="-5486400" y="2343150"/>
            <a:chExt cx="11430000" cy="5734050"/>
          </a:xfrm>
        </p:grpSpPr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362200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quar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86400" y="2343150"/>
              <a:ext cx="5715000" cy="572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AF7B8DC-0FB0-B142-BB96-068D40ED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n w="3175">
                  <a:solidFill>
                    <a:schemeClr val="bg1"/>
                  </a:solidFill>
                </a:ln>
                <a:solidFill>
                  <a:srgbClr val="0070C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Spring 2022 –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Hott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and Horton</a:t>
            </a:r>
          </a:p>
        </p:txBody>
      </p:sp>
    </p:spTree>
    <p:extLst>
      <p:ext uri="{BB962C8B-B14F-4D97-AF65-F5344CB8AC3E}">
        <p14:creationId xmlns:p14="http://schemas.microsoft.com/office/powerpoint/2010/main" val="218900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AF9B-D7AA-CC44-8DCA-1B5BE91C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We’re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CBF0-F951-BD44-B1C6-666C73FC1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Terminology about optimization problems and greedy algorithms</a:t>
            </a:r>
            <a:endParaRPr lang="en-US" i="1" dirty="0"/>
          </a:p>
          <a:p>
            <a:r>
              <a:rPr lang="en-US" dirty="0"/>
              <a:t>Example 1: Coin Changing</a:t>
            </a:r>
            <a:endParaRPr lang="en-US" i="1" dirty="0"/>
          </a:p>
          <a:p>
            <a:pPr lvl="1"/>
            <a:r>
              <a:rPr lang="en-US" dirty="0"/>
              <a:t>Contrast with dynamic programming approach</a:t>
            </a:r>
          </a:p>
          <a:p>
            <a:pPr lvl="1"/>
            <a:r>
              <a:rPr lang="en-US" dirty="0"/>
              <a:t>Proofs of correctness</a:t>
            </a:r>
          </a:p>
          <a:p>
            <a:r>
              <a:rPr lang="en-US" dirty="0"/>
              <a:t>Example 2: Interval Scheduling</a:t>
            </a:r>
            <a:endParaRPr lang="en-US" i="1" dirty="0"/>
          </a:p>
          <a:p>
            <a:r>
              <a:rPr lang="en-US" dirty="0"/>
              <a:t>…</a:t>
            </a:r>
          </a:p>
          <a:p>
            <a:r>
              <a:rPr lang="en-US" b="1" dirty="0"/>
              <a:t>Textbook readings: </a:t>
            </a:r>
            <a:r>
              <a:rPr lang="en-US" dirty="0"/>
              <a:t>CLRS Chapter 16 (go for it!)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50B95-519A-0D41-95B4-02959D57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D893-8C76-0948-B04A-8022049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Our First 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CD5D-A306-314E-9179-4B6F8A954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Finding the correct change with minimum number of coins</a:t>
            </a:r>
          </a:p>
          <a:p>
            <a:r>
              <a:rPr lang="en-US" b="1" dirty="0"/>
              <a:t>Problem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Give back the right amount of change, and…</a:t>
            </a:r>
          </a:p>
          <a:p>
            <a:pPr lvl="1"/>
            <a:r>
              <a:rPr lang="en-US" dirty="0"/>
              <a:t>Return the fewest number of coins!</a:t>
            </a:r>
          </a:p>
          <a:p>
            <a:r>
              <a:rPr lang="en-US" b="1" dirty="0"/>
              <a:t>Inputs</a:t>
            </a:r>
            <a:r>
              <a:rPr lang="en-US" dirty="0"/>
              <a:t>: the dollar-amount to return</a:t>
            </a:r>
          </a:p>
          <a:p>
            <a:pPr lvl="1"/>
            <a:r>
              <a:rPr lang="en-US" dirty="0"/>
              <a:t>Also, the set of possible coins</a:t>
            </a:r>
          </a:p>
          <a:p>
            <a:r>
              <a:rPr lang="en-US" b="1" dirty="0"/>
              <a:t>Output</a:t>
            </a:r>
            <a:r>
              <a:rPr lang="en-US" dirty="0"/>
              <a:t>: a set of coins</a:t>
            </a:r>
          </a:p>
          <a:p>
            <a:endParaRPr lang="en-US" dirty="0"/>
          </a:p>
          <a:p>
            <a:r>
              <a:rPr lang="en-US" dirty="0"/>
              <a:t>Let’s re-visit this with more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9FF03-8F3E-E048-A66B-360051FE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69750"/>
      </p:ext>
    </p:extLst>
  </p:cSld>
  <p:clrMapOvr>
    <a:masterClrMapping/>
  </p:clrMapOvr>
</p:sld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</Template>
  <TotalTime>30261</TotalTime>
  <Words>3344</Words>
  <Application>Microsoft Macintosh PowerPoint</Application>
  <PresentationFormat>Widescreen</PresentationFormat>
  <Paragraphs>428</Paragraphs>
  <Slides>47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 Math</vt:lpstr>
      <vt:lpstr>Helvetica Neue</vt:lpstr>
      <vt:lpstr>Helvetica Neue Thin</vt:lpstr>
      <vt:lpstr>Monotype Sorts</vt:lpstr>
      <vt:lpstr>CS4102-SlimGray</vt:lpstr>
      <vt:lpstr>CS 4102, Algorithms Spring 2022</vt:lpstr>
      <vt:lpstr>Dynamic Programming and Gerrymandering</vt:lpstr>
      <vt:lpstr>Run Time</vt:lpstr>
      <vt:lpstr>Θ(n^4 m^2)</vt:lpstr>
      <vt:lpstr>Size of a Numeric Input-Value</vt:lpstr>
      <vt:lpstr>Pseudo-Polynomial Time</vt:lpstr>
      <vt:lpstr>CS4102 Algorithms Spring 2022 –Hott and Horton</vt:lpstr>
      <vt:lpstr>Where We’re Going</vt:lpstr>
      <vt:lpstr>Remember Our First Example?</vt:lpstr>
      <vt:lpstr>Coin Changing</vt:lpstr>
      <vt:lpstr>How Would You Solve This?</vt:lpstr>
      <vt:lpstr>Change Making Algorithm</vt:lpstr>
      <vt:lpstr>Let’s reflect on this</vt:lpstr>
      <vt:lpstr>Some Terminology Before We Continue…</vt:lpstr>
      <vt:lpstr>Greedy Strategy: An Overview</vt:lpstr>
      <vt:lpstr>We’ve Seen Greedy Graph Algorithms</vt:lpstr>
      <vt:lpstr>Back to Coin Changing: Correctness?</vt:lpstr>
      <vt:lpstr>Warm Up, take 2</vt:lpstr>
      <vt:lpstr>Greedy method’s solution</vt:lpstr>
      <vt:lpstr>Greedy solution not optimal!</vt:lpstr>
      <vt:lpstr>Warm Up, take 2</vt:lpstr>
      <vt:lpstr>Dynamic Programming</vt:lpstr>
      <vt:lpstr>Identify Recursive Structure</vt:lpstr>
      <vt:lpstr>Identify Recursive Structure</vt:lpstr>
      <vt:lpstr>Greedy Change Making</vt:lpstr>
      <vt:lpstr>Greedy vs DP</vt:lpstr>
      <vt:lpstr>Greedy Algorithms</vt:lpstr>
      <vt:lpstr>Change Making Choice Property</vt:lpstr>
      <vt:lpstr>Correctness of Greedy Algorithm</vt:lpstr>
      <vt:lpstr>Correctness of Greedy Algorithm</vt:lpstr>
      <vt:lpstr>Correctness of Greedy Algorithm</vt:lpstr>
      <vt:lpstr>Correctness of Greedy Algorithm</vt:lpstr>
      <vt:lpstr>Wrap-up on Greedy basics</vt:lpstr>
      <vt:lpstr>Need more on Optimal Substructure Property?</vt:lpstr>
      <vt:lpstr>PowerPoint Presentation</vt:lpstr>
      <vt:lpstr>Interval Scheduling</vt:lpstr>
      <vt:lpstr>Interval Scheduling DP</vt:lpstr>
      <vt:lpstr>Greedy Interval Scheduling</vt:lpstr>
      <vt:lpstr>Greedy Interval Scheduling</vt:lpstr>
      <vt:lpstr>Interval Scheduling Algorithm</vt:lpstr>
      <vt:lpstr>Interval Scheduling Algorithm</vt:lpstr>
      <vt:lpstr>Interval Scheduling Algorithm</vt:lpstr>
      <vt:lpstr>Interval Scheduling Algorithm</vt:lpstr>
      <vt:lpstr>Interval Scheduling Run Time</vt:lpstr>
      <vt:lpstr>Exchange argument</vt:lpstr>
      <vt:lpstr>Exchange Argument for Earliest End Time</vt:lpstr>
      <vt:lpstr>Exchange Argument for Earliest End Time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1865</cp:revision>
  <cp:lastPrinted>2020-03-25T21:31:16Z</cp:lastPrinted>
  <dcterms:created xsi:type="dcterms:W3CDTF">2017-08-21T20:54:06Z</dcterms:created>
  <dcterms:modified xsi:type="dcterms:W3CDTF">2022-04-05T16:48:29Z</dcterms:modified>
</cp:coreProperties>
</file>