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5" r:id="rId1"/>
  </p:sldMasterIdLst>
  <p:notesMasterIdLst>
    <p:notesMasterId r:id="rId55"/>
  </p:notesMasterIdLst>
  <p:sldIdLst>
    <p:sldId id="343" r:id="rId2"/>
    <p:sldId id="587" r:id="rId3"/>
    <p:sldId id="480" r:id="rId4"/>
    <p:sldId id="585" r:id="rId5"/>
    <p:sldId id="632" r:id="rId6"/>
    <p:sldId id="582" r:id="rId7"/>
    <p:sldId id="534" r:id="rId8"/>
    <p:sldId id="535" r:id="rId9"/>
    <p:sldId id="536" r:id="rId10"/>
    <p:sldId id="537" r:id="rId11"/>
    <p:sldId id="639" r:id="rId12"/>
    <p:sldId id="640" r:id="rId13"/>
    <p:sldId id="538" r:id="rId14"/>
    <p:sldId id="596" r:id="rId15"/>
    <p:sldId id="519" r:id="rId16"/>
    <p:sldId id="651" r:id="rId17"/>
    <p:sldId id="520" r:id="rId18"/>
    <p:sldId id="521" r:id="rId19"/>
    <p:sldId id="522" r:id="rId20"/>
    <p:sldId id="523" r:id="rId21"/>
    <p:sldId id="620" r:id="rId22"/>
    <p:sldId id="646" r:id="rId23"/>
    <p:sldId id="598" r:id="rId24"/>
    <p:sldId id="540" r:id="rId25"/>
    <p:sldId id="633" r:id="rId26"/>
    <p:sldId id="541" r:id="rId27"/>
    <p:sldId id="542" r:id="rId28"/>
    <p:sldId id="543" r:id="rId29"/>
    <p:sldId id="634" r:id="rId30"/>
    <p:sldId id="647" r:id="rId31"/>
    <p:sldId id="649" r:id="rId32"/>
    <p:sldId id="648" r:id="rId33"/>
    <p:sldId id="583" r:id="rId34"/>
    <p:sldId id="635" r:id="rId35"/>
    <p:sldId id="652" r:id="rId36"/>
    <p:sldId id="653" r:id="rId37"/>
    <p:sldId id="654" r:id="rId38"/>
    <p:sldId id="662" r:id="rId39"/>
    <p:sldId id="544" r:id="rId40"/>
    <p:sldId id="656" r:id="rId41"/>
    <p:sldId id="657" r:id="rId42"/>
    <p:sldId id="658" r:id="rId43"/>
    <p:sldId id="636" r:id="rId44"/>
    <p:sldId id="628" r:id="rId45"/>
    <p:sldId id="547" r:id="rId46"/>
    <p:sldId id="548" r:id="rId47"/>
    <p:sldId id="549" r:id="rId48"/>
    <p:sldId id="550" r:id="rId49"/>
    <p:sldId id="551" r:id="rId50"/>
    <p:sldId id="660" r:id="rId51"/>
    <p:sldId id="661" r:id="rId52"/>
    <p:sldId id="659" r:id="rId53"/>
    <p:sldId id="552" r:id="rId54"/>
  </p:sldIdLst>
  <p:sldSz cx="12192000" cy="6858000"/>
  <p:notesSz cx="6858000" cy="9144000"/>
  <p:embeddedFontLst>
    <p:embeddedFont>
      <p:font typeface="Calibri" panose="020F0502020204030204" pitchFamily="34" charset="0"/>
      <p:regular r:id="rId56"/>
      <p:bold r:id="rId57"/>
      <p:italic r:id="rId58"/>
      <p:boldItalic r:id="rId59"/>
    </p:embeddedFont>
    <p:embeddedFont>
      <p:font typeface="Cambria Math" panose="02040503050406030204" pitchFamily="18" charset="0"/>
      <p:regular r:id="rId6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FF6600"/>
    <a:srgbClr val="FFFF00"/>
    <a:srgbClr val="FFCC00"/>
    <a:srgbClr val="FF99FF"/>
    <a:srgbClr val="92D050"/>
    <a:srgbClr val="FFCC66"/>
    <a:srgbClr val="CC00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7213A2-A782-76E3-2F8B-2F81081A0CC8}" v="38" dt="2022-03-31T15:00:10.090"/>
    <p1510:client id="{AA67C085-D378-AA4A-B2B3-E14798A7BEE7}" v="4" dt="2022-03-21T15:44:54.0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44"/>
    <p:restoredTop sz="92949" autoAdjust="0"/>
  </p:normalViewPr>
  <p:slideViewPr>
    <p:cSldViewPr>
      <p:cViewPr varScale="1">
        <p:scale>
          <a:sx n="87" d="100"/>
          <a:sy n="87" d="100"/>
        </p:scale>
        <p:origin x="200" y="12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3.fntdata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1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5.fntdata"/><Relationship Id="rId65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9F7FD5-2840-4607-A4CD-0A8A66D9D61D}" type="datetimeFigureOut">
              <a:rPr lang="en-US" smtClean="0"/>
              <a:t>3/31/22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7E913D-325D-4B30-8E23-50203DB58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005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E913D-325D-4B30-8E23-50203DB584F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937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7E913D-325D-4B30-8E23-50203DB584F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9961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7E913D-325D-4B30-8E23-50203DB584F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4004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7E913D-325D-4B30-8E23-50203DB584F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1807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7E913D-325D-4B30-8E23-50203DB584FD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373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05D8DCB-06E0-DB4B-A914-CADE4285D248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1">
            <a:gsLst>
              <a:gs pos="100000">
                <a:schemeClr val="tx1">
                  <a:lumMod val="85000"/>
                  <a:lumOff val="15000"/>
                </a:schemeClr>
              </a:gs>
              <a:gs pos="0">
                <a:schemeClr val="tx1">
                  <a:lumMod val="65000"/>
                  <a:lumOff val="3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A2421-D2CD-4522-A1BA-E4F59ED821B7}" type="datetime1">
              <a:rPr lang="en-US" smtClean="0"/>
              <a:t>3/31/22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B5AE73-A9DB-D743-8F11-A30BD35B3D84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1">
            <a:gsLst>
              <a:gs pos="100000">
                <a:schemeClr val="tx1">
                  <a:lumMod val="85000"/>
                  <a:lumOff val="15000"/>
                </a:schemeClr>
              </a:gs>
              <a:gs pos="0">
                <a:schemeClr val="tx1">
                  <a:lumMod val="65000"/>
                  <a:lumOff val="3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646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1928D-0C55-4D8D-9D16-4C05754E5356}" type="datetime1">
              <a:rPr lang="en-US" smtClean="0"/>
              <a:t>3/31/22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604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CEDDD-253B-4C38-A621-35D8BA950C17}" type="datetime1">
              <a:rPr lang="en-US" smtClean="0"/>
              <a:t>3/31/22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7162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967E4-28CB-45C9-B82C-D6B22AD4F0EB}" type="datetime1">
              <a:rPr lang="en-US" smtClean="0"/>
              <a:t>3/31/22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7377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4C693-B405-44E1-A127-B7CE8B45C1E1}" type="datetime1">
              <a:rPr lang="en-US" smtClean="0"/>
              <a:t>3/31/22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6789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mall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A115C93-B2CE-D44F-83E3-23A7F22EA8D8}"/>
              </a:ext>
            </a:extLst>
          </p:cNvPr>
          <p:cNvSpPr/>
          <p:nvPr/>
        </p:nvSpPr>
        <p:spPr>
          <a:xfrm>
            <a:off x="0" y="-1"/>
            <a:ext cx="12192000" cy="731837"/>
          </a:xfrm>
          <a:prstGeom prst="rect">
            <a:avLst/>
          </a:prstGeom>
          <a:gradFill flip="none" rotWithShape="1">
            <a:gsLst>
              <a:gs pos="100000">
                <a:schemeClr val="tx1">
                  <a:lumMod val="85000"/>
                  <a:lumOff val="15000"/>
                </a:schemeClr>
              </a:gs>
              <a:gs pos="0">
                <a:schemeClr val="tx1">
                  <a:lumMod val="65000"/>
                  <a:lumOff val="3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228600"/>
            <a:ext cx="10972800" cy="1143000"/>
          </a:xfrm>
        </p:spPr>
        <p:txBody>
          <a:bodyPr/>
          <a:lstStyle>
            <a:lvl1pPr>
              <a:defRPr b="0" i="0" spc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28102-2E91-4DD7-8E8B-98B790A12701}" type="datetime1">
              <a:rPr lang="en-US" smtClean="0"/>
              <a:t>3/31/22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313386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A115C93-B2CE-D44F-83E3-23A7F22EA8D8}"/>
              </a:ext>
            </a:extLst>
          </p:cNvPr>
          <p:cNvSpPr/>
          <p:nvPr/>
        </p:nvSpPr>
        <p:spPr>
          <a:xfrm>
            <a:off x="0" y="-1"/>
            <a:ext cx="12192000" cy="1143001"/>
          </a:xfrm>
          <a:prstGeom prst="rect">
            <a:avLst/>
          </a:prstGeom>
          <a:solidFill>
            <a:srgbClr val="232D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838200"/>
          </a:xfrm>
        </p:spPr>
        <p:txBody>
          <a:bodyPr/>
          <a:lstStyle>
            <a:lvl1pPr>
              <a:defRPr b="1" i="0" spc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F985-6D44-417A-9881-D208468CBA07}" type="datetime1">
              <a:rPr lang="en-US" smtClean="0"/>
              <a:t>3/31/22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20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Warm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A59ABBA-0641-D142-A6E1-AAF21A858462}"/>
              </a:ext>
            </a:extLst>
          </p:cNvPr>
          <p:cNvSpPr/>
          <p:nvPr/>
        </p:nvSpPr>
        <p:spPr>
          <a:xfrm>
            <a:off x="0" y="-1"/>
            <a:ext cx="12192000" cy="1600201"/>
          </a:xfrm>
          <a:prstGeom prst="rect">
            <a:avLst/>
          </a:prstGeom>
          <a:solidFill>
            <a:srgbClr val="232D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217612"/>
          </a:xfrm>
        </p:spPr>
        <p:txBody>
          <a:bodyPr/>
          <a:lstStyle>
            <a:lvl1pPr>
              <a:defRPr b="1" i="0" spc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52601"/>
            <a:ext cx="10972800" cy="4373562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28102-2E91-4DD7-8E8B-98B790A12701}" type="datetime1">
              <a:rPr lang="en-US" smtClean="0"/>
              <a:t>3/31/22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266BDE4-B0FD-FF42-8D88-FA421CF0F7B2}"/>
              </a:ext>
            </a:extLst>
          </p:cNvPr>
          <p:cNvSpPr/>
          <p:nvPr/>
        </p:nvSpPr>
        <p:spPr>
          <a:xfrm>
            <a:off x="0" y="-1"/>
            <a:ext cx="12192000" cy="16002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15965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8E9D113-313A-8A45-B7B9-BD2A960C9F9A}"/>
              </a:ext>
            </a:extLst>
          </p:cNvPr>
          <p:cNvSpPr/>
          <p:nvPr/>
        </p:nvSpPr>
        <p:spPr>
          <a:xfrm>
            <a:off x="0" y="3581400"/>
            <a:ext cx="12192000" cy="1676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none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04A86-E8D2-4E57-8D6D-61E2D175474B}" type="datetime1">
              <a:rPr lang="en-US" smtClean="0"/>
              <a:t>3/31/22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642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FAB17AF-8C4C-5845-B7DE-A4AC7A53117E}"/>
              </a:ext>
            </a:extLst>
          </p:cNvPr>
          <p:cNvSpPr/>
          <p:nvPr/>
        </p:nvSpPr>
        <p:spPr>
          <a:xfrm>
            <a:off x="0" y="-1"/>
            <a:ext cx="12192000" cy="1600201"/>
          </a:xfrm>
          <a:prstGeom prst="rect">
            <a:avLst/>
          </a:prstGeom>
          <a:solidFill>
            <a:srgbClr val="232D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21DF3-1FB0-45DC-97EF-461960E13574}" type="datetime1">
              <a:rPr lang="en-US" smtClean="0"/>
              <a:t>3/31/22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377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282CF36-B83D-CA4E-A297-1A51EA28471C}"/>
              </a:ext>
            </a:extLst>
          </p:cNvPr>
          <p:cNvSpPr/>
          <p:nvPr/>
        </p:nvSpPr>
        <p:spPr>
          <a:xfrm>
            <a:off x="0" y="-1"/>
            <a:ext cx="12192000" cy="1600201"/>
          </a:xfrm>
          <a:prstGeom prst="rect">
            <a:avLst/>
          </a:prstGeom>
          <a:solidFill>
            <a:srgbClr val="232D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B088E-2809-46D8-B43F-738015D878CC}" type="datetime1">
              <a:rPr lang="en-US" smtClean="0"/>
              <a:t>3/31/22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887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D2E7A9B-E4F1-7444-9561-2EEF0BD9300B}"/>
              </a:ext>
            </a:extLst>
          </p:cNvPr>
          <p:cNvSpPr/>
          <p:nvPr/>
        </p:nvSpPr>
        <p:spPr>
          <a:xfrm>
            <a:off x="0" y="-1"/>
            <a:ext cx="12192000" cy="1600201"/>
          </a:xfrm>
          <a:prstGeom prst="rect">
            <a:avLst/>
          </a:prstGeom>
          <a:solidFill>
            <a:srgbClr val="232D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8D42A-BC08-426E-9E11-483BA9D61AF6}" type="datetime1">
              <a:rPr lang="en-US" smtClean="0"/>
              <a:t>3/31/22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006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maller Title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D2E7A9B-E4F1-7444-9561-2EEF0BD9300B}"/>
              </a:ext>
            </a:extLst>
          </p:cNvPr>
          <p:cNvSpPr/>
          <p:nvPr/>
        </p:nvSpPr>
        <p:spPr>
          <a:xfrm>
            <a:off x="0" y="-1"/>
            <a:ext cx="12192000" cy="762001"/>
          </a:xfrm>
          <a:prstGeom prst="rect">
            <a:avLst/>
          </a:prstGeom>
          <a:solidFill>
            <a:srgbClr val="232D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228600"/>
            <a:ext cx="10972800" cy="1143000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28102-2E91-4DD7-8E8B-98B790A12701}" type="datetime1">
              <a:rPr lang="en-US" smtClean="0"/>
              <a:t>3/31/22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805554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C786-44E1-4BD5-AD14-75F3EA166B5A}" type="datetime1">
              <a:rPr lang="en-US" smtClean="0"/>
              <a:t>3/31/22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769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B28102-2E91-4DD7-8E8B-98B790A12701}" type="datetime1">
              <a:rPr lang="en-US" smtClean="0"/>
              <a:t>3/31/22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BADE50-950A-4D58-BFB2-FA2C6A8B3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04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37.png"/><Relationship Id="rId21" Type="http://schemas.openxmlformats.org/officeDocument/2006/relationships/image" Target="../media/image19.png"/><Relationship Id="rId34" Type="http://schemas.openxmlformats.org/officeDocument/2006/relationships/image" Target="../media/image32.png"/><Relationship Id="rId42" Type="http://schemas.openxmlformats.org/officeDocument/2006/relationships/image" Target="../media/image40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1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40" Type="http://schemas.openxmlformats.org/officeDocument/2006/relationships/image" Target="../media/image38.png"/><Relationship Id="rId45" Type="http://schemas.openxmlformats.org/officeDocument/2006/relationships/image" Target="../media/image43.png"/><Relationship Id="rId5" Type="http://schemas.openxmlformats.org/officeDocument/2006/relationships/image" Target="../media/image310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4" Type="http://schemas.openxmlformats.org/officeDocument/2006/relationships/image" Target="../media/image42.png"/><Relationship Id="rId4" Type="http://schemas.openxmlformats.org/officeDocument/2006/relationships/image" Target="../media/image210.png"/><Relationship Id="rId9" Type="http://schemas.openxmlformats.org/officeDocument/2006/relationships/image" Target="../media/image7.png"/><Relationship Id="rId14" Type="http://schemas.openxmlformats.org/officeDocument/2006/relationships/image" Target="../media/image120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43" Type="http://schemas.openxmlformats.org/officeDocument/2006/relationships/image" Target="../media/image41.png"/><Relationship Id="rId8" Type="http://schemas.openxmlformats.org/officeDocument/2006/relationships/image" Target="../media/image6.png"/><Relationship Id="rId3" Type="http://schemas.openxmlformats.org/officeDocument/2006/relationships/image" Target="../media/image118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20" Type="http://schemas.openxmlformats.org/officeDocument/2006/relationships/image" Target="../media/image18.png"/><Relationship Id="rId41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7.png"/><Relationship Id="rId18" Type="http://schemas.openxmlformats.org/officeDocument/2006/relationships/image" Target="../media/image61.png"/><Relationship Id="rId26" Type="http://schemas.openxmlformats.org/officeDocument/2006/relationships/image" Target="../media/image68.png"/><Relationship Id="rId3" Type="http://schemas.openxmlformats.org/officeDocument/2006/relationships/image" Target="../media/image198.png"/><Relationship Id="rId21" Type="http://schemas.openxmlformats.org/officeDocument/2006/relationships/image" Target="../media/image23.png"/><Relationship Id="rId7" Type="http://schemas.openxmlformats.org/officeDocument/2006/relationships/image" Target="../media/image52.png"/><Relationship Id="rId12" Type="http://schemas.openxmlformats.org/officeDocument/2006/relationships/image" Target="../media/image56.png"/><Relationship Id="rId17" Type="http://schemas.openxmlformats.org/officeDocument/2006/relationships/image" Target="../media/image60.png"/><Relationship Id="rId25" Type="http://schemas.openxmlformats.org/officeDocument/2006/relationships/image" Target="../media/image67.png"/><Relationship Id="rId2" Type="http://schemas.openxmlformats.org/officeDocument/2006/relationships/image" Target="../media/image197.png"/><Relationship Id="rId16" Type="http://schemas.openxmlformats.org/officeDocument/2006/relationships/image" Target="../media/image120.png"/><Relationship Id="rId20" Type="http://schemas.openxmlformats.org/officeDocument/2006/relationships/image" Target="../media/image63.png"/><Relationship Id="rId29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29.png"/><Relationship Id="rId24" Type="http://schemas.openxmlformats.org/officeDocument/2006/relationships/image" Target="../media/image66.png"/><Relationship Id="rId5" Type="http://schemas.openxmlformats.org/officeDocument/2006/relationships/image" Target="../media/image50.png"/><Relationship Id="rId15" Type="http://schemas.openxmlformats.org/officeDocument/2006/relationships/image" Target="../media/image59.png"/><Relationship Id="rId23" Type="http://schemas.openxmlformats.org/officeDocument/2006/relationships/image" Target="../media/image65.png"/><Relationship Id="rId28" Type="http://schemas.openxmlformats.org/officeDocument/2006/relationships/image" Target="../media/image70.png"/><Relationship Id="rId10" Type="http://schemas.openxmlformats.org/officeDocument/2006/relationships/image" Target="../media/image55.png"/><Relationship Id="rId19" Type="http://schemas.openxmlformats.org/officeDocument/2006/relationships/image" Target="../media/image62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8.png"/><Relationship Id="rId22" Type="http://schemas.openxmlformats.org/officeDocument/2006/relationships/image" Target="../media/image64.png"/><Relationship Id="rId27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rsizr.com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hyperlink" Target="https://www.aryan.app/seam-carving/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2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pap.org/redistricting/" TargetMode="Externa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redistricting.dls.virginia.gov/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redistricting.dls.virginia.gov/" TargetMode="External"/><Relationship Id="rId4" Type="http://schemas.openxmlformats.org/officeDocument/2006/relationships/hyperlink" Target="https://www.vpap.org/redistricting/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tiff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png"/><Relationship Id="rId18" Type="http://schemas.openxmlformats.org/officeDocument/2006/relationships/image" Target="../media/image10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17" Type="http://schemas.openxmlformats.org/officeDocument/2006/relationships/image" Target="../media/image105.png"/><Relationship Id="rId2" Type="http://schemas.openxmlformats.org/officeDocument/2006/relationships/image" Target="../media/image90.png"/><Relationship Id="rId16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5" Type="http://schemas.openxmlformats.org/officeDocument/2006/relationships/image" Target="../media/image103.pn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Relationship Id="rId14" Type="http://schemas.openxmlformats.org/officeDocument/2006/relationships/image" Target="../media/image10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0.png"/><Relationship Id="rId13" Type="http://schemas.openxmlformats.org/officeDocument/2006/relationships/image" Target="../media/image1020.png"/><Relationship Id="rId18" Type="http://schemas.openxmlformats.org/officeDocument/2006/relationships/image" Target="../media/image1050.png"/><Relationship Id="rId3" Type="http://schemas.openxmlformats.org/officeDocument/2006/relationships/image" Target="../media/image109.png"/><Relationship Id="rId7" Type="http://schemas.openxmlformats.org/officeDocument/2006/relationships/image" Target="../media/image420.png"/><Relationship Id="rId12" Type="http://schemas.openxmlformats.org/officeDocument/2006/relationships/image" Target="../media/image470.png"/><Relationship Id="rId17" Type="http://schemas.openxmlformats.org/officeDocument/2006/relationships/image" Target="../media/image1040.png"/><Relationship Id="rId2" Type="http://schemas.openxmlformats.org/officeDocument/2006/relationships/image" Target="../media/image1000.png"/><Relationship Id="rId16" Type="http://schemas.openxmlformats.org/officeDocument/2006/relationships/image" Target="../media/image110.png"/><Relationship Id="rId20" Type="http://schemas.openxmlformats.org/officeDocument/2006/relationships/image" Target="../media/image11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0.png"/><Relationship Id="rId11" Type="http://schemas.openxmlformats.org/officeDocument/2006/relationships/image" Target="../media/image460.png"/><Relationship Id="rId5" Type="http://schemas.openxmlformats.org/officeDocument/2006/relationships/image" Target="../media/image400.png"/><Relationship Id="rId15" Type="http://schemas.openxmlformats.org/officeDocument/2006/relationships/image" Target="../media/image500.png"/><Relationship Id="rId10" Type="http://schemas.openxmlformats.org/officeDocument/2006/relationships/image" Target="../media/image450.png"/><Relationship Id="rId19" Type="http://schemas.openxmlformats.org/officeDocument/2006/relationships/image" Target="../media/image111.png"/><Relationship Id="rId4" Type="http://schemas.openxmlformats.org/officeDocument/2006/relationships/image" Target="../media/image390.png"/><Relationship Id="rId9" Type="http://schemas.openxmlformats.org/officeDocument/2006/relationships/image" Target="../media/image440.png"/><Relationship Id="rId14" Type="http://schemas.openxmlformats.org/officeDocument/2006/relationships/image" Target="../media/image49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3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Relationship Id="rId9" Type="http://schemas.openxmlformats.org/officeDocument/2006/relationships/image" Target="../media/image1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7" Type="http://schemas.openxmlformats.org/officeDocument/2006/relationships/image" Target="../media/image320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1.png"/><Relationship Id="rId5" Type="http://schemas.openxmlformats.org/officeDocument/2006/relationships/image" Target="../media/image300.png"/><Relationship Id="rId4" Type="http://schemas.openxmlformats.org/officeDocument/2006/relationships/image" Target="../media/image29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hyperlink" Target="https://en.wikipedia.org/wiki/Pseudo-polynomial_time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1">
            <a:extLst>
              <a:ext uri="{FF2B5EF4-FFF2-40B4-BE49-F238E27FC236}">
                <a16:creationId xmlns:a16="http://schemas.microsoft.com/office/drawing/2014/main" id="{545A495A-D907-6B45-810B-291503F27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5400" dirty="0">
                <a:ln w="3175">
                  <a:noFill/>
                </a:ln>
                <a:effectLst/>
                <a:latin typeface="Helvetica Neue" panose="02000503000000020004" pitchFamily="2" charset="0"/>
                <a:ea typeface="Helvetica Neue" panose="02000503000000020004" pitchFamily="2" charset="0"/>
              </a:rPr>
              <a:t>CS4102 Algorithms</a:t>
            </a:r>
            <a:br>
              <a:rPr lang="en-US" dirty="0"/>
            </a:b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Spring 2022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1</a:t>
            </a:fld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63FE354-3268-CC43-9D10-CF63FDF297F7}"/>
              </a:ext>
            </a:extLst>
          </p:cNvPr>
          <p:cNvGrpSpPr/>
          <p:nvPr/>
        </p:nvGrpSpPr>
        <p:grpSpPr>
          <a:xfrm>
            <a:off x="2288551" y="2976988"/>
            <a:ext cx="3797619" cy="3804812"/>
            <a:chOff x="1020127" y="1371601"/>
            <a:chExt cx="5063490" cy="507308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82E127F-4EDB-AB43-BCE9-F9989E50B02A}"/>
                </a:ext>
              </a:extLst>
            </p:cNvPr>
            <p:cNvGrpSpPr/>
            <p:nvPr/>
          </p:nvGrpSpPr>
          <p:grpSpPr>
            <a:xfrm>
              <a:off x="1020127" y="1371601"/>
              <a:ext cx="5063490" cy="2536540"/>
              <a:chOff x="990600" y="1905000"/>
              <a:chExt cx="8046720" cy="4030980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A2ABBDD1-C623-744A-AFD0-263261C91B5E}"/>
                  </a:ext>
                </a:extLst>
              </p:cNvPr>
              <p:cNvSpPr/>
              <p:nvPr/>
            </p:nvSpPr>
            <p:spPr>
              <a:xfrm>
                <a:off x="990600" y="2910840"/>
                <a:ext cx="1005840" cy="100584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46AE3304-7A24-D349-A927-02E126096696}"/>
                  </a:ext>
                </a:extLst>
              </p:cNvPr>
              <p:cNvSpPr/>
              <p:nvPr/>
            </p:nvSpPr>
            <p:spPr>
              <a:xfrm>
                <a:off x="990600" y="3924300"/>
                <a:ext cx="1005840" cy="201168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27598B5B-2FF8-6E49-B23D-C3327313BE34}"/>
                  </a:ext>
                </a:extLst>
              </p:cNvPr>
              <p:cNvSpPr/>
              <p:nvPr/>
            </p:nvSpPr>
            <p:spPr>
              <a:xfrm>
                <a:off x="1996440" y="3924300"/>
                <a:ext cx="1005840" cy="201168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8526C87-A5BF-2E4C-A647-8EB6A21B4C40}"/>
                  </a:ext>
                </a:extLst>
              </p:cNvPr>
              <p:cNvSpPr/>
              <p:nvPr/>
            </p:nvSpPr>
            <p:spPr>
              <a:xfrm>
                <a:off x="3002280" y="3924300"/>
                <a:ext cx="1005840" cy="201168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2DA00DC5-BEAA-5249-A152-61326373D3F0}"/>
                  </a:ext>
                </a:extLst>
              </p:cNvPr>
              <p:cNvSpPr/>
              <p:nvPr/>
            </p:nvSpPr>
            <p:spPr>
              <a:xfrm>
                <a:off x="4008120" y="3924300"/>
                <a:ext cx="1005840" cy="201168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EA1BDC6-DA9F-7040-80E2-5D78DE97BF49}"/>
                  </a:ext>
                </a:extLst>
              </p:cNvPr>
              <p:cNvSpPr/>
              <p:nvPr/>
            </p:nvSpPr>
            <p:spPr>
              <a:xfrm>
                <a:off x="5013960" y="3924300"/>
                <a:ext cx="1005840" cy="201168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2F756C88-C816-8648-A49A-526EDEC01485}"/>
                  </a:ext>
                </a:extLst>
              </p:cNvPr>
              <p:cNvCxnSpPr>
                <a:stCxn id="48" idx="1"/>
                <a:endCxn id="52" idx="3"/>
              </p:cNvCxnSpPr>
              <p:nvPr/>
            </p:nvCxnSpPr>
            <p:spPr>
              <a:xfrm>
                <a:off x="990600" y="4930140"/>
                <a:ext cx="502920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7815E51C-7B8B-8D48-8C42-97D826DB98B7}"/>
                  </a:ext>
                </a:extLst>
              </p:cNvPr>
              <p:cNvSpPr/>
              <p:nvPr/>
            </p:nvSpPr>
            <p:spPr>
              <a:xfrm>
                <a:off x="7025640" y="3924300"/>
                <a:ext cx="1005840" cy="201168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E837661B-4A99-F24A-B3EF-B6068F4B727D}"/>
                  </a:ext>
                </a:extLst>
              </p:cNvPr>
              <p:cNvSpPr/>
              <p:nvPr/>
            </p:nvSpPr>
            <p:spPr>
              <a:xfrm>
                <a:off x="8031480" y="3924300"/>
                <a:ext cx="1005840" cy="201168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41C808B3-D812-EF45-B9ED-9397440BF8FC}"/>
                  </a:ext>
                </a:extLst>
              </p:cNvPr>
              <p:cNvSpPr/>
              <p:nvPr/>
            </p:nvSpPr>
            <p:spPr>
              <a:xfrm>
                <a:off x="6019800" y="3924300"/>
                <a:ext cx="1005840" cy="201168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697A7E56-5656-6E45-A778-4F8781B31122}"/>
                  </a:ext>
                </a:extLst>
              </p:cNvPr>
              <p:cNvCxnSpPr>
                <a:stCxn id="55" idx="3"/>
                <a:endCxn id="56" idx="1"/>
              </p:cNvCxnSpPr>
              <p:nvPr/>
            </p:nvCxnSpPr>
            <p:spPr>
              <a:xfrm flipH="1">
                <a:off x="6019800" y="4930140"/>
                <a:ext cx="30175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98E8586A-FCD9-5547-9651-4215CAAA8A8B}"/>
                  </a:ext>
                </a:extLst>
              </p:cNvPr>
              <p:cNvSpPr/>
              <p:nvPr/>
            </p:nvSpPr>
            <p:spPr>
              <a:xfrm>
                <a:off x="1996440" y="1905000"/>
                <a:ext cx="1005840" cy="201168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3EE39C67-BC6D-CB4F-97CF-938CCBC1B5EA}"/>
                  </a:ext>
                </a:extLst>
              </p:cNvPr>
              <p:cNvSpPr/>
              <p:nvPr/>
            </p:nvSpPr>
            <p:spPr>
              <a:xfrm>
                <a:off x="3002280" y="1905000"/>
                <a:ext cx="1005840" cy="201168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3B6E7B3A-FD4E-EE47-B3CA-0FAE8B072D29}"/>
                  </a:ext>
                </a:extLst>
              </p:cNvPr>
              <p:cNvSpPr/>
              <p:nvPr/>
            </p:nvSpPr>
            <p:spPr>
              <a:xfrm>
                <a:off x="4008120" y="1905000"/>
                <a:ext cx="1005840" cy="201168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5B3580BE-493E-8644-8BF9-09538B845CD4}"/>
                  </a:ext>
                </a:extLst>
              </p:cNvPr>
              <p:cNvSpPr/>
              <p:nvPr/>
            </p:nvSpPr>
            <p:spPr>
              <a:xfrm>
                <a:off x="5013960" y="1905000"/>
                <a:ext cx="1005840" cy="201168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CA1196D5-DAF6-A546-A4E2-11F7554FEB8C}"/>
                  </a:ext>
                </a:extLst>
              </p:cNvPr>
              <p:cNvCxnSpPr>
                <a:stCxn id="58" idx="1"/>
                <a:endCxn id="61" idx="3"/>
              </p:cNvCxnSpPr>
              <p:nvPr/>
            </p:nvCxnSpPr>
            <p:spPr>
              <a:xfrm>
                <a:off x="1996440" y="2910840"/>
                <a:ext cx="402336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0CAE853A-2F82-5F4C-895A-3DF2D983663E}"/>
                  </a:ext>
                </a:extLst>
              </p:cNvPr>
              <p:cNvSpPr/>
              <p:nvPr/>
            </p:nvSpPr>
            <p:spPr>
              <a:xfrm>
                <a:off x="7025640" y="1905000"/>
                <a:ext cx="1005840" cy="201168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CFC6C7C4-D865-6141-8FBA-53CD23B06347}"/>
                  </a:ext>
                </a:extLst>
              </p:cNvPr>
              <p:cNvSpPr/>
              <p:nvPr/>
            </p:nvSpPr>
            <p:spPr>
              <a:xfrm>
                <a:off x="8031480" y="1905000"/>
                <a:ext cx="1005840" cy="201168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9655A720-F3AD-6F4B-A001-B91E0D8BAA9A}"/>
                  </a:ext>
                </a:extLst>
              </p:cNvPr>
              <p:cNvSpPr/>
              <p:nvPr/>
            </p:nvSpPr>
            <p:spPr>
              <a:xfrm>
                <a:off x="6019800" y="1905000"/>
                <a:ext cx="1005840" cy="201168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33604AA0-80B7-644F-BA69-600DD88C6357}"/>
                  </a:ext>
                </a:extLst>
              </p:cNvPr>
              <p:cNvCxnSpPr>
                <a:stCxn id="64" idx="3"/>
                <a:endCxn id="65" idx="1"/>
              </p:cNvCxnSpPr>
              <p:nvPr/>
            </p:nvCxnSpPr>
            <p:spPr>
              <a:xfrm flipH="1">
                <a:off x="6019800" y="2910840"/>
                <a:ext cx="30175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E6320C5-9AB3-444A-9F7B-5E14A39C1155}"/>
                </a:ext>
              </a:extLst>
            </p:cNvPr>
            <p:cNvGrpSpPr/>
            <p:nvPr/>
          </p:nvGrpSpPr>
          <p:grpSpPr>
            <a:xfrm rot="10800000">
              <a:off x="1020127" y="3908141"/>
              <a:ext cx="5063490" cy="2536540"/>
              <a:chOff x="990600" y="1905000"/>
              <a:chExt cx="8046720" cy="4030980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AD05DD1-6BFC-A541-B0FF-C28589385E88}"/>
                  </a:ext>
                </a:extLst>
              </p:cNvPr>
              <p:cNvSpPr/>
              <p:nvPr/>
            </p:nvSpPr>
            <p:spPr>
              <a:xfrm>
                <a:off x="990600" y="2910840"/>
                <a:ext cx="1005840" cy="100584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1857FB7-29FE-7B4C-A10C-4791A6D59AD2}"/>
                  </a:ext>
                </a:extLst>
              </p:cNvPr>
              <p:cNvSpPr/>
              <p:nvPr/>
            </p:nvSpPr>
            <p:spPr>
              <a:xfrm>
                <a:off x="990600" y="3924300"/>
                <a:ext cx="1005840" cy="201168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88DA27FD-D37D-6843-9AB2-52C68580EA3B}"/>
                  </a:ext>
                </a:extLst>
              </p:cNvPr>
              <p:cNvSpPr/>
              <p:nvPr/>
            </p:nvSpPr>
            <p:spPr>
              <a:xfrm>
                <a:off x="1996440" y="3924300"/>
                <a:ext cx="1005840" cy="201168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AF09118-8678-5344-BC8F-5E1733952D8E}"/>
                  </a:ext>
                </a:extLst>
              </p:cNvPr>
              <p:cNvSpPr/>
              <p:nvPr/>
            </p:nvSpPr>
            <p:spPr>
              <a:xfrm>
                <a:off x="3002280" y="3924300"/>
                <a:ext cx="1005840" cy="201168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4D445492-D8A6-184A-ADB5-BD945487ACF7}"/>
                  </a:ext>
                </a:extLst>
              </p:cNvPr>
              <p:cNvSpPr/>
              <p:nvPr/>
            </p:nvSpPr>
            <p:spPr>
              <a:xfrm>
                <a:off x="4008120" y="3924300"/>
                <a:ext cx="1005840" cy="201168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9C96262-6BB0-A84C-A41C-3A04C3EE7484}"/>
                  </a:ext>
                </a:extLst>
              </p:cNvPr>
              <p:cNvSpPr/>
              <p:nvPr/>
            </p:nvSpPr>
            <p:spPr>
              <a:xfrm>
                <a:off x="5013960" y="3924300"/>
                <a:ext cx="1005840" cy="201168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C2897B21-66F1-2C4C-96B5-819CDA58C474}"/>
                  </a:ext>
                </a:extLst>
              </p:cNvPr>
              <p:cNvCxnSpPr>
                <a:stCxn id="20" idx="1"/>
                <a:endCxn id="24" idx="3"/>
              </p:cNvCxnSpPr>
              <p:nvPr/>
            </p:nvCxnSpPr>
            <p:spPr>
              <a:xfrm>
                <a:off x="990600" y="4930140"/>
                <a:ext cx="502920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638750F7-39F7-A24C-AA24-F51062AEC70C}"/>
                  </a:ext>
                </a:extLst>
              </p:cNvPr>
              <p:cNvSpPr/>
              <p:nvPr/>
            </p:nvSpPr>
            <p:spPr>
              <a:xfrm>
                <a:off x="7025640" y="3924300"/>
                <a:ext cx="1005840" cy="201168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B0B7C3B0-B392-9D46-B4DD-7DA0350B1774}"/>
                  </a:ext>
                </a:extLst>
              </p:cNvPr>
              <p:cNvSpPr/>
              <p:nvPr/>
            </p:nvSpPr>
            <p:spPr>
              <a:xfrm>
                <a:off x="8031480" y="3924300"/>
                <a:ext cx="1005840" cy="201168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62339905-5AFF-C34B-A020-172B0C643B7E}"/>
                  </a:ext>
                </a:extLst>
              </p:cNvPr>
              <p:cNvSpPr/>
              <p:nvPr/>
            </p:nvSpPr>
            <p:spPr>
              <a:xfrm>
                <a:off x="6019800" y="3924300"/>
                <a:ext cx="1005840" cy="201168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2275315A-7607-5643-8760-A92190D48903}"/>
                  </a:ext>
                </a:extLst>
              </p:cNvPr>
              <p:cNvCxnSpPr>
                <a:stCxn id="27" idx="3"/>
                <a:endCxn id="28" idx="1"/>
              </p:cNvCxnSpPr>
              <p:nvPr/>
            </p:nvCxnSpPr>
            <p:spPr>
              <a:xfrm flipH="1">
                <a:off x="6019800" y="4930140"/>
                <a:ext cx="30175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98B04A4-AB81-CE41-86FB-76A7B4730EFF}"/>
                  </a:ext>
                </a:extLst>
              </p:cNvPr>
              <p:cNvSpPr/>
              <p:nvPr/>
            </p:nvSpPr>
            <p:spPr>
              <a:xfrm>
                <a:off x="1996440" y="1905000"/>
                <a:ext cx="1005840" cy="201168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511A14A-0605-BA4A-9468-BFDB00940CF2}"/>
                  </a:ext>
                </a:extLst>
              </p:cNvPr>
              <p:cNvSpPr/>
              <p:nvPr/>
            </p:nvSpPr>
            <p:spPr>
              <a:xfrm>
                <a:off x="3002280" y="1905000"/>
                <a:ext cx="1005840" cy="201168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A65B008E-A70E-8B4D-B607-DEDD3B696D00}"/>
                  </a:ext>
                </a:extLst>
              </p:cNvPr>
              <p:cNvSpPr/>
              <p:nvPr/>
            </p:nvSpPr>
            <p:spPr>
              <a:xfrm>
                <a:off x="4008120" y="1905000"/>
                <a:ext cx="1005840" cy="201168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BA03D4E-4E78-934A-B89C-4C701660E8BB}"/>
                  </a:ext>
                </a:extLst>
              </p:cNvPr>
              <p:cNvSpPr/>
              <p:nvPr/>
            </p:nvSpPr>
            <p:spPr>
              <a:xfrm>
                <a:off x="5013960" y="1905000"/>
                <a:ext cx="1005840" cy="201168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7463792B-9545-E042-9677-8D6F2BCF1D6C}"/>
                  </a:ext>
                </a:extLst>
              </p:cNvPr>
              <p:cNvCxnSpPr>
                <a:stCxn id="30" idx="1"/>
                <a:endCxn id="34" idx="3"/>
              </p:cNvCxnSpPr>
              <p:nvPr/>
            </p:nvCxnSpPr>
            <p:spPr>
              <a:xfrm>
                <a:off x="1996440" y="2910840"/>
                <a:ext cx="402336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EEE5470-5B0F-0041-A259-305C1B7AA4B4}"/>
                  </a:ext>
                </a:extLst>
              </p:cNvPr>
              <p:cNvSpPr/>
              <p:nvPr/>
            </p:nvSpPr>
            <p:spPr>
              <a:xfrm>
                <a:off x="7025640" y="1905000"/>
                <a:ext cx="1005840" cy="201168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A177913E-9D86-9444-B454-2FC55210BBF4}"/>
                  </a:ext>
                </a:extLst>
              </p:cNvPr>
              <p:cNvSpPr/>
              <p:nvPr/>
            </p:nvSpPr>
            <p:spPr>
              <a:xfrm>
                <a:off x="8031480" y="1905000"/>
                <a:ext cx="1005840" cy="201168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3450A69D-0C48-7048-97AD-FF9BF6617BB6}"/>
                  </a:ext>
                </a:extLst>
              </p:cNvPr>
              <p:cNvSpPr/>
              <p:nvPr/>
            </p:nvSpPr>
            <p:spPr>
              <a:xfrm>
                <a:off x="6019800" y="1905000"/>
                <a:ext cx="1005840" cy="201168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47CA3069-3A52-2840-954D-65F33240E3B2}"/>
                  </a:ext>
                </a:extLst>
              </p:cNvPr>
              <p:cNvCxnSpPr>
                <a:stCxn id="44" idx="3"/>
                <a:endCxn id="45" idx="1"/>
              </p:cNvCxnSpPr>
              <p:nvPr/>
            </p:nvCxnSpPr>
            <p:spPr>
              <a:xfrm flipH="1">
                <a:off x="6019800" y="2910840"/>
                <a:ext cx="30175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C7226FB1-630D-CF44-8D6A-A7AD59DCA2A7}"/>
                  </a:ext>
                </a:extLst>
              </p:cNvPr>
              <p:cNvSpPr txBox="1"/>
              <p:nvPr/>
            </p:nvSpPr>
            <p:spPr>
              <a:xfrm>
                <a:off x="1676400" y="1732098"/>
                <a:ext cx="9143999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/>
                  <a:t>Can you fill a </a:t>
                </a:r>
                <a14:m>
                  <m:oMath xmlns:m="http://schemas.openxmlformats.org/officeDocument/2006/math">
                    <m:r>
                      <a:rPr lang="en-US" sz="2400" b="1" i="0" dirty="0" smtClean="0">
                        <a:latin typeface="Cambria Math"/>
                      </a:rPr>
                      <m:t>𝟖</m:t>
                    </m:r>
                    <m:r>
                      <a:rPr lang="en-US" sz="2400" b="1" i="1" dirty="0" smtClean="0">
                        <a:latin typeface="Cambria Math"/>
                      </a:rPr>
                      <m:t>×</m:t>
                    </m:r>
                    <m:r>
                      <a:rPr lang="en-US" sz="2400" b="1" i="1" dirty="0" smtClean="0">
                        <a:latin typeface="Cambria Math"/>
                      </a:rPr>
                      <m:t>𝟖</m:t>
                    </m:r>
                  </m:oMath>
                </a14:m>
                <a:r>
                  <a:rPr lang="en-US" sz="2400" b="1" dirty="0"/>
                  <a:t> board with the corners missing using dominoes?</a:t>
                </a:r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C7226FB1-630D-CF44-8D6A-A7AD59DCA2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0" y="1732098"/>
                <a:ext cx="9143999" cy="461665"/>
              </a:xfrm>
              <a:prstGeom prst="rect">
                <a:avLst/>
              </a:prstGeom>
              <a:blipFill>
                <a:blip r:embed="rId2"/>
                <a:stretch>
                  <a:fillRect t="-5263" b="-2631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TextBox 67">
            <a:extLst>
              <a:ext uri="{FF2B5EF4-FFF2-40B4-BE49-F238E27FC236}">
                <a16:creationId xmlns:a16="http://schemas.microsoft.com/office/drawing/2014/main" id="{E9100A81-912F-554B-BF99-E3EBD02C4F9C}"/>
              </a:ext>
            </a:extLst>
          </p:cNvPr>
          <p:cNvSpPr txBox="1"/>
          <p:nvPr/>
        </p:nvSpPr>
        <p:spPr>
          <a:xfrm>
            <a:off x="2288551" y="2274792"/>
            <a:ext cx="3047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Can you tile this?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D59642E-4538-3547-B1E0-FCA646DD236B}"/>
              </a:ext>
            </a:extLst>
          </p:cNvPr>
          <p:cNvSpPr txBox="1"/>
          <p:nvPr/>
        </p:nvSpPr>
        <p:spPr>
          <a:xfrm>
            <a:off x="7162800" y="3349160"/>
            <a:ext cx="3047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With these?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CC522FDD-10D7-E54D-9AA5-60A01DC7043D}"/>
              </a:ext>
            </a:extLst>
          </p:cNvPr>
          <p:cNvSpPr/>
          <p:nvPr/>
        </p:nvSpPr>
        <p:spPr>
          <a:xfrm>
            <a:off x="8449448" y="4302161"/>
            <a:ext cx="474702" cy="94940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623D756F-A4EB-F94B-9462-CC5A30EAC09C}"/>
              </a:ext>
            </a:extLst>
          </p:cNvPr>
          <p:cNvSpPr/>
          <p:nvPr/>
        </p:nvSpPr>
        <p:spPr>
          <a:xfrm>
            <a:off x="8449448" y="4302161"/>
            <a:ext cx="474702" cy="47470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6556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8955" y="0"/>
            <a:ext cx="8229600" cy="1143000"/>
          </a:xfrm>
        </p:spPr>
        <p:txBody>
          <a:bodyPr/>
          <a:lstStyle/>
          <a:p>
            <a:r>
              <a:rPr lang="en-US" dirty="0"/>
              <a:t>Matrix Chaining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10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600200" y="1855694"/>
                <a:ext cx="4940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30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1855694"/>
                <a:ext cx="494046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310015" y="1219200"/>
                <a:ext cx="4940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35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0015" y="1219200"/>
                <a:ext cx="494046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019831" y="1855694"/>
                <a:ext cx="4026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×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9831" y="1855694"/>
                <a:ext cx="40267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2088992" y="1596182"/>
                <a:ext cx="936095" cy="888359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𝑀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8992" y="1596182"/>
                <a:ext cx="936095" cy="88835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422505" y="1856312"/>
                <a:ext cx="4940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35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2505" y="1856312"/>
                <a:ext cx="494046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902641" y="1219818"/>
                <a:ext cx="4940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15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2641" y="1219818"/>
                <a:ext cx="494046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603613" y="1855694"/>
                <a:ext cx="4026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×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3613" y="1855694"/>
                <a:ext cx="402674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3911296" y="1596800"/>
                <a:ext cx="686728" cy="107020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𝑀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1296" y="1596800"/>
                <a:ext cx="686728" cy="107020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006287" y="1856312"/>
                <a:ext cx="4940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15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6287" y="1856312"/>
                <a:ext cx="494046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486423" y="1219818"/>
                <a:ext cx="3658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6423" y="1219818"/>
                <a:ext cx="365806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859459" y="1855694"/>
                <a:ext cx="4026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×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9459" y="1855694"/>
                <a:ext cx="402674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5495078" y="1596800"/>
                <a:ext cx="343364" cy="628227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𝑀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5078" y="1596800"/>
                <a:ext cx="343364" cy="628227"/>
              </a:xfrm>
              <a:prstGeom prst="rect">
                <a:avLst/>
              </a:prstGeom>
              <a:blipFill>
                <a:blip r:embed="rId13"/>
                <a:stretch>
                  <a:fillRect l="-20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6262133" y="1855694"/>
                <a:ext cx="3658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2133" y="1855694"/>
                <a:ext cx="365806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6742269" y="1219200"/>
                <a:ext cx="4940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10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2269" y="1219200"/>
                <a:ext cx="494046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7115305" y="1855076"/>
                <a:ext cx="4026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×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5305" y="1855076"/>
                <a:ext cx="402674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6750924" y="1596182"/>
                <a:ext cx="485391" cy="31473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𝑀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0924" y="1596182"/>
                <a:ext cx="485391" cy="314731"/>
              </a:xfrm>
              <a:prstGeom prst="rect">
                <a:avLst/>
              </a:prstGeom>
              <a:blipFill>
                <a:blip r:embed="rId16"/>
                <a:stretch>
                  <a:fillRect b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7520887" y="1855694"/>
                <a:ext cx="4940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10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0887" y="1855694"/>
                <a:ext cx="494046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8001023" y="1219200"/>
                <a:ext cx="4940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20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23" y="1219200"/>
                <a:ext cx="494046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8794613" y="1855076"/>
                <a:ext cx="4026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×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4613" y="1855076"/>
                <a:ext cx="402674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8009677" y="1596181"/>
                <a:ext cx="767056" cy="535718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𝑀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9677" y="1596181"/>
                <a:ext cx="767056" cy="535718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9149850" y="1856312"/>
                <a:ext cx="4940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20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9850" y="1856312"/>
                <a:ext cx="494046" cy="369332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9629986" y="1219818"/>
                <a:ext cx="4940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2</m:t>
                      </m:r>
                      <m:r>
                        <a:rPr lang="en-US">
                          <a:latin typeface="Cambria Math"/>
                        </a:rPr>
                        <m:t>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9986" y="1219818"/>
                <a:ext cx="494046" cy="36933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9638640" y="1596799"/>
                <a:ext cx="854048" cy="88774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𝑀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8640" y="1596799"/>
                <a:ext cx="854048" cy="887741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1679029" y="2667000"/>
                <a:ext cx="7634205" cy="7586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/>
                        </a:rPr>
                        <m:t>𝐵𝑒𝑠𝑡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/>
                            </a:rPr>
                            <m:t>𝑖</m:t>
                          </m:r>
                          <m:r>
                            <a:rPr lang="en-US" sz="2400" i="1">
                              <a:latin typeface="Cambria Math"/>
                            </a:rPr>
                            <m:t>,</m:t>
                          </m:r>
                          <m:r>
                            <a:rPr lang="en-US" sz="2400" i="1">
                              <a:latin typeface="Cambria Math"/>
                            </a:rPr>
                            <m:t>𝑗</m:t>
                          </m:r>
                        </m:e>
                      </m:d>
                      <m:r>
                        <a:rPr lang="en-US" sz="2400" i="1">
                          <a:latin typeface="Cambria Math"/>
                        </a:rPr>
                        <m:t>=</m:t>
                      </m:r>
                      <m:limLow>
                        <m:limLow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limUpp>
                            <m:limUp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limUppPr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sz="2400" i="1">
                                  <a:latin typeface="Cambria Math"/>
                                </a:rPr>
                                <m:t>𝑗</m:t>
                              </m:r>
                              <m:r>
                                <a:rPr lang="en-US" sz="2400" i="1">
                                  <a:latin typeface="Cambria Math"/>
                                </a:rPr>
                                <m:t>−1</m:t>
                              </m:r>
                            </m:lim>
                          </m:limUpp>
                        </m:e>
                        <m:lim>
                          <m:r>
                            <a:rPr lang="en-US" sz="2400" i="1">
                              <a:latin typeface="Cambria Math"/>
                            </a:rPr>
                            <m:t>𝑘</m:t>
                          </m:r>
                          <m:r>
                            <a:rPr lang="en-US" sz="2400" i="1">
                              <a:latin typeface="Cambria Math"/>
                            </a:rPr>
                            <m:t>=1</m:t>
                          </m:r>
                        </m:lim>
                      </m:limLow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𝐵𝑒𝑠𝑡</m:t>
                          </m:r>
                          <m:d>
                            <m:dPr>
                              <m:ctrlPr>
                                <a:rPr lang="en-US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rgbClr val="00B050"/>
                                  </a:solidFill>
                                  <a:latin typeface="Cambria Math"/>
                                </a:rPr>
                                <m:t>𝑖</m:t>
                              </m:r>
                              <m:r>
                                <a:rPr lang="en-US" sz="2400" i="1">
                                  <a:solidFill>
                                    <a:srgbClr val="00B050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sz="2400" i="1">
                                  <a:solidFill>
                                    <a:srgbClr val="00B050"/>
                                  </a:solidFill>
                                  <a:latin typeface="Cambria Math"/>
                                </a:rPr>
                                <m:t>𝑘</m:t>
                              </m:r>
                            </m:e>
                          </m:d>
                          <m:r>
                            <a:rPr lang="en-US" sz="2400" i="1">
                              <a:latin typeface="Cambria Math"/>
                            </a:rPr>
                            <m:t>+</m:t>
                          </m:r>
                          <m:r>
                            <a:rPr lang="en-US" sz="2400" i="1">
                              <a:solidFill>
                                <a:srgbClr val="FF33CC"/>
                              </a:solidFill>
                              <a:latin typeface="Cambria Math"/>
                            </a:rPr>
                            <m:t>𝐵𝑒𝑠𝑡</m:t>
                          </m:r>
                          <m:d>
                            <m:dPr>
                              <m:ctrlPr>
                                <a:rPr lang="en-US" sz="2400" i="1">
                                  <a:solidFill>
                                    <a:srgbClr val="FF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rgbClr val="FF33CC"/>
                                  </a:solidFill>
                                  <a:latin typeface="Cambria Math"/>
                                </a:rPr>
                                <m:t>𝑘</m:t>
                              </m:r>
                              <m:r>
                                <a:rPr lang="en-US" sz="2400" i="1">
                                  <a:solidFill>
                                    <a:srgbClr val="FF33CC"/>
                                  </a:solidFill>
                                  <a:latin typeface="Cambria Math"/>
                                </a:rPr>
                                <m:t>+1, </m:t>
                              </m:r>
                              <m:r>
                                <a:rPr lang="en-US" sz="2400" i="1">
                                  <a:solidFill>
                                    <a:srgbClr val="FF33CC"/>
                                  </a:solidFill>
                                  <a:latin typeface="Cambria Math"/>
                                </a:rPr>
                                <m:t>𝑗</m:t>
                              </m:r>
                            </m:e>
                          </m:d>
                          <m:r>
                            <a:rPr lang="en-US" sz="2400" i="1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𝑘</m:t>
                              </m:r>
                              <m:r>
                                <a:rPr lang="en-US" sz="2400" i="1">
                                  <a:latin typeface="Cambria Math"/>
                                </a:rPr>
                                <m:t>+1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9029" y="2667000"/>
                <a:ext cx="7634205" cy="758606"/>
              </a:xfrm>
              <a:prstGeom prst="rect">
                <a:avLst/>
              </a:prstGeom>
              <a:blipFill>
                <a:blip r:embed="rId23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>
                <a:off x="1775726" y="3500736"/>
                <a:ext cx="203427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/>
                        </a:rPr>
                        <m:t>𝐵𝑒𝑠𝑡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/>
                            </a:rPr>
                            <m:t>𝑖</m:t>
                          </m:r>
                          <m:r>
                            <a:rPr lang="en-US" sz="2400" i="1">
                              <a:latin typeface="Cambria Math"/>
                            </a:rPr>
                            <m:t>,</m:t>
                          </m:r>
                          <m:r>
                            <a:rPr lang="en-US" sz="2400" i="1">
                              <a:latin typeface="Cambria Math"/>
                            </a:rPr>
                            <m:t>𝑖</m:t>
                          </m:r>
                        </m:e>
                      </m:d>
                      <m:r>
                        <a:rPr lang="en-US" sz="2400" i="1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5726" y="3500736"/>
                <a:ext cx="2034275" cy="461665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3" name="Group 72"/>
          <p:cNvGrpSpPr/>
          <p:nvPr/>
        </p:nvGrpSpPr>
        <p:grpSpPr>
          <a:xfrm>
            <a:off x="5669327" y="3276600"/>
            <a:ext cx="4462661" cy="3345744"/>
            <a:chOff x="4191000" y="3525012"/>
            <a:chExt cx="3235908" cy="3345744"/>
          </a:xfrm>
        </p:grpSpPr>
        <p:sp>
          <p:nvSpPr>
            <p:cNvPr id="74" name="Rectangle 73"/>
            <p:cNvSpPr/>
            <p:nvPr/>
          </p:nvSpPr>
          <p:spPr>
            <a:xfrm>
              <a:off x="4191000" y="3894905"/>
              <a:ext cx="495975" cy="4959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4686975" y="3894905"/>
              <a:ext cx="495975" cy="4959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15750</a:t>
              </a: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5182951" y="3894905"/>
              <a:ext cx="495975" cy="4959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7875</a:t>
              </a: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5678926" y="3894905"/>
              <a:ext cx="495975" cy="4959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9375</a:t>
              </a: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6169709" y="3894905"/>
              <a:ext cx="495975" cy="4959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dirty="0">
                  <a:solidFill>
                    <a:schemeClr val="tx1"/>
                  </a:solidFill>
                </a:rPr>
                <a:t>11875</a:t>
              </a: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6665685" y="3894905"/>
              <a:ext cx="495975" cy="495975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4686975" y="4390880"/>
              <a:ext cx="495975" cy="4959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5182950" y="4390880"/>
              <a:ext cx="495975" cy="4959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2625</a:t>
              </a: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5678926" y="4390880"/>
              <a:ext cx="495975" cy="4959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4375</a:t>
              </a: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6174901" y="4390880"/>
              <a:ext cx="495975" cy="4959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7125</a:t>
              </a: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6665684" y="4390880"/>
              <a:ext cx="495975" cy="4959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dirty="0">
                  <a:solidFill>
                    <a:schemeClr val="tx1"/>
                  </a:solidFill>
                </a:rPr>
                <a:t>10500</a:t>
              </a: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5177757" y="4886853"/>
              <a:ext cx="495975" cy="4959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5673732" y="4886853"/>
              <a:ext cx="495975" cy="4959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750</a:t>
              </a: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6169708" y="4886853"/>
              <a:ext cx="495975" cy="4959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2500</a:t>
              </a: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6665683" y="4886853"/>
              <a:ext cx="495975" cy="4959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5375</a:t>
              </a: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6665685" y="5382828"/>
              <a:ext cx="495975" cy="4959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3500</a:t>
              </a: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5678925" y="5382830"/>
              <a:ext cx="495975" cy="4959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6174901" y="5382830"/>
              <a:ext cx="495975" cy="4959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1000</a:t>
              </a: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6665685" y="5878805"/>
              <a:ext cx="495975" cy="4959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5000</a:t>
              </a: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6179768" y="5878803"/>
              <a:ext cx="495975" cy="4959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6665682" y="6374781"/>
              <a:ext cx="495975" cy="4959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0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/>
                <p:cNvSpPr txBox="1"/>
                <p:nvPr/>
              </p:nvSpPr>
              <p:spPr>
                <a:xfrm>
                  <a:off x="4191000" y="3525012"/>
                  <a:ext cx="26524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5" name="TextBox 9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91000" y="3525012"/>
                  <a:ext cx="265248" cy="369332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TextBox 95"/>
                <p:cNvSpPr txBox="1"/>
                <p:nvPr/>
              </p:nvSpPr>
              <p:spPr>
                <a:xfrm>
                  <a:off x="4738133" y="3546901"/>
                  <a:ext cx="26524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/>
                          </a:rPr>
                          <m:t>2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6" name="TextBox 9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38133" y="3546901"/>
                  <a:ext cx="265248" cy="369332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TextBox 96"/>
                <p:cNvSpPr txBox="1"/>
                <p:nvPr/>
              </p:nvSpPr>
              <p:spPr>
                <a:xfrm>
                  <a:off x="5286715" y="3525012"/>
                  <a:ext cx="26524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/>
                          </a:rPr>
                          <m:t>3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7" name="TextBox 9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86715" y="3525012"/>
                  <a:ext cx="265248" cy="369332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TextBox 97"/>
                <p:cNvSpPr txBox="1"/>
                <p:nvPr/>
              </p:nvSpPr>
              <p:spPr>
                <a:xfrm>
                  <a:off x="5744010" y="3546901"/>
                  <a:ext cx="26524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/>
                          </a:rPr>
                          <m:t>4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8" name="TextBox 9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44010" y="3546901"/>
                  <a:ext cx="265248" cy="369332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TextBox 98"/>
                <p:cNvSpPr txBox="1"/>
                <p:nvPr/>
              </p:nvSpPr>
              <p:spPr>
                <a:xfrm>
                  <a:off x="6243910" y="3546901"/>
                  <a:ext cx="26524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/>
                          </a:rPr>
                          <m:t>5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9" name="TextBox 9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43910" y="3546901"/>
                  <a:ext cx="265248" cy="369332"/>
                </a:xfrm>
                <a:prstGeom prst="rect">
                  <a:avLst/>
                </a:prstGeom>
                <a:blipFill>
                  <a:blip r:embed="rId2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TextBox 99"/>
                <p:cNvSpPr txBox="1"/>
                <p:nvPr/>
              </p:nvSpPr>
              <p:spPr>
                <a:xfrm>
                  <a:off x="6730766" y="3566693"/>
                  <a:ext cx="26524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/>
                          </a:rPr>
                          <m:t>6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0" name="TextBox 9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30766" y="3566693"/>
                  <a:ext cx="265248" cy="369332"/>
                </a:xfrm>
                <a:prstGeom prst="rect">
                  <a:avLst/>
                </a:prstGeom>
                <a:blipFill>
                  <a:blip r:embed="rId3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TextBox 100"/>
                <p:cNvSpPr txBox="1"/>
                <p:nvPr/>
              </p:nvSpPr>
              <p:spPr>
                <a:xfrm>
                  <a:off x="7161657" y="3945159"/>
                  <a:ext cx="26524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1" name="TextBox 10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61657" y="3945159"/>
                  <a:ext cx="265248" cy="369332"/>
                </a:xfrm>
                <a:prstGeom prst="rect">
                  <a:avLst/>
                </a:prstGeom>
                <a:blipFill>
                  <a:blip r:embed="rId3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TextBox 101"/>
                <p:cNvSpPr txBox="1"/>
                <p:nvPr/>
              </p:nvSpPr>
              <p:spPr>
                <a:xfrm>
                  <a:off x="7161657" y="4454201"/>
                  <a:ext cx="26524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/>
                          </a:rPr>
                          <m:t>2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2" name="TextBox 10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61657" y="4454201"/>
                  <a:ext cx="265248" cy="369332"/>
                </a:xfrm>
                <a:prstGeom prst="rect">
                  <a:avLst/>
                </a:prstGeom>
                <a:blipFill>
                  <a:blip r:embed="rId3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TextBox 102"/>
                <p:cNvSpPr txBox="1"/>
                <p:nvPr/>
              </p:nvSpPr>
              <p:spPr>
                <a:xfrm>
                  <a:off x="7161656" y="4950174"/>
                  <a:ext cx="26524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/>
                          </a:rPr>
                          <m:t>3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3" name="TextBox 10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61656" y="4950174"/>
                  <a:ext cx="265248" cy="369332"/>
                </a:xfrm>
                <a:prstGeom prst="rect">
                  <a:avLst/>
                </a:prstGeom>
                <a:blipFill>
                  <a:blip r:embed="rId3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TextBox 103"/>
                <p:cNvSpPr txBox="1"/>
                <p:nvPr/>
              </p:nvSpPr>
              <p:spPr>
                <a:xfrm>
                  <a:off x="7161655" y="5446149"/>
                  <a:ext cx="26524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/>
                          </a:rPr>
                          <m:t>4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4" name="TextBox 10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61655" y="5446149"/>
                  <a:ext cx="265248" cy="369332"/>
                </a:xfrm>
                <a:prstGeom prst="rect">
                  <a:avLst/>
                </a:prstGeom>
                <a:blipFill>
                  <a:blip r:embed="rId3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TextBox 104"/>
                <p:cNvSpPr txBox="1"/>
                <p:nvPr/>
              </p:nvSpPr>
              <p:spPr>
                <a:xfrm>
                  <a:off x="7161660" y="5942124"/>
                  <a:ext cx="26524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/>
                          </a:rPr>
                          <m:t>5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5" name="TextBox 10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61660" y="5942124"/>
                  <a:ext cx="265248" cy="369332"/>
                </a:xfrm>
                <a:prstGeom prst="rect">
                  <a:avLst/>
                </a:prstGeom>
                <a:blipFill>
                  <a:blip r:embed="rId3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" name="TextBox 105"/>
                <p:cNvSpPr txBox="1"/>
                <p:nvPr/>
              </p:nvSpPr>
              <p:spPr>
                <a:xfrm>
                  <a:off x="7161660" y="6438102"/>
                  <a:ext cx="26524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/>
                          </a:rPr>
                          <m:t>6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6" name="TextBox 10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61660" y="6438102"/>
                  <a:ext cx="265248" cy="369332"/>
                </a:xfrm>
                <a:prstGeom prst="rect">
                  <a:avLst/>
                </a:prstGeom>
                <a:blipFill>
                  <a:blip r:embed="rId3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TextBox 106"/>
              <p:cNvSpPr txBox="1"/>
              <p:nvPr/>
            </p:nvSpPr>
            <p:spPr>
              <a:xfrm>
                <a:off x="1371600" y="5621855"/>
                <a:ext cx="207556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/>
                        </a:rPr>
                        <m:t>𝐵𝑒𝑠𝑡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/>
                            </a:rPr>
                            <m:t>1,6</m:t>
                          </m:r>
                        </m:e>
                      </m:d>
                      <m:r>
                        <a:rPr lang="en-US" sz="2000" i="1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000">
                          <a:latin typeface="Cambria Math"/>
                        </a:rPr>
                        <m:t>min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07" name="TextBox 10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5621855"/>
                <a:ext cx="2075568" cy="400110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TextBox 107"/>
              <p:cNvSpPr txBox="1"/>
              <p:nvPr/>
            </p:nvSpPr>
            <p:spPr>
              <a:xfrm>
                <a:off x="3543034" y="4961016"/>
                <a:ext cx="376327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srgbClr val="00B050"/>
                          </a:solidFill>
                          <a:latin typeface="Cambria Math"/>
                        </a:rPr>
                        <m:t>𝐵𝑒𝑠𝑡</m:t>
                      </m:r>
                      <m:d>
                        <m:dPr>
                          <m:ctrlPr>
                            <a:rPr lang="en-US" sz="20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1,1</m:t>
                          </m:r>
                        </m:e>
                      </m:d>
                      <m:r>
                        <a:rPr lang="en-US" sz="2000" i="1">
                          <a:latin typeface="Cambria Math"/>
                        </a:rPr>
                        <m:t>+</m:t>
                      </m:r>
                      <m:r>
                        <a:rPr lang="en-US" sz="2000" i="1">
                          <a:solidFill>
                            <a:srgbClr val="FF33CC"/>
                          </a:solidFill>
                          <a:latin typeface="Cambria Math"/>
                        </a:rPr>
                        <m:t>𝐵𝑒𝑠𝑡</m:t>
                      </m:r>
                      <m:d>
                        <m:dPr>
                          <m:ctrlPr>
                            <a:rPr lang="en-US" sz="2000" i="1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rgbClr val="FF33CC"/>
                              </a:solidFill>
                              <a:latin typeface="Cambria Math"/>
                            </a:rPr>
                            <m:t>2, 6</m:t>
                          </m:r>
                        </m:e>
                      </m:d>
                      <m:r>
                        <a:rPr lang="en-US" sz="2000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08" name="TextBox 10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3034" y="4961016"/>
                <a:ext cx="3763274" cy="400110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TextBox 108"/>
              <p:cNvSpPr txBox="1"/>
              <p:nvPr/>
            </p:nvSpPr>
            <p:spPr>
              <a:xfrm>
                <a:off x="3544527" y="5350031"/>
                <a:ext cx="376327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srgbClr val="00B050"/>
                          </a:solidFill>
                          <a:latin typeface="Cambria Math"/>
                        </a:rPr>
                        <m:t>𝐵𝑒𝑠𝑡</m:t>
                      </m:r>
                      <m:d>
                        <m:dPr>
                          <m:ctrlPr>
                            <a:rPr lang="en-US" sz="20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1,2</m:t>
                          </m:r>
                        </m:e>
                      </m:d>
                      <m:r>
                        <a:rPr lang="en-US" sz="2000" i="1">
                          <a:latin typeface="Cambria Math"/>
                        </a:rPr>
                        <m:t>+</m:t>
                      </m:r>
                      <m:r>
                        <a:rPr lang="en-US" sz="2000" i="1">
                          <a:solidFill>
                            <a:srgbClr val="FF33CC"/>
                          </a:solidFill>
                          <a:latin typeface="Cambria Math"/>
                        </a:rPr>
                        <m:t>𝐵𝑒𝑠𝑡</m:t>
                      </m:r>
                      <m:d>
                        <m:dPr>
                          <m:ctrlPr>
                            <a:rPr lang="en-US" sz="2000" i="1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rgbClr val="FF33CC"/>
                              </a:solidFill>
                              <a:latin typeface="Cambria Math"/>
                            </a:rPr>
                            <m:t>3, 6</m:t>
                          </m:r>
                        </m:e>
                      </m:d>
                      <m:r>
                        <a:rPr lang="en-US" sz="2000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09" name="TextBox 10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4527" y="5350031"/>
                <a:ext cx="3763274" cy="400110"/>
              </a:xfrm>
              <a:prstGeom prst="rect">
                <a:avLst/>
              </a:prstGeom>
              <a:blipFill>
                <a:blip r:embed="rId3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4" name="Right Brace 113"/>
          <p:cNvSpPr/>
          <p:nvPr/>
        </p:nvSpPr>
        <p:spPr>
          <a:xfrm rot="10800000">
            <a:off x="3352800" y="4952999"/>
            <a:ext cx="444660" cy="1669344"/>
          </a:xfrm>
          <a:prstGeom prst="rightBrace">
            <a:avLst>
              <a:gd name="adj1" fmla="val 8333"/>
              <a:gd name="adj2" fmla="val 43921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TextBox 114"/>
              <p:cNvSpPr txBox="1"/>
              <p:nvPr/>
            </p:nvSpPr>
            <p:spPr>
              <a:xfrm>
                <a:off x="3544528" y="5695890"/>
                <a:ext cx="378513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srgbClr val="00B050"/>
                          </a:solidFill>
                          <a:latin typeface="Cambria Math"/>
                        </a:rPr>
                        <m:t>𝐵𝑒𝑠𝑡</m:t>
                      </m:r>
                      <m:d>
                        <m:dPr>
                          <m:ctrlPr>
                            <a:rPr lang="en-US" sz="20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1,3</m:t>
                          </m:r>
                        </m:e>
                      </m:d>
                      <m:r>
                        <a:rPr lang="en-US" sz="2000" i="1">
                          <a:latin typeface="Cambria Math"/>
                        </a:rPr>
                        <m:t>+</m:t>
                      </m:r>
                      <m:r>
                        <a:rPr lang="en-US" sz="2000" i="1">
                          <a:solidFill>
                            <a:srgbClr val="FF33CC"/>
                          </a:solidFill>
                          <a:latin typeface="Cambria Math"/>
                        </a:rPr>
                        <m:t>𝐵𝑒𝑠𝑡</m:t>
                      </m:r>
                      <m:d>
                        <m:dPr>
                          <m:ctrlPr>
                            <a:rPr lang="en-US" sz="2000" i="1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rgbClr val="FF33CC"/>
                              </a:solidFill>
                              <a:latin typeface="Cambria Math"/>
                            </a:rPr>
                            <m:t>4, 6</m:t>
                          </m:r>
                        </m:e>
                      </m:d>
                      <m:r>
                        <a:rPr lang="en-US" sz="2000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4</m:t>
                          </m:r>
                        </m:sub>
                      </m:sSub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15" name="TextBox 1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4528" y="5695890"/>
                <a:ext cx="3785139" cy="400110"/>
              </a:xfrm>
              <a:prstGeom prst="rect">
                <a:avLst/>
              </a:prstGeom>
              <a:blipFill>
                <a:blip r:embed="rId4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TextBox 115"/>
              <p:cNvSpPr txBox="1"/>
              <p:nvPr/>
            </p:nvSpPr>
            <p:spPr>
              <a:xfrm>
                <a:off x="3544528" y="6000690"/>
                <a:ext cx="378513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srgbClr val="00B050"/>
                          </a:solidFill>
                          <a:latin typeface="Cambria Math"/>
                        </a:rPr>
                        <m:t>𝐵𝑒𝑠𝑡</m:t>
                      </m:r>
                      <m:d>
                        <m:dPr>
                          <m:ctrlPr>
                            <a:rPr lang="en-US" sz="20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1,4</m:t>
                          </m:r>
                        </m:e>
                      </m:d>
                      <m:r>
                        <a:rPr lang="en-US" sz="2000" i="1">
                          <a:latin typeface="Cambria Math"/>
                        </a:rPr>
                        <m:t>+</m:t>
                      </m:r>
                      <m:r>
                        <a:rPr lang="en-US" sz="2000" i="1">
                          <a:solidFill>
                            <a:srgbClr val="FF33CC"/>
                          </a:solidFill>
                          <a:latin typeface="Cambria Math"/>
                        </a:rPr>
                        <m:t>𝐵𝑒𝑠𝑡</m:t>
                      </m:r>
                      <m:d>
                        <m:dPr>
                          <m:ctrlPr>
                            <a:rPr lang="en-US" sz="2000" i="1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rgbClr val="FF33CC"/>
                              </a:solidFill>
                              <a:latin typeface="Cambria Math"/>
                            </a:rPr>
                            <m:t>5, 6</m:t>
                          </m:r>
                        </m:e>
                      </m:d>
                      <m:r>
                        <a:rPr lang="en-US" sz="2000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5</m:t>
                          </m:r>
                        </m:sub>
                      </m:sSub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16" name="TextBox 1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4528" y="6000690"/>
                <a:ext cx="3785139" cy="400110"/>
              </a:xfrm>
              <a:prstGeom prst="rect">
                <a:avLst/>
              </a:prstGeom>
              <a:blipFill>
                <a:blip r:embed="rId4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TextBox 116"/>
              <p:cNvSpPr txBox="1"/>
              <p:nvPr/>
            </p:nvSpPr>
            <p:spPr>
              <a:xfrm>
                <a:off x="3544528" y="6305490"/>
                <a:ext cx="378513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srgbClr val="00B050"/>
                          </a:solidFill>
                          <a:latin typeface="Cambria Math"/>
                        </a:rPr>
                        <m:t>𝐵𝑒𝑠𝑡</m:t>
                      </m:r>
                      <m:d>
                        <m:dPr>
                          <m:ctrlPr>
                            <a:rPr lang="en-US" sz="20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1,5</m:t>
                          </m:r>
                        </m:e>
                      </m:d>
                      <m:r>
                        <a:rPr lang="en-US" sz="2000" i="1">
                          <a:latin typeface="Cambria Math"/>
                        </a:rPr>
                        <m:t>+</m:t>
                      </m:r>
                      <m:r>
                        <a:rPr lang="en-US" sz="2000" i="1">
                          <a:solidFill>
                            <a:srgbClr val="FF33CC"/>
                          </a:solidFill>
                          <a:latin typeface="Cambria Math"/>
                        </a:rPr>
                        <m:t>𝐵𝑒𝑠𝑡</m:t>
                      </m:r>
                      <m:d>
                        <m:dPr>
                          <m:ctrlPr>
                            <a:rPr lang="en-US" sz="2000" i="1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rgbClr val="FF33CC"/>
                              </a:solidFill>
                              <a:latin typeface="Cambria Math"/>
                            </a:rPr>
                            <m:t>6, 6</m:t>
                          </m:r>
                        </m:e>
                      </m:d>
                      <m:r>
                        <a:rPr lang="en-US" sz="2000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6</m:t>
                          </m:r>
                        </m:sub>
                      </m:sSub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17" name="TextBox 1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4528" y="6305490"/>
                <a:ext cx="3785139" cy="400110"/>
              </a:xfrm>
              <a:prstGeom prst="rect">
                <a:avLst/>
              </a:prstGeom>
              <a:blipFill>
                <a:blip r:embed="rId4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TextBox 117"/>
              <p:cNvSpPr txBox="1"/>
              <p:nvPr/>
            </p:nvSpPr>
            <p:spPr>
              <a:xfrm>
                <a:off x="9029582" y="3733800"/>
                <a:ext cx="80021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/>
                        </a:rPr>
                        <m:t>15125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18" name="TextBox 1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9582" y="3733800"/>
                <a:ext cx="800219" cy="338554"/>
              </a:xfrm>
              <a:prstGeom prst="rect">
                <a:avLst/>
              </a:prstGeom>
              <a:blipFill>
                <a:blip r:embed="rId4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TextBox 118"/>
              <p:cNvSpPr txBox="1"/>
              <p:nvPr/>
            </p:nvSpPr>
            <p:spPr>
              <a:xfrm>
                <a:off x="5181600" y="3276600"/>
                <a:ext cx="5621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𝑗</m:t>
                      </m:r>
                      <m:r>
                        <a:rPr lang="en-US" i="1"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9" name="TextBox 1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600" y="3276600"/>
                <a:ext cx="562142" cy="369332"/>
              </a:xfrm>
              <a:prstGeom prst="rect">
                <a:avLst/>
              </a:prstGeom>
              <a:blipFill>
                <a:blip r:embed="rId44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TextBox 119"/>
              <p:cNvSpPr txBox="1"/>
              <p:nvPr/>
            </p:nvSpPr>
            <p:spPr>
              <a:xfrm rot="19292584">
                <a:off x="10055122" y="3411347"/>
                <a:ext cx="5558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a:rPr lang="en-US" i="1"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0" name="TextBox 1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292584">
                <a:off x="10055122" y="3411347"/>
                <a:ext cx="555858" cy="369332"/>
              </a:xfrm>
              <a:prstGeom prst="rect">
                <a:avLst/>
              </a:prstGeom>
              <a:blipFill>
                <a:blip r:embed="rId4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678509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EFE7A-D8D7-2846-9D62-BC579DB16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Generic Top-Down Dynamic Programming </a:t>
            </a:r>
            <a:r>
              <a:rPr lang="en-US" dirty="0" err="1"/>
              <a:t>Soln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6B907A-6663-2642-9E26-5676571E5A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373903"/>
            <a:ext cx="8633460" cy="497855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mem = {}</a:t>
            </a:r>
          </a:p>
          <a:p>
            <a:pPr marL="0" indent="0">
              <a:buNone/>
            </a:pPr>
            <a:r>
              <a:rPr lang="en-US" dirty="0"/>
              <a:t>def </a:t>
            </a:r>
            <a:r>
              <a:rPr lang="en-US" dirty="0" err="1"/>
              <a:t>myDPalgo</a:t>
            </a:r>
            <a:r>
              <a:rPr lang="en-US" dirty="0"/>
              <a:t>(</a:t>
            </a:r>
            <a:r>
              <a:rPr lang="en-US" dirty="0">
                <a:solidFill>
                  <a:srgbClr val="FF0000"/>
                </a:solidFill>
              </a:rPr>
              <a:t>problem</a:t>
            </a:r>
            <a:r>
              <a:rPr lang="en-US" dirty="0"/>
              <a:t>):</a:t>
            </a:r>
          </a:p>
          <a:p>
            <a:pPr marL="0" indent="0">
              <a:buNone/>
            </a:pPr>
            <a:r>
              <a:rPr lang="en-US" dirty="0"/>
              <a:t>	if mem[</a:t>
            </a:r>
            <a:r>
              <a:rPr lang="en-US" dirty="0">
                <a:solidFill>
                  <a:srgbClr val="FF0000"/>
                </a:solidFill>
              </a:rPr>
              <a:t>problem</a:t>
            </a:r>
            <a:r>
              <a:rPr lang="en-US" dirty="0"/>
              <a:t>] not blank:</a:t>
            </a:r>
          </a:p>
          <a:p>
            <a:pPr marL="0" indent="0">
              <a:buNone/>
            </a:pPr>
            <a:r>
              <a:rPr lang="en-US" dirty="0"/>
              <a:t>		return mem[</a:t>
            </a:r>
            <a:r>
              <a:rPr lang="en-US" dirty="0">
                <a:solidFill>
                  <a:srgbClr val="FF0000"/>
                </a:solidFill>
              </a:rPr>
              <a:t>problem</a:t>
            </a:r>
            <a:r>
              <a:rPr lang="en-US" dirty="0"/>
              <a:t>]</a:t>
            </a:r>
          </a:p>
          <a:p>
            <a:pPr marL="0" indent="0">
              <a:buNone/>
            </a:pPr>
            <a:r>
              <a:rPr lang="en-US" dirty="0"/>
              <a:t>	if </a:t>
            </a:r>
            <a:r>
              <a:rPr lang="en-US" dirty="0" err="1"/>
              <a:t>baseCase</a:t>
            </a:r>
            <a:r>
              <a:rPr lang="en-US" dirty="0"/>
              <a:t>(</a:t>
            </a:r>
            <a:r>
              <a:rPr lang="en-US" dirty="0">
                <a:solidFill>
                  <a:srgbClr val="FF0000"/>
                </a:solidFill>
              </a:rPr>
              <a:t>problem</a:t>
            </a:r>
            <a:r>
              <a:rPr lang="en-US" dirty="0"/>
              <a:t>):</a:t>
            </a:r>
          </a:p>
          <a:p>
            <a:pPr marL="0" indent="0">
              <a:buNone/>
            </a:pPr>
            <a:r>
              <a:rPr lang="en-US" dirty="0"/>
              <a:t>		</a:t>
            </a:r>
            <a:r>
              <a:rPr lang="en-US" dirty="0">
                <a:solidFill>
                  <a:srgbClr val="7030A0"/>
                </a:solidFill>
              </a:rPr>
              <a:t>solution</a:t>
            </a:r>
            <a:r>
              <a:rPr lang="en-US" dirty="0"/>
              <a:t> = solve(</a:t>
            </a:r>
            <a:r>
              <a:rPr lang="en-US" dirty="0">
                <a:solidFill>
                  <a:srgbClr val="FF0000"/>
                </a:solidFill>
              </a:rPr>
              <a:t>problem</a:t>
            </a:r>
            <a:r>
              <a:rPr lang="en-US" dirty="0"/>
              <a:t>)</a:t>
            </a:r>
          </a:p>
          <a:p>
            <a:pPr marL="0" indent="0">
              <a:buNone/>
            </a:pPr>
            <a:r>
              <a:rPr lang="en-US" dirty="0"/>
              <a:t>		mem[</a:t>
            </a:r>
            <a:r>
              <a:rPr lang="en-US" dirty="0">
                <a:solidFill>
                  <a:srgbClr val="FF0000"/>
                </a:solidFill>
              </a:rPr>
              <a:t>problem</a:t>
            </a:r>
            <a:r>
              <a:rPr lang="en-US" dirty="0"/>
              <a:t>] = </a:t>
            </a:r>
            <a:r>
              <a:rPr lang="en-US" dirty="0">
                <a:solidFill>
                  <a:srgbClr val="7030A0"/>
                </a:solidFill>
              </a:rPr>
              <a:t>solution</a:t>
            </a:r>
          </a:p>
          <a:p>
            <a:pPr marL="0" indent="0">
              <a:buNone/>
            </a:pPr>
            <a:r>
              <a:rPr lang="en-US" dirty="0"/>
              <a:t>		return </a:t>
            </a:r>
            <a:r>
              <a:rPr lang="en-US" dirty="0">
                <a:solidFill>
                  <a:srgbClr val="7030A0"/>
                </a:solidFill>
              </a:rPr>
              <a:t>solution</a:t>
            </a:r>
          </a:p>
          <a:p>
            <a:pPr marL="0" indent="0">
              <a:buNone/>
            </a:pPr>
            <a:r>
              <a:rPr lang="en-US" dirty="0"/>
              <a:t>	for </a:t>
            </a:r>
            <a:r>
              <a:rPr lang="en-US" dirty="0">
                <a:solidFill>
                  <a:srgbClr val="00B050"/>
                </a:solidFill>
              </a:rPr>
              <a:t>subproblem</a:t>
            </a:r>
            <a:r>
              <a:rPr lang="en-US" dirty="0"/>
              <a:t> of </a:t>
            </a:r>
            <a:r>
              <a:rPr lang="en-US" dirty="0">
                <a:solidFill>
                  <a:srgbClr val="FF0000"/>
                </a:solidFill>
              </a:rPr>
              <a:t>problem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		</a:t>
            </a:r>
            <a:r>
              <a:rPr lang="en-US" dirty="0" err="1">
                <a:solidFill>
                  <a:srgbClr val="0070C0"/>
                </a:solidFill>
              </a:rPr>
              <a:t>subsolutions</a:t>
            </a:r>
            <a:r>
              <a:rPr lang="en-US" dirty="0" err="1"/>
              <a:t>.append</a:t>
            </a:r>
            <a:r>
              <a:rPr lang="en-US" dirty="0"/>
              <a:t>(</a:t>
            </a:r>
            <a:r>
              <a:rPr lang="en-US" dirty="0" err="1"/>
              <a:t>myDPalgo</a:t>
            </a:r>
            <a:r>
              <a:rPr lang="en-US" dirty="0"/>
              <a:t>(</a:t>
            </a:r>
            <a:r>
              <a:rPr lang="en-US" dirty="0">
                <a:solidFill>
                  <a:srgbClr val="00B050"/>
                </a:solidFill>
              </a:rPr>
              <a:t>subproblem</a:t>
            </a:r>
            <a:r>
              <a:rPr lang="en-US" dirty="0"/>
              <a:t>))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>
                <a:solidFill>
                  <a:srgbClr val="7030A0"/>
                </a:solidFill>
              </a:rPr>
              <a:t>solution</a:t>
            </a:r>
            <a:r>
              <a:rPr lang="en-US" dirty="0"/>
              <a:t> = </a:t>
            </a:r>
            <a:r>
              <a:rPr lang="en-US" dirty="0" err="1"/>
              <a:t>OptimalSubstructure</a:t>
            </a:r>
            <a:r>
              <a:rPr lang="en-US" dirty="0"/>
              <a:t>(</a:t>
            </a:r>
            <a:r>
              <a:rPr lang="en-US" dirty="0" err="1">
                <a:solidFill>
                  <a:srgbClr val="0070C0"/>
                </a:solidFill>
              </a:rPr>
              <a:t>subsolutions</a:t>
            </a:r>
            <a:r>
              <a:rPr lang="en-US" dirty="0"/>
              <a:t>)</a:t>
            </a:r>
          </a:p>
          <a:p>
            <a:pPr marL="0" indent="0">
              <a:buNone/>
            </a:pPr>
            <a:r>
              <a:rPr lang="en-US" dirty="0"/>
              <a:t>	mem[</a:t>
            </a:r>
            <a:r>
              <a:rPr lang="en-US" dirty="0">
                <a:solidFill>
                  <a:srgbClr val="FF0000"/>
                </a:solidFill>
              </a:rPr>
              <a:t>problem</a:t>
            </a:r>
            <a:r>
              <a:rPr lang="en-US" dirty="0"/>
              <a:t>] = </a:t>
            </a:r>
            <a:r>
              <a:rPr lang="en-US" dirty="0">
                <a:solidFill>
                  <a:srgbClr val="7030A0"/>
                </a:solidFill>
              </a:rPr>
              <a:t>solution</a:t>
            </a:r>
          </a:p>
          <a:p>
            <a:pPr marL="0" indent="0">
              <a:buNone/>
            </a:pPr>
            <a:r>
              <a:rPr lang="en-US" dirty="0"/>
              <a:t>	return </a:t>
            </a:r>
            <a:r>
              <a:rPr lang="en-US" dirty="0">
                <a:solidFill>
                  <a:srgbClr val="7030A0"/>
                </a:solidFill>
              </a:rPr>
              <a:t>solution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A34B11-1AA4-6148-89AD-792020F24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7561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EFE7A-D8D7-2846-9D62-BC579DB16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Generic Top-Down Dynamic Programming </a:t>
            </a:r>
            <a:r>
              <a:rPr lang="en-US" dirty="0" err="1"/>
              <a:t>Soln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6B907A-6663-2642-9E26-5676571E5A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373903"/>
            <a:ext cx="11125200" cy="5484097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/>
              <a:t>mem = [][]</a:t>
            </a:r>
          </a:p>
          <a:p>
            <a:pPr marL="0" indent="0">
              <a:buNone/>
            </a:pPr>
            <a:r>
              <a:rPr lang="en-US" dirty="0"/>
              <a:t>Matrix = []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#1-D array of all 2-D matrices</a:t>
            </a:r>
          </a:p>
          <a:p>
            <a:pPr marL="0" indent="0">
              <a:buNone/>
            </a:pPr>
            <a:r>
              <a:rPr lang="en-US" dirty="0"/>
              <a:t>def </a:t>
            </a:r>
            <a:r>
              <a:rPr lang="en-US" b="1" dirty="0" err="1"/>
              <a:t>matrixChain</a:t>
            </a:r>
            <a:r>
              <a:rPr lang="en-US" dirty="0"/>
              <a:t>(</a:t>
            </a:r>
            <a:r>
              <a:rPr lang="en-US" dirty="0" err="1">
                <a:solidFill>
                  <a:srgbClr val="FF0000"/>
                </a:solidFill>
              </a:rPr>
              <a:t>i,j</a:t>
            </a:r>
            <a:r>
              <a:rPr lang="en-US" dirty="0"/>
              <a:t>):</a:t>
            </a:r>
          </a:p>
          <a:p>
            <a:pPr marL="0" indent="0">
              <a:buNone/>
            </a:pPr>
            <a:r>
              <a:rPr lang="en-US" dirty="0"/>
              <a:t>	if mem[</a:t>
            </a:r>
            <a:r>
              <a:rPr lang="en-US" dirty="0" err="1">
                <a:solidFill>
                  <a:srgbClr val="FF0000"/>
                </a:solidFill>
              </a:rPr>
              <a:t>i</a:t>
            </a:r>
            <a:r>
              <a:rPr lang="en-US" dirty="0"/>
              <a:t>][</a:t>
            </a:r>
            <a:r>
              <a:rPr lang="en-US" dirty="0">
                <a:solidFill>
                  <a:srgbClr val="FF0000"/>
                </a:solidFill>
              </a:rPr>
              <a:t>j</a:t>
            </a:r>
            <a:r>
              <a:rPr lang="en-US" dirty="0"/>
              <a:t>] not blank:</a:t>
            </a:r>
          </a:p>
          <a:p>
            <a:pPr marL="0" indent="0">
              <a:buNone/>
            </a:pPr>
            <a:r>
              <a:rPr lang="en-US" dirty="0"/>
              <a:t>		return mem[</a:t>
            </a:r>
            <a:r>
              <a:rPr lang="en-US" dirty="0" err="1">
                <a:solidFill>
                  <a:srgbClr val="FF0000"/>
                </a:solidFill>
              </a:rPr>
              <a:t>i</a:t>
            </a:r>
            <a:r>
              <a:rPr lang="en-US" dirty="0"/>
              <a:t>][</a:t>
            </a:r>
            <a:r>
              <a:rPr lang="en-US" dirty="0">
                <a:solidFill>
                  <a:srgbClr val="FF0000"/>
                </a:solidFill>
              </a:rPr>
              <a:t>j</a:t>
            </a:r>
            <a:r>
              <a:rPr lang="en-US" dirty="0"/>
              <a:t>] </a:t>
            </a:r>
          </a:p>
          <a:p>
            <a:pPr marL="0" indent="0">
              <a:buNone/>
            </a:pPr>
            <a:r>
              <a:rPr lang="en-US" dirty="0"/>
              <a:t>	if </a:t>
            </a:r>
            <a:r>
              <a:rPr lang="en-US" dirty="0">
                <a:solidFill>
                  <a:srgbClr val="FF0000"/>
                </a:solidFill>
              </a:rPr>
              <a:t>(j-</a:t>
            </a:r>
            <a:r>
              <a:rPr lang="en-US" dirty="0" err="1">
                <a:solidFill>
                  <a:srgbClr val="FF0000"/>
                </a:solidFill>
              </a:rPr>
              <a:t>i</a:t>
            </a:r>
            <a:r>
              <a:rPr lang="en-US" dirty="0">
                <a:solidFill>
                  <a:srgbClr val="FF0000"/>
                </a:solidFill>
              </a:rPr>
              <a:t>) == 0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		mem[</a:t>
            </a:r>
            <a:r>
              <a:rPr lang="en-US" dirty="0" err="1">
                <a:solidFill>
                  <a:srgbClr val="FF0000"/>
                </a:solidFill>
              </a:rPr>
              <a:t>i</a:t>
            </a:r>
            <a:r>
              <a:rPr lang="en-US" dirty="0"/>
              <a:t>][</a:t>
            </a:r>
            <a:r>
              <a:rPr lang="en-US" dirty="0">
                <a:solidFill>
                  <a:srgbClr val="FF0000"/>
                </a:solidFill>
              </a:rPr>
              <a:t>j</a:t>
            </a:r>
            <a:r>
              <a:rPr lang="en-US" dirty="0"/>
              <a:t>] = </a:t>
            </a:r>
            <a:r>
              <a:rPr lang="en-US" dirty="0">
                <a:solidFill>
                  <a:srgbClr val="7030A0"/>
                </a:solidFill>
              </a:rPr>
              <a:t>0</a:t>
            </a:r>
          </a:p>
          <a:p>
            <a:pPr marL="0" indent="0">
              <a:buNone/>
            </a:pPr>
            <a:r>
              <a:rPr lang="en-US" dirty="0"/>
              <a:t>		return </a:t>
            </a:r>
            <a:r>
              <a:rPr lang="en-US" dirty="0">
                <a:solidFill>
                  <a:srgbClr val="7030A0"/>
                </a:solidFill>
              </a:rPr>
              <a:t>0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if </a:t>
            </a:r>
            <a:r>
              <a:rPr lang="en-US" dirty="0">
                <a:solidFill>
                  <a:srgbClr val="FF0000"/>
                </a:solidFill>
              </a:rPr>
              <a:t>(j-</a:t>
            </a:r>
            <a:r>
              <a:rPr lang="en-US" dirty="0" err="1">
                <a:solidFill>
                  <a:srgbClr val="FF0000"/>
                </a:solidFill>
              </a:rPr>
              <a:t>i</a:t>
            </a:r>
            <a:r>
              <a:rPr lang="en-US" dirty="0">
                <a:solidFill>
                  <a:srgbClr val="FF0000"/>
                </a:solidFill>
              </a:rPr>
              <a:t>) == 1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		</a:t>
            </a:r>
            <a:r>
              <a:rPr lang="en-US" dirty="0">
                <a:solidFill>
                  <a:srgbClr val="7030A0"/>
                </a:solidFill>
              </a:rPr>
              <a:t>solution</a:t>
            </a:r>
            <a:r>
              <a:rPr lang="en-US" dirty="0"/>
              <a:t> = size(Matrix[</a:t>
            </a:r>
            <a:r>
              <a:rPr lang="en-US" dirty="0" err="1">
                <a:solidFill>
                  <a:srgbClr val="FF0000"/>
                </a:solidFill>
              </a:rPr>
              <a:t>i</a:t>
            </a:r>
            <a:r>
              <a:rPr lang="en-US" dirty="0"/>
              <a:t>]) * size(Matrix[</a:t>
            </a:r>
            <a:r>
              <a:rPr lang="en-US" dirty="0">
                <a:solidFill>
                  <a:srgbClr val="FF0000"/>
                </a:solidFill>
              </a:rPr>
              <a:t>j</a:t>
            </a:r>
            <a:r>
              <a:rPr lang="en-US" dirty="0"/>
              <a:t>]) * size(Matrix[</a:t>
            </a:r>
            <a:r>
              <a:rPr lang="en-US" dirty="0">
                <a:solidFill>
                  <a:srgbClr val="FF0000"/>
                </a:solidFill>
              </a:rPr>
              <a:t>j</a:t>
            </a:r>
            <a:r>
              <a:rPr lang="en-US" dirty="0"/>
              <a:t>][0])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#cost to multiply</a:t>
            </a:r>
          </a:p>
          <a:p>
            <a:pPr marL="0" indent="0">
              <a:buNone/>
            </a:pPr>
            <a:r>
              <a:rPr lang="en-US" dirty="0"/>
              <a:t>		mem[</a:t>
            </a:r>
            <a:r>
              <a:rPr lang="en-US" dirty="0" err="1">
                <a:solidFill>
                  <a:srgbClr val="FF0000"/>
                </a:solidFill>
              </a:rPr>
              <a:t>i</a:t>
            </a:r>
            <a:r>
              <a:rPr lang="en-US" dirty="0"/>
              <a:t>][</a:t>
            </a:r>
            <a:r>
              <a:rPr lang="en-US" dirty="0">
                <a:solidFill>
                  <a:srgbClr val="FF0000"/>
                </a:solidFill>
              </a:rPr>
              <a:t>j</a:t>
            </a:r>
            <a:r>
              <a:rPr lang="en-US" dirty="0"/>
              <a:t>] = </a:t>
            </a:r>
            <a:r>
              <a:rPr lang="en-US" dirty="0">
                <a:solidFill>
                  <a:srgbClr val="7030A0"/>
                </a:solidFill>
              </a:rPr>
              <a:t>solution</a:t>
            </a:r>
          </a:p>
          <a:p>
            <a:pPr marL="0" indent="0">
              <a:buNone/>
            </a:pPr>
            <a:r>
              <a:rPr lang="en-US" dirty="0"/>
              <a:t>		return </a:t>
            </a:r>
            <a:r>
              <a:rPr lang="en-US" dirty="0">
                <a:solidFill>
                  <a:srgbClr val="7030A0"/>
                </a:solidFill>
              </a:rPr>
              <a:t>solution</a:t>
            </a:r>
          </a:p>
          <a:p>
            <a:pPr marL="0" indent="0">
              <a:buNone/>
            </a:pPr>
            <a:r>
              <a:rPr lang="en-US" dirty="0"/>
              <a:t>	for </a:t>
            </a:r>
            <a:r>
              <a:rPr lang="en-US" dirty="0">
                <a:solidFill>
                  <a:srgbClr val="00B050"/>
                </a:solidFill>
              </a:rPr>
              <a:t>k</a:t>
            </a:r>
            <a:r>
              <a:rPr lang="en-US" dirty="0"/>
              <a:t> in </a:t>
            </a:r>
            <a:r>
              <a:rPr lang="en-US" dirty="0">
                <a:solidFill>
                  <a:srgbClr val="FF0000"/>
                </a:solidFill>
              </a:rPr>
              <a:t>i+1 .. j-1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		</a:t>
            </a:r>
            <a:r>
              <a:rPr lang="en-US" dirty="0" err="1">
                <a:solidFill>
                  <a:srgbClr val="0070C0"/>
                </a:solidFill>
              </a:rPr>
              <a:t>subsolutions</a:t>
            </a:r>
            <a:r>
              <a:rPr lang="en-US" dirty="0" err="1"/>
              <a:t>.append</a:t>
            </a:r>
            <a:r>
              <a:rPr lang="en-US" dirty="0"/>
              <a:t>(</a:t>
            </a:r>
            <a:r>
              <a:rPr lang="en-US" b="1" dirty="0" err="1"/>
              <a:t>matrixChain</a:t>
            </a:r>
            <a:r>
              <a:rPr lang="en-US" dirty="0"/>
              <a:t>(</a:t>
            </a:r>
            <a:r>
              <a:rPr lang="en-US" dirty="0" err="1">
                <a:solidFill>
                  <a:srgbClr val="00B050"/>
                </a:solidFill>
              </a:rPr>
              <a:t>i,k</a:t>
            </a:r>
            <a:r>
              <a:rPr lang="en-US" dirty="0"/>
              <a:t>) + </a:t>
            </a:r>
            <a:r>
              <a:rPr lang="en-US" b="1" dirty="0" err="1"/>
              <a:t>matrixChain</a:t>
            </a:r>
            <a:r>
              <a:rPr lang="en-US" dirty="0"/>
              <a:t>(</a:t>
            </a:r>
            <a:r>
              <a:rPr lang="en-US" dirty="0">
                <a:solidFill>
                  <a:srgbClr val="00B050"/>
                </a:solidFill>
              </a:rPr>
              <a:t>k+1,j</a:t>
            </a:r>
            <a:r>
              <a:rPr lang="en-US" dirty="0"/>
              <a:t>) + </a:t>
            </a:r>
            <a:r>
              <a:rPr lang="en-US" i="1" dirty="0"/>
              <a:t>cost</a:t>
            </a:r>
            <a:r>
              <a:rPr lang="en-US" dirty="0"/>
              <a:t>(</a:t>
            </a:r>
            <a:r>
              <a:rPr lang="en-US" dirty="0" err="1"/>
              <a:t>i,k,j</a:t>
            </a:r>
            <a:r>
              <a:rPr lang="en-US" dirty="0"/>
              <a:t>))</a:t>
            </a:r>
          </a:p>
          <a:p>
            <a:pPr marL="0" indent="0">
              <a:buNone/>
            </a:pPr>
            <a:r>
              <a:rPr lang="en-US" dirty="0"/>
              <a:t> 	</a:t>
            </a:r>
            <a:r>
              <a:rPr lang="en-US" dirty="0">
                <a:solidFill>
                  <a:srgbClr val="7030A0"/>
                </a:solidFill>
              </a:rPr>
              <a:t>solution</a:t>
            </a:r>
            <a:r>
              <a:rPr lang="en-US" dirty="0"/>
              <a:t> = min(</a:t>
            </a:r>
            <a:r>
              <a:rPr lang="en-US" dirty="0" err="1">
                <a:solidFill>
                  <a:srgbClr val="0070C0"/>
                </a:solidFill>
              </a:rPr>
              <a:t>subsolutions</a:t>
            </a:r>
            <a:r>
              <a:rPr lang="en-US" dirty="0"/>
              <a:t>)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# optimal substructure</a:t>
            </a:r>
          </a:p>
          <a:p>
            <a:pPr marL="0" indent="0">
              <a:buNone/>
            </a:pPr>
            <a:r>
              <a:rPr lang="en-US" dirty="0"/>
              <a:t>	mem[</a:t>
            </a:r>
            <a:r>
              <a:rPr lang="en-US" dirty="0" err="1">
                <a:solidFill>
                  <a:srgbClr val="FF0000"/>
                </a:solidFill>
              </a:rPr>
              <a:t>i</a:t>
            </a:r>
            <a:r>
              <a:rPr lang="en-US" dirty="0"/>
              <a:t>][</a:t>
            </a:r>
            <a:r>
              <a:rPr lang="en-US" dirty="0">
                <a:solidFill>
                  <a:srgbClr val="FF0000"/>
                </a:solidFill>
              </a:rPr>
              <a:t>j</a:t>
            </a:r>
            <a:r>
              <a:rPr lang="en-US" dirty="0"/>
              <a:t>] = </a:t>
            </a:r>
            <a:r>
              <a:rPr lang="en-US" dirty="0">
                <a:solidFill>
                  <a:srgbClr val="7030A0"/>
                </a:solidFill>
              </a:rPr>
              <a:t>solution</a:t>
            </a:r>
          </a:p>
          <a:p>
            <a:pPr marL="0" indent="0">
              <a:buNone/>
            </a:pPr>
            <a:r>
              <a:rPr lang="en-US" dirty="0"/>
              <a:t>	return </a:t>
            </a:r>
            <a:r>
              <a:rPr lang="en-US" dirty="0">
                <a:solidFill>
                  <a:srgbClr val="7030A0"/>
                </a:solidFill>
              </a:rPr>
              <a:t>solution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A34B11-1AA4-6148-89AD-792020F24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0455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Longest Common Subsequence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13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565971" y="1143001"/>
            <a:ext cx="8949630" cy="1200329"/>
            <a:chOff x="41971" y="5562600"/>
            <a:chExt cx="8949630" cy="12003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41971" y="5867400"/>
                  <a:ext cx="193922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latin typeface="Cambria Math"/>
                          </a:rPr>
                          <m:t>𝐿𝐶𝑆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/>
                              </a:rPr>
                              <m:t>𝑖</m:t>
                            </m:r>
                            <m:r>
                              <a:rPr lang="en-US" sz="2400" i="1">
                                <a:latin typeface="Cambria Math"/>
                              </a:rPr>
                              <m:t>,</m:t>
                            </m:r>
                            <m:r>
                              <a:rPr lang="en-US" sz="2400" i="1">
                                <a:latin typeface="Cambria Math"/>
                              </a:rPr>
                              <m:t>𝑗</m:t>
                            </m:r>
                          </m:e>
                        </m:d>
                        <m:r>
                          <a:rPr lang="en-US" sz="2400" i="1">
                            <a:latin typeface="Cambria Math"/>
                          </a:rPr>
                          <m:t>=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971" y="5867400"/>
                  <a:ext cx="1939229" cy="461665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 b="-16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2057401" y="5562600"/>
                  <a:ext cx="6934200" cy="12003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400" i="1">
                          <a:latin typeface="Cambria Math"/>
                        </a:rPr>
                        <m:t>0</m:t>
                      </m:r>
                    </m:oMath>
                  </a14:m>
                  <a:r>
                    <a:rPr lang="en-US" sz="2400" i="1" dirty="0">
                      <a:latin typeface="Cambria Math"/>
                    </a:rPr>
                    <a:t> </a:t>
                  </a:r>
                  <a:r>
                    <a:rPr lang="en-US" sz="2400" dirty="0">
                      <a:latin typeface="Cambria Math"/>
                    </a:rPr>
                    <a:t>					</a:t>
                  </a:r>
                  <a:r>
                    <a:rPr lang="en-US" sz="2400" dirty="0"/>
                    <a:t>if </a:t>
                  </a:r>
                  <a14:m>
                    <m:oMath xmlns:m="http://schemas.openxmlformats.org/officeDocument/2006/math">
                      <m:r>
                        <a:rPr lang="en-US" sz="2400" i="1">
                          <a:latin typeface="Cambria Math"/>
                        </a:rPr>
                        <m:t>𝑖</m:t>
                      </m:r>
                      <m:r>
                        <a:rPr lang="en-US" sz="2400" i="1">
                          <a:latin typeface="Cambria Math"/>
                        </a:rPr>
                        <m:t>=0</m:t>
                      </m:r>
                    </m:oMath>
                  </a14:m>
                  <a:r>
                    <a:rPr lang="en-US" sz="2400" dirty="0">
                      <a:latin typeface="Cambria Math"/>
                    </a:rPr>
                    <a:t> or </a:t>
                  </a:r>
                  <a14:m>
                    <m:oMath xmlns:m="http://schemas.openxmlformats.org/officeDocument/2006/math">
                      <m:r>
                        <a:rPr lang="en-US" sz="2400" i="1">
                          <a:latin typeface="Cambria Math"/>
                        </a:rPr>
                        <m:t>𝑗</m:t>
                      </m:r>
                      <m:r>
                        <a:rPr lang="en-US" sz="2400" i="1">
                          <a:latin typeface="Cambria Math"/>
                        </a:rPr>
                        <m:t>=0</m:t>
                      </m:r>
                    </m:oMath>
                  </a14:m>
                  <a:r>
                    <a:rPr lang="en-US" sz="2400" dirty="0">
                      <a:latin typeface="Cambria Math"/>
                    </a:rPr>
                    <a:t> </a:t>
                  </a:r>
                  <a:endParaRPr lang="en-US" sz="2400" i="1" dirty="0">
                    <a:latin typeface="Cambria Math"/>
                  </a:endParaRPr>
                </a:p>
                <a:p>
                  <a14:m>
                    <m:oMath xmlns:m="http://schemas.openxmlformats.org/officeDocument/2006/math">
                      <m:r>
                        <a:rPr lang="en-US" sz="2400" i="1">
                          <a:solidFill>
                            <a:srgbClr val="00B050"/>
                          </a:solidFill>
                          <a:latin typeface="Cambria Math"/>
                        </a:rPr>
                        <m:t>𝐿𝐶𝑆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−1,</m:t>
                          </m:r>
                          <m:r>
                            <a:rPr lang="en-US" sz="2400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𝑗</m:t>
                          </m:r>
                          <m:r>
                            <a:rPr lang="en-US" sz="2400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−1</m:t>
                          </m:r>
                        </m:e>
                      </m:d>
                      <m:r>
                        <a:rPr lang="en-US" sz="2400" i="1">
                          <a:solidFill>
                            <a:srgbClr val="00B050"/>
                          </a:solidFill>
                          <a:latin typeface="Cambria Math"/>
                        </a:rPr>
                        <m:t>+1</m:t>
                      </m:r>
                    </m:oMath>
                  </a14:m>
                  <a:r>
                    <a:rPr lang="en-US" sz="2400" dirty="0">
                      <a:solidFill>
                        <a:srgbClr val="0070C0"/>
                      </a:solidFill>
                    </a:rPr>
                    <a:t> 	</a:t>
                  </a:r>
                  <a:r>
                    <a:rPr lang="en-US" sz="2400" dirty="0"/>
                    <a:t>	if </a:t>
                  </a:r>
                  <a14:m>
                    <m:oMath xmlns:m="http://schemas.openxmlformats.org/officeDocument/2006/math">
                      <m:r>
                        <a:rPr lang="en-US" sz="2400" i="1">
                          <a:latin typeface="Cambria Math"/>
                        </a:rPr>
                        <m:t>𝑋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/>
                            </a:rPr>
                            <m:t>𝑖</m:t>
                          </m:r>
                        </m:e>
                      </m:d>
                      <m:r>
                        <a:rPr lang="en-US" sz="2400" i="1">
                          <a:latin typeface="Cambria Math"/>
                        </a:rPr>
                        <m:t>=</m:t>
                      </m:r>
                      <m:r>
                        <a:rPr lang="en-US" sz="2400" i="1">
                          <a:latin typeface="Cambria Math"/>
                        </a:rPr>
                        <m:t>𝑌</m:t>
                      </m:r>
                      <m:r>
                        <a:rPr lang="en-US" sz="2400" i="1">
                          <a:latin typeface="Cambria Math"/>
                        </a:rPr>
                        <m:t>[</m:t>
                      </m:r>
                      <m:r>
                        <a:rPr lang="en-US" sz="2400" i="1">
                          <a:latin typeface="Cambria Math"/>
                        </a:rPr>
                        <m:t>𝑗</m:t>
                      </m:r>
                      <m:r>
                        <a:rPr lang="en-US" sz="2400" i="1">
                          <a:latin typeface="Cambria Math"/>
                        </a:rPr>
                        <m:t>]</m:t>
                      </m:r>
                    </m:oMath>
                  </a14:m>
                  <a:endParaRPr lang="en-US" sz="2400" dirty="0"/>
                </a:p>
                <a:p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max</m:t>
                          </m:r>
                        </m:fName>
                        <m:e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𝐿𝐶𝑆</m:t>
                          </m:r>
                          <m:d>
                            <m:dPr>
                              <m:ctrlP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𝑖</m:t>
                              </m:r>
                              <m: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𝑗</m:t>
                              </m:r>
                              <m: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−1</m:t>
                              </m:r>
                            </m:e>
                          </m:d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𝐿𝐶𝑆</m:t>
                          </m:r>
                          <m:d>
                            <m:dPr>
                              <m:ctrlP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𝑖</m:t>
                              </m:r>
                              <m: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−1,</m:t>
                              </m:r>
                              <m: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𝑗</m:t>
                              </m:r>
                            </m:e>
                          </m:d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)</m:t>
                          </m:r>
                        </m:e>
                      </m:func>
                    </m:oMath>
                  </a14:m>
                  <a:r>
                    <a:rPr lang="en-US" sz="2400" dirty="0"/>
                    <a:t> 	otherwise</a:t>
                  </a: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57401" y="5562600"/>
                  <a:ext cx="6934200" cy="1200329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l="-264" t="-5102" b="-107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Left Brace 12"/>
            <p:cNvSpPr/>
            <p:nvPr/>
          </p:nvSpPr>
          <p:spPr>
            <a:xfrm>
              <a:off x="1828800" y="5562601"/>
              <a:ext cx="304800" cy="1143000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7125697"/>
              </p:ext>
            </p:extLst>
          </p:nvPr>
        </p:nvGraphicFramePr>
        <p:xfrm>
          <a:off x="3352800" y="3124200"/>
          <a:ext cx="60960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70C0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B050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70C0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B050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70C0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70C0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B050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70C0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70C0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70C0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70C0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B050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70C0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70C0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70C0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70C0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B050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70C0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70C0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70C0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70C0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B050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70C0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70C0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70C0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70C0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B050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70C0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70C0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B050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70C0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B050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70C0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70C0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B050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B050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70C0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70C0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B050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70C0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B050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70C0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2632447" y="2514600"/>
                <a:ext cx="6295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𝑋</m:t>
                      </m:r>
                      <m:r>
                        <a:rPr lang="en-US" i="1"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2447" y="2514600"/>
                <a:ext cx="629531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4339229" y="2514600"/>
                <a:ext cx="3856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𝐴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9229" y="2514600"/>
                <a:ext cx="385683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5029712" y="2514600"/>
                <a:ext cx="3804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𝑇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712" y="2514600"/>
                <a:ext cx="380489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5791200" y="2514600"/>
                <a:ext cx="3855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𝐶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200" y="2514600"/>
                <a:ext cx="385554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8848754" y="2514600"/>
                <a:ext cx="3804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𝑇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8754" y="2514600"/>
                <a:ext cx="380489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6668012" y="2514600"/>
                <a:ext cx="3804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𝑇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8012" y="2514600"/>
                <a:ext cx="380489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7414766" y="2514600"/>
                <a:ext cx="3935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𝐺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4766" y="2514600"/>
                <a:ext cx="393569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8153401" y="2514600"/>
                <a:ext cx="3856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𝐴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3401" y="2514600"/>
                <a:ext cx="385683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4343401" y="2754868"/>
                <a:ext cx="3658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3401" y="2754868"/>
                <a:ext cx="365805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5033884" y="2754868"/>
                <a:ext cx="3658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3884" y="2754868"/>
                <a:ext cx="365805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5795373" y="2754868"/>
                <a:ext cx="3658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5373" y="2754868"/>
                <a:ext cx="365805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8852926" y="2754868"/>
                <a:ext cx="3658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7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2926" y="2754868"/>
                <a:ext cx="365805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6672184" y="2754868"/>
                <a:ext cx="3658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4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2184" y="2754868"/>
                <a:ext cx="365805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7418938" y="2754868"/>
                <a:ext cx="3658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8938" y="2754868"/>
                <a:ext cx="365805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8157573" y="2754868"/>
                <a:ext cx="3658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6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7573" y="2754868"/>
                <a:ext cx="365805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3571958" y="2754868"/>
                <a:ext cx="3658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1958" y="2754868"/>
                <a:ext cx="365805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 rot="2253684">
                <a:off x="2105711" y="2873382"/>
                <a:ext cx="6199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𝑌</m:t>
                      </m:r>
                      <m:r>
                        <a:rPr lang="en-US" i="1"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253684">
                <a:off x="2105711" y="2873382"/>
                <a:ext cx="619913" cy="369332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2986996" y="3131569"/>
                <a:ext cx="3658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6996" y="3131569"/>
                <a:ext cx="365805" cy="369332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2986996" y="3516868"/>
                <a:ext cx="3658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6996" y="3516868"/>
                <a:ext cx="365805" cy="36933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2986996" y="4226004"/>
                <a:ext cx="3658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6996" y="4226004"/>
                <a:ext cx="365805" cy="369332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2986995" y="4595336"/>
                <a:ext cx="3658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4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6995" y="4595336"/>
                <a:ext cx="365805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2986996" y="4964668"/>
                <a:ext cx="3658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6996" y="4964668"/>
                <a:ext cx="365805" cy="369332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2986996" y="5334000"/>
                <a:ext cx="3658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6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6996" y="5334000"/>
                <a:ext cx="365805" cy="369332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2992470" y="3856672"/>
                <a:ext cx="3658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2470" y="3856672"/>
                <a:ext cx="365805" cy="369332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2590802" y="3505200"/>
                <a:ext cx="3804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𝑇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2" y="3505200"/>
                <a:ext cx="380489" cy="369332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2590801" y="4214336"/>
                <a:ext cx="3855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𝐶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1" y="4214336"/>
                <a:ext cx="385554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2590801" y="4583668"/>
                <a:ext cx="3856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𝐴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1" y="4583668"/>
                <a:ext cx="385683" cy="369332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2590802" y="4953000"/>
                <a:ext cx="3804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𝑇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2" y="4953000"/>
                <a:ext cx="380489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2590802" y="5322332"/>
                <a:ext cx="3856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𝐴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2" y="5322332"/>
                <a:ext cx="385683" cy="369332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2596276" y="3845004"/>
                <a:ext cx="3935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𝐺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6276" y="3845004"/>
                <a:ext cx="393569" cy="369332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1752600" y="5943601"/>
                <a:ext cx="8276368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To fill in cell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/>
                      </a:rPr>
                      <m:t>(</m:t>
                    </m:r>
                    <m:r>
                      <a:rPr lang="en-US" sz="2400" i="1">
                        <a:latin typeface="Cambria Math"/>
                      </a:rPr>
                      <m:t>𝑖</m:t>
                    </m:r>
                    <m:r>
                      <a:rPr lang="en-US" sz="2400" i="1">
                        <a:latin typeface="Cambria Math"/>
                      </a:rPr>
                      <m:t>,</m:t>
                    </m:r>
                    <m:r>
                      <a:rPr lang="en-US" sz="2400" i="1">
                        <a:latin typeface="Cambria Math"/>
                      </a:rPr>
                      <m:t>𝑗</m:t>
                    </m:r>
                    <m:r>
                      <a:rPr lang="en-US" sz="2400" i="1">
                        <a:latin typeface="Cambria Math"/>
                      </a:rPr>
                      <m:t>)</m:t>
                    </m:r>
                  </m:oMath>
                </a14:m>
                <a:r>
                  <a:rPr lang="en-US" sz="2400" dirty="0"/>
                  <a:t> we need cells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/>
                          </a:rPr>
                          <m:t>𝑖</m:t>
                        </m:r>
                        <m:r>
                          <a:rPr lang="en-US" sz="2400" i="1">
                            <a:latin typeface="Cambria Math"/>
                          </a:rPr>
                          <m:t>−1,</m:t>
                        </m:r>
                        <m:r>
                          <a:rPr lang="en-US" sz="2400" i="1">
                            <a:latin typeface="Cambria Math"/>
                          </a:rPr>
                          <m:t>𝑗</m:t>
                        </m:r>
                        <m:r>
                          <a:rPr lang="en-US" sz="2400" i="1">
                            <a:latin typeface="Cambria Math"/>
                          </a:rPr>
                          <m:t>−1</m:t>
                        </m:r>
                      </m:e>
                    </m:d>
                    <m:r>
                      <a:rPr lang="en-US" sz="2400" i="1">
                        <a:latin typeface="Cambria Math"/>
                      </a:rPr>
                      <m:t>,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/>
                          </a:rPr>
                          <m:t>𝑖</m:t>
                        </m:r>
                        <m:r>
                          <a:rPr lang="en-US" sz="2400" i="1">
                            <a:latin typeface="Cambria Math"/>
                          </a:rPr>
                          <m:t>−1,</m:t>
                        </m:r>
                        <m:r>
                          <a:rPr lang="en-US" sz="2400" i="1">
                            <a:latin typeface="Cambria Math"/>
                          </a:rPr>
                          <m:t>𝑗</m:t>
                        </m:r>
                      </m:e>
                    </m:d>
                    <m:r>
                      <a:rPr lang="en-US" sz="2400" i="1">
                        <a:latin typeface="Cambria Math"/>
                      </a:rPr>
                      <m:t>,(</m:t>
                    </m:r>
                    <m:r>
                      <a:rPr lang="en-US" sz="2400" i="1">
                        <a:latin typeface="Cambria Math"/>
                      </a:rPr>
                      <m:t>𝑖</m:t>
                    </m:r>
                    <m:r>
                      <a:rPr lang="en-US" sz="2400" i="1">
                        <a:latin typeface="Cambria Math"/>
                      </a:rPr>
                      <m:t>,</m:t>
                    </m:r>
                    <m:r>
                      <a:rPr lang="en-US" sz="2400" i="1">
                        <a:latin typeface="Cambria Math"/>
                      </a:rPr>
                      <m:t>𝑗</m:t>
                    </m:r>
                    <m:r>
                      <a:rPr lang="en-US" sz="2400" i="1">
                        <a:latin typeface="Cambria Math"/>
                      </a:rPr>
                      <m:t>−1)</m:t>
                    </m:r>
                  </m:oMath>
                </a14:m>
                <a:endParaRPr lang="en-US" sz="2400" dirty="0"/>
              </a:p>
              <a:p>
                <a:r>
                  <a:rPr lang="en-US" sz="2400" dirty="0"/>
                  <a:t>Fill from Top-&gt;Bottom, Left-&gt;Right (with any preference)</a:t>
                </a: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5943601"/>
                <a:ext cx="8276368" cy="830997"/>
              </a:xfrm>
              <a:prstGeom prst="rect">
                <a:avLst/>
              </a:prstGeom>
              <a:blipFill>
                <a:blip r:embed="rId29"/>
                <a:stretch>
                  <a:fillRect l="-1072" t="-4615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4472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Seam Carving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10972800" cy="4525963"/>
          </a:xfrm>
        </p:spPr>
        <p:txBody>
          <a:bodyPr anchor="t">
            <a:normAutofit/>
          </a:bodyPr>
          <a:lstStyle/>
          <a:p>
            <a:r>
              <a:rPr lang="en-US" dirty="0"/>
              <a:t>Removes “least energy seam” of pixels</a:t>
            </a:r>
          </a:p>
          <a:p>
            <a:r>
              <a:rPr lang="en-US" dirty="0">
                <a:hlinkClick r:id="rId3"/>
              </a:rPr>
              <a:t>http://rsizr.com/</a:t>
            </a:r>
            <a:r>
              <a:rPr lang="en-US" dirty="0"/>
              <a:t>, </a:t>
            </a:r>
            <a:r>
              <a:rPr lang="en-US" dirty="0">
                <a:ea typeface="+mn-lt"/>
                <a:cs typeface="+mn-lt"/>
                <a:hlinkClick r:id="rId4"/>
              </a:rPr>
              <a:t>https://www.aryan.app/seam-carving/</a:t>
            </a:r>
            <a:r>
              <a:rPr lang="en-US" dirty="0">
                <a:ea typeface="+mn-lt"/>
                <a:cs typeface="+mn-lt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14</a:t>
            </a:fld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6418743" y="4315977"/>
            <a:ext cx="1066800" cy="60729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418743" y="3934976"/>
            <a:ext cx="84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Carved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A8A85F7-3660-7144-85E3-1C1391CB94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346" y="2631560"/>
            <a:ext cx="5232400" cy="39243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E089991-BE2A-8645-BE99-14DDFBF4DB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4678" y="2631560"/>
            <a:ext cx="3321348" cy="3924300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FA3F6975-4353-6143-995C-5A60CB0E6E6C}"/>
              </a:ext>
            </a:extLst>
          </p:cNvPr>
          <p:cNvSpPr/>
          <p:nvPr/>
        </p:nvSpPr>
        <p:spPr>
          <a:xfrm>
            <a:off x="4304371" y="2665141"/>
            <a:ext cx="1460809" cy="3914079"/>
          </a:xfrm>
          <a:custGeom>
            <a:avLst/>
            <a:gdLst>
              <a:gd name="connsiteX0" fmla="*/ 1427356 w 1460809"/>
              <a:gd name="connsiteY0" fmla="*/ 0 h 3914079"/>
              <a:gd name="connsiteX1" fmla="*/ 1438507 w 1460809"/>
              <a:gd name="connsiteY1" fmla="*/ 55757 h 3914079"/>
              <a:gd name="connsiteX2" fmla="*/ 1460809 w 1460809"/>
              <a:gd name="connsiteY2" fmla="*/ 122664 h 3914079"/>
              <a:gd name="connsiteX3" fmla="*/ 1438507 w 1460809"/>
              <a:gd name="connsiteY3" fmla="*/ 301083 h 3914079"/>
              <a:gd name="connsiteX4" fmla="*/ 1393902 w 1460809"/>
              <a:gd name="connsiteY4" fmla="*/ 356839 h 3914079"/>
              <a:gd name="connsiteX5" fmla="*/ 1360449 w 1460809"/>
              <a:gd name="connsiteY5" fmla="*/ 401444 h 3914079"/>
              <a:gd name="connsiteX6" fmla="*/ 1293541 w 1460809"/>
              <a:gd name="connsiteY6" fmla="*/ 457200 h 3914079"/>
              <a:gd name="connsiteX7" fmla="*/ 1260088 w 1460809"/>
              <a:gd name="connsiteY7" fmla="*/ 490654 h 3914079"/>
              <a:gd name="connsiteX8" fmla="*/ 1226634 w 1460809"/>
              <a:gd name="connsiteY8" fmla="*/ 512957 h 3914079"/>
              <a:gd name="connsiteX9" fmla="*/ 1159727 w 1460809"/>
              <a:gd name="connsiteY9" fmla="*/ 579864 h 3914079"/>
              <a:gd name="connsiteX10" fmla="*/ 1137424 w 1460809"/>
              <a:gd name="connsiteY10" fmla="*/ 602166 h 3914079"/>
              <a:gd name="connsiteX11" fmla="*/ 1070517 w 1460809"/>
              <a:gd name="connsiteY11" fmla="*/ 691376 h 3914079"/>
              <a:gd name="connsiteX12" fmla="*/ 1037063 w 1460809"/>
              <a:gd name="connsiteY12" fmla="*/ 735981 h 3914079"/>
              <a:gd name="connsiteX13" fmla="*/ 1003609 w 1460809"/>
              <a:gd name="connsiteY13" fmla="*/ 769435 h 3914079"/>
              <a:gd name="connsiteX14" fmla="*/ 981307 w 1460809"/>
              <a:gd name="connsiteY14" fmla="*/ 802888 h 3914079"/>
              <a:gd name="connsiteX15" fmla="*/ 936702 w 1460809"/>
              <a:gd name="connsiteY15" fmla="*/ 847493 h 3914079"/>
              <a:gd name="connsiteX16" fmla="*/ 880946 w 1460809"/>
              <a:gd name="connsiteY16" fmla="*/ 903249 h 3914079"/>
              <a:gd name="connsiteX17" fmla="*/ 858644 w 1460809"/>
              <a:gd name="connsiteY17" fmla="*/ 925552 h 3914079"/>
              <a:gd name="connsiteX18" fmla="*/ 814039 w 1460809"/>
              <a:gd name="connsiteY18" fmla="*/ 981308 h 3914079"/>
              <a:gd name="connsiteX19" fmla="*/ 780585 w 1460809"/>
              <a:gd name="connsiteY19" fmla="*/ 1048215 h 3914079"/>
              <a:gd name="connsiteX20" fmla="*/ 747131 w 1460809"/>
              <a:gd name="connsiteY20" fmla="*/ 1103971 h 3914079"/>
              <a:gd name="connsiteX21" fmla="*/ 702527 w 1460809"/>
              <a:gd name="connsiteY21" fmla="*/ 1193181 h 3914079"/>
              <a:gd name="connsiteX22" fmla="*/ 680224 w 1460809"/>
              <a:gd name="connsiteY22" fmla="*/ 1215483 h 3914079"/>
              <a:gd name="connsiteX23" fmla="*/ 635619 w 1460809"/>
              <a:gd name="connsiteY23" fmla="*/ 1304693 h 3914079"/>
              <a:gd name="connsiteX24" fmla="*/ 613317 w 1460809"/>
              <a:gd name="connsiteY24" fmla="*/ 1371600 h 3914079"/>
              <a:gd name="connsiteX25" fmla="*/ 602166 w 1460809"/>
              <a:gd name="connsiteY25" fmla="*/ 1405054 h 3914079"/>
              <a:gd name="connsiteX26" fmla="*/ 535258 w 1460809"/>
              <a:gd name="connsiteY26" fmla="*/ 1527718 h 3914079"/>
              <a:gd name="connsiteX27" fmla="*/ 501805 w 1460809"/>
              <a:gd name="connsiteY27" fmla="*/ 1594625 h 3914079"/>
              <a:gd name="connsiteX28" fmla="*/ 490653 w 1460809"/>
              <a:gd name="connsiteY28" fmla="*/ 1628079 h 3914079"/>
              <a:gd name="connsiteX29" fmla="*/ 423746 w 1460809"/>
              <a:gd name="connsiteY29" fmla="*/ 1717288 h 3914079"/>
              <a:gd name="connsiteX30" fmla="*/ 390292 w 1460809"/>
              <a:gd name="connsiteY30" fmla="*/ 1739591 h 3914079"/>
              <a:gd name="connsiteX31" fmla="*/ 367990 w 1460809"/>
              <a:gd name="connsiteY31" fmla="*/ 1773044 h 3914079"/>
              <a:gd name="connsiteX32" fmla="*/ 312234 w 1460809"/>
              <a:gd name="connsiteY32" fmla="*/ 1828800 h 3914079"/>
              <a:gd name="connsiteX33" fmla="*/ 289931 w 1460809"/>
              <a:gd name="connsiteY33" fmla="*/ 1895708 h 3914079"/>
              <a:gd name="connsiteX34" fmla="*/ 267629 w 1460809"/>
              <a:gd name="connsiteY34" fmla="*/ 1996069 h 3914079"/>
              <a:gd name="connsiteX35" fmla="*/ 256478 w 1460809"/>
              <a:gd name="connsiteY35" fmla="*/ 2029522 h 3914079"/>
              <a:gd name="connsiteX36" fmla="*/ 223024 w 1460809"/>
              <a:gd name="connsiteY36" fmla="*/ 2085279 h 3914079"/>
              <a:gd name="connsiteX37" fmla="*/ 200722 w 1460809"/>
              <a:gd name="connsiteY37" fmla="*/ 2152186 h 3914079"/>
              <a:gd name="connsiteX38" fmla="*/ 178419 w 1460809"/>
              <a:gd name="connsiteY38" fmla="*/ 2252547 h 3914079"/>
              <a:gd name="connsiteX39" fmla="*/ 189570 w 1460809"/>
              <a:gd name="connsiteY39" fmla="*/ 2375210 h 3914079"/>
              <a:gd name="connsiteX40" fmla="*/ 200722 w 1460809"/>
              <a:gd name="connsiteY40" fmla="*/ 2442118 h 3914079"/>
              <a:gd name="connsiteX41" fmla="*/ 223024 w 1460809"/>
              <a:gd name="connsiteY41" fmla="*/ 2542479 h 3914079"/>
              <a:gd name="connsiteX42" fmla="*/ 245327 w 1460809"/>
              <a:gd name="connsiteY42" fmla="*/ 2609386 h 3914079"/>
              <a:gd name="connsiteX43" fmla="*/ 267629 w 1460809"/>
              <a:gd name="connsiteY43" fmla="*/ 2676293 h 3914079"/>
              <a:gd name="connsiteX44" fmla="*/ 278780 w 1460809"/>
              <a:gd name="connsiteY44" fmla="*/ 2709747 h 3914079"/>
              <a:gd name="connsiteX45" fmla="*/ 289931 w 1460809"/>
              <a:gd name="connsiteY45" fmla="*/ 2754352 h 3914079"/>
              <a:gd name="connsiteX46" fmla="*/ 301083 w 1460809"/>
              <a:gd name="connsiteY46" fmla="*/ 2810108 h 3914079"/>
              <a:gd name="connsiteX47" fmla="*/ 345688 w 1460809"/>
              <a:gd name="connsiteY47" fmla="*/ 2865864 h 3914079"/>
              <a:gd name="connsiteX48" fmla="*/ 379141 w 1460809"/>
              <a:gd name="connsiteY48" fmla="*/ 2932771 h 3914079"/>
              <a:gd name="connsiteX49" fmla="*/ 390292 w 1460809"/>
              <a:gd name="connsiteY49" fmla="*/ 3033132 h 3914079"/>
              <a:gd name="connsiteX50" fmla="*/ 401444 w 1460809"/>
              <a:gd name="connsiteY50" fmla="*/ 3200400 h 3914079"/>
              <a:gd name="connsiteX51" fmla="*/ 446049 w 1460809"/>
              <a:gd name="connsiteY51" fmla="*/ 3211552 h 3914079"/>
              <a:gd name="connsiteX52" fmla="*/ 535258 w 1460809"/>
              <a:gd name="connsiteY52" fmla="*/ 3222703 h 3914079"/>
              <a:gd name="connsiteX53" fmla="*/ 512956 w 1460809"/>
              <a:gd name="connsiteY53" fmla="*/ 3256157 h 3914079"/>
              <a:gd name="connsiteX54" fmla="*/ 479502 w 1460809"/>
              <a:gd name="connsiteY54" fmla="*/ 3278459 h 3914079"/>
              <a:gd name="connsiteX55" fmla="*/ 434897 w 1460809"/>
              <a:gd name="connsiteY55" fmla="*/ 3311913 h 3914079"/>
              <a:gd name="connsiteX56" fmla="*/ 356839 w 1460809"/>
              <a:gd name="connsiteY56" fmla="*/ 3423425 h 3914079"/>
              <a:gd name="connsiteX57" fmla="*/ 334536 w 1460809"/>
              <a:gd name="connsiteY57" fmla="*/ 3445727 h 3914079"/>
              <a:gd name="connsiteX58" fmla="*/ 312234 w 1460809"/>
              <a:gd name="connsiteY58" fmla="*/ 3479181 h 3914079"/>
              <a:gd name="connsiteX59" fmla="*/ 245327 w 1460809"/>
              <a:gd name="connsiteY59" fmla="*/ 3523786 h 3914079"/>
              <a:gd name="connsiteX60" fmla="*/ 178419 w 1460809"/>
              <a:gd name="connsiteY60" fmla="*/ 3601844 h 3914079"/>
              <a:gd name="connsiteX61" fmla="*/ 156117 w 1460809"/>
              <a:gd name="connsiteY61" fmla="*/ 3646449 h 3914079"/>
              <a:gd name="connsiteX62" fmla="*/ 144966 w 1460809"/>
              <a:gd name="connsiteY62" fmla="*/ 3679903 h 3914079"/>
              <a:gd name="connsiteX63" fmla="*/ 78058 w 1460809"/>
              <a:gd name="connsiteY63" fmla="*/ 3813718 h 3914079"/>
              <a:gd name="connsiteX64" fmla="*/ 55756 w 1460809"/>
              <a:gd name="connsiteY64" fmla="*/ 3880625 h 3914079"/>
              <a:gd name="connsiteX65" fmla="*/ 44605 w 1460809"/>
              <a:gd name="connsiteY65" fmla="*/ 3914079 h 3914079"/>
              <a:gd name="connsiteX66" fmla="*/ 0 w 1460809"/>
              <a:gd name="connsiteY66" fmla="*/ 3914079 h 3914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460809" h="3914079">
                <a:moveTo>
                  <a:pt x="1427356" y="0"/>
                </a:moveTo>
                <a:cubicBezTo>
                  <a:pt x="1431073" y="18586"/>
                  <a:pt x="1433520" y="37471"/>
                  <a:pt x="1438507" y="55757"/>
                </a:cubicBezTo>
                <a:cubicBezTo>
                  <a:pt x="1444692" y="78437"/>
                  <a:pt x="1460809" y="122664"/>
                  <a:pt x="1460809" y="122664"/>
                </a:cubicBezTo>
                <a:cubicBezTo>
                  <a:pt x="1458680" y="150335"/>
                  <a:pt x="1462577" y="252942"/>
                  <a:pt x="1438507" y="301083"/>
                </a:cubicBezTo>
                <a:cubicBezTo>
                  <a:pt x="1417826" y="342446"/>
                  <a:pt x="1419836" y="325719"/>
                  <a:pt x="1393902" y="356839"/>
                </a:cubicBezTo>
                <a:cubicBezTo>
                  <a:pt x="1382004" y="371117"/>
                  <a:pt x="1372347" y="387166"/>
                  <a:pt x="1360449" y="401444"/>
                </a:cubicBezTo>
                <a:cubicBezTo>
                  <a:pt x="1336307" y="430414"/>
                  <a:pt x="1326576" y="428884"/>
                  <a:pt x="1293541" y="457200"/>
                </a:cubicBezTo>
                <a:cubicBezTo>
                  <a:pt x="1281567" y="467463"/>
                  <a:pt x="1272203" y="480558"/>
                  <a:pt x="1260088" y="490654"/>
                </a:cubicBezTo>
                <a:cubicBezTo>
                  <a:pt x="1249792" y="499234"/>
                  <a:pt x="1236651" y="504053"/>
                  <a:pt x="1226634" y="512957"/>
                </a:cubicBezTo>
                <a:cubicBezTo>
                  <a:pt x="1203061" y="533911"/>
                  <a:pt x="1182029" y="557562"/>
                  <a:pt x="1159727" y="579864"/>
                </a:cubicBezTo>
                <a:cubicBezTo>
                  <a:pt x="1152293" y="587298"/>
                  <a:pt x="1143732" y="593755"/>
                  <a:pt x="1137424" y="602166"/>
                </a:cubicBezTo>
                <a:lnTo>
                  <a:pt x="1070517" y="691376"/>
                </a:lnTo>
                <a:cubicBezTo>
                  <a:pt x="1059366" y="706244"/>
                  <a:pt x="1050205" y="722839"/>
                  <a:pt x="1037063" y="735981"/>
                </a:cubicBezTo>
                <a:cubicBezTo>
                  <a:pt x="1025912" y="747132"/>
                  <a:pt x="1013705" y="757320"/>
                  <a:pt x="1003609" y="769435"/>
                </a:cubicBezTo>
                <a:cubicBezTo>
                  <a:pt x="995029" y="779731"/>
                  <a:pt x="990029" y="792713"/>
                  <a:pt x="981307" y="802888"/>
                </a:cubicBezTo>
                <a:cubicBezTo>
                  <a:pt x="967623" y="818853"/>
                  <a:pt x="951570" y="832625"/>
                  <a:pt x="936702" y="847493"/>
                </a:cubicBezTo>
                <a:lnTo>
                  <a:pt x="880946" y="903249"/>
                </a:lnTo>
                <a:cubicBezTo>
                  <a:pt x="873512" y="910683"/>
                  <a:pt x="864476" y="916804"/>
                  <a:pt x="858644" y="925552"/>
                </a:cubicBezTo>
                <a:cubicBezTo>
                  <a:pt x="830509" y="967753"/>
                  <a:pt x="845817" y="949528"/>
                  <a:pt x="814039" y="981308"/>
                </a:cubicBezTo>
                <a:cubicBezTo>
                  <a:pt x="786010" y="1065395"/>
                  <a:pt x="823820" y="961744"/>
                  <a:pt x="780585" y="1048215"/>
                </a:cubicBezTo>
                <a:cubicBezTo>
                  <a:pt x="751633" y="1106119"/>
                  <a:pt x="790694" y="1060410"/>
                  <a:pt x="747131" y="1103971"/>
                </a:cubicBezTo>
                <a:cubicBezTo>
                  <a:pt x="732697" y="1147274"/>
                  <a:pt x="735444" y="1147098"/>
                  <a:pt x="702527" y="1193181"/>
                </a:cubicBezTo>
                <a:cubicBezTo>
                  <a:pt x="696416" y="1201736"/>
                  <a:pt x="687658" y="1208049"/>
                  <a:pt x="680224" y="1215483"/>
                </a:cubicBezTo>
                <a:cubicBezTo>
                  <a:pt x="654597" y="1292365"/>
                  <a:pt x="674546" y="1265768"/>
                  <a:pt x="635619" y="1304693"/>
                </a:cubicBezTo>
                <a:lnTo>
                  <a:pt x="613317" y="1371600"/>
                </a:lnTo>
                <a:cubicBezTo>
                  <a:pt x="609600" y="1382751"/>
                  <a:pt x="607423" y="1394540"/>
                  <a:pt x="602166" y="1405054"/>
                </a:cubicBezTo>
                <a:cubicBezTo>
                  <a:pt x="551567" y="1506251"/>
                  <a:pt x="576003" y="1466601"/>
                  <a:pt x="535258" y="1527718"/>
                </a:cubicBezTo>
                <a:cubicBezTo>
                  <a:pt x="507756" y="1637726"/>
                  <a:pt x="544411" y="1523614"/>
                  <a:pt x="501805" y="1594625"/>
                </a:cubicBezTo>
                <a:cubicBezTo>
                  <a:pt x="495757" y="1604705"/>
                  <a:pt x="496362" y="1617804"/>
                  <a:pt x="490653" y="1628079"/>
                </a:cubicBezTo>
                <a:cubicBezTo>
                  <a:pt x="476380" y="1653771"/>
                  <a:pt x="450818" y="1695630"/>
                  <a:pt x="423746" y="1717288"/>
                </a:cubicBezTo>
                <a:cubicBezTo>
                  <a:pt x="413281" y="1725660"/>
                  <a:pt x="401443" y="1732157"/>
                  <a:pt x="390292" y="1739591"/>
                </a:cubicBezTo>
                <a:cubicBezTo>
                  <a:pt x="382858" y="1750742"/>
                  <a:pt x="376815" y="1762958"/>
                  <a:pt x="367990" y="1773044"/>
                </a:cubicBezTo>
                <a:cubicBezTo>
                  <a:pt x="350682" y="1792824"/>
                  <a:pt x="312234" y="1828800"/>
                  <a:pt x="312234" y="1828800"/>
                </a:cubicBezTo>
                <a:cubicBezTo>
                  <a:pt x="304800" y="1851103"/>
                  <a:pt x="294541" y="1872655"/>
                  <a:pt x="289931" y="1895708"/>
                </a:cubicBezTo>
                <a:cubicBezTo>
                  <a:pt x="282266" y="1934031"/>
                  <a:pt x="278127" y="1959325"/>
                  <a:pt x="267629" y="1996069"/>
                </a:cubicBezTo>
                <a:cubicBezTo>
                  <a:pt x="264400" y="2007371"/>
                  <a:pt x="261735" y="2019009"/>
                  <a:pt x="256478" y="2029522"/>
                </a:cubicBezTo>
                <a:cubicBezTo>
                  <a:pt x="246785" y="2048908"/>
                  <a:pt x="231993" y="2065547"/>
                  <a:pt x="223024" y="2085279"/>
                </a:cubicBezTo>
                <a:cubicBezTo>
                  <a:pt x="213296" y="2106681"/>
                  <a:pt x="206424" y="2129379"/>
                  <a:pt x="200722" y="2152186"/>
                </a:cubicBezTo>
                <a:cubicBezTo>
                  <a:pt x="184973" y="2215178"/>
                  <a:pt x="192576" y="2181763"/>
                  <a:pt x="178419" y="2252547"/>
                </a:cubicBezTo>
                <a:cubicBezTo>
                  <a:pt x="182136" y="2293435"/>
                  <a:pt x="184773" y="2334435"/>
                  <a:pt x="189570" y="2375210"/>
                </a:cubicBezTo>
                <a:cubicBezTo>
                  <a:pt x="192212" y="2397665"/>
                  <a:pt x="196677" y="2419872"/>
                  <a:pt x="200722" y="2442118"/>
                </a:cubicBezTo>
                <a:cubicBezTo>
                  <a:pt x="205619" y="2469052"/>
                  <a:pt x="214763" y="2514944"/>
                  <a:pt x="223024" y="2542479"/>
                </a:cubicBezTo>
                <a:cubicBezTo>
                  <a:pt x="229779" y="2564996"/>
                  <a:pt x="237893" y="2587084"/>
                  <a:pt x="245327" y="2609386"/>
                </a:cubicBezTo>
                <a:lnTo>
                  <a:pt x="267629" y="2676293"/>
                </a:lnTo>
                <a:cubicBezTo>
                  <a:pt x="271346" y="2687444"/>
                  <a:pt x="275929" y="2698343"/>
                  <a:pt x="278780" y="2709747"/>
                </a:cubicBezTo>
                <a:cubicBezTo>
                  <a:pt x="282497" y="2724615"/>
                  <a:pt x="286606" y="2739391"/>
                  <a:pt x="289931" y="2754352"/>
                </a:cubicBezTo>
                <a:cubicBezTo>
                  <a:pt x="294043" y="2772854"/>
                  <a:pt x="294428" y="2792361"/>
                  <a:pt x="301083" y="2810108"/>
                </a:cubicBezTo>
                <a:cubicBezTo>
                  <a:pt x="313197" y="2842412"/>
                  <a:pt x="326476" y="2841849"/>
                  <a:pt x="345688" y="2865864"/>
                </a:cubicBezTo>
                <a:cubicBezTo>
                  <a:pt x="370392" y="2896744"/>
                  <a:pt x="367363" y="2897438"/>
                  <a:pt x="379141" y="2932771"/>
                </a:cubicBezTo>
                <a:cubicBezTo>
                  <a:pt x="382858" y="2966225"/>
                  <a:pt x="387497" y="2999589"/>
                  <a:pt x="390292" y="3033132"/>
                </a:cubicBezTo>
                <a:cubicBezTo>
                  <a:pt x="394933" y="3088819"/>
                  <a:pt x="384776" y="3147064"/>
                  <a:pt x="401444" y="3200400"/>
                </a:cubicBezTo>
                <a:cubicBezTo>
                  <a:pt x="406015" y="3215028"/>
                  <a:pt x="430932" y="3209032"/>
                  <a:pt x="446049" y="3211552"/>
                </a:cubicBezTo>
                <a:cubicBezTo>
                  <a:pt x="475609" y="3216479"/>
                  <a:pt x="505522" y="3218986"/>
                  <a:pt x="535258" y="3222703"/>
                </a:cubicBezTo>
                <a:cubicBezTo>
                  <a:pt x="527824" y="3233854"/>
                  <a:pt x="522433" y="3246680"/>
                  <a:pt x="512956" y="3256157"/>
                </a:cubicBezTo>
                <a:cubicBezTo>
                  <a:pt x="503479" y="3265634"/>
                  <a:pt x="490408" y="3270669"/>
                  <a:pt x="479502" y="3278459"/>
                </a:cubicBezTo>
                <a:cubicBezTo>
                  <a:pt x="464378" y="3289262"/>
                  <a:pt x="448039" y="3298771"/>
                  <a:pt x="434897" y="3311913"/>
                </a:cubicBezTo>
                <a:cubicBezTo>
                  <a:pt x="379632" y="3367178"/>
                  <a:pt x="399915" y="3363119"/>
                  <a:pt x="356839" y="3423425"/>
                </a:cubicBezTo>
                <a:cubicBezTo>
                  <a:pt x="350728" y="3431980"/>
                  <a:pt x="341104" y="3437517"/>
                  <a:pt x="334536" y="3445727"/>
                </a:cubicBezTo>
                <a:cubicBezTo>
                  <a:pt x="326164" y="3456192"/>
                  <a:pt x="322320" y="3470356"/>
                  <a:pt x="312234" y="3479181"/>
                </a:cubicBezTo>
                <a:cubicBezTo>
                  <a:pt x="292062" y="3496832"/>
                  <a:pt x="264280" y="3504833"/>
                  <a:pt x="245327" y="3523786"/>
                </a:cubicBezTo>
                <a:cubicBezTo>
                  <a:pt x="209013" y="3560100"/>
                  <a:pt x="201061" y="3562221"/>
                  <a:pt x="178419" y="3601844"/>
                </a:cubicBezTo>
                <a:cubicBezTo>
                  <a:pt x="170172" y="3616277"/>
                  <a:pt x="162665" y="3631170"/>
                  <a:pt x="156117" y="3646449"/>
                </a:cubicBezTo>
                <a:cubicBezTo>
                  <a:pt x="151487" y="3657253"/>
                  <a:pt x="150674" y="3669628"/>
                  <a:pt x="144966" y="3679903"/>
                </a:cubicBezTo>
                <a:cubicBezTo>
                  <a:pt x="72908" y="3809607"/>
                  <a:pt x="121478" y="3683460"/>
                  <a:pt x="78058" y="3813718"/>
                </a:cubicBezTo>
                <a:lnTo>
                  <a:pt x="55756" y="3880625"/>
                </a:lnTo>
                <a:cubicBezTo>
                  <a:pt x="52039" y="3891776"/>
                  <a:pt x="56360" y="3914079"/>
                  <a:pt x="44605" y="3914079"/>
                </a:cubicBezTo>
                <a:lnTo>
                  <a:pt x="0" y="3914079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C4C33A93-F205-DB41-9DBC-E7AD5FBF7926}"/>
              </a:ext>
            </a:extLst>
          </p:cNvPr>
          <p:cNvSpPr/>
          <p:nvPr/>
        </p:nvSpPr>
        <p:spPr>
          <a:xfrm>
            <a:off x="3824838" y="2653990"/>
            <a:ext cx="1717318" cy="3915687"/>
          </a:xfrm>
          <a:custGeom>
            <a:avLst/>
            <a:gdLst>
              <a:gd name="connsiteX0" fmla="*/ 1717318 w 1717318"/>
              <a:gd name="connsiteY0" fmla="*/ 0 h 3915687"/>
              <a:gd name="connsiteX1" fmla="*/ 970186 w 1717318"/>
              <a:gd name="connsiteY1" fmla="*/ 1170878 h 3915687"/>
              <a:gd name="connsiteX2" fmla="*/ 959035 w 1717318"/>
              <a:gd name="connsiteY2" fmla="*/ 1282390 h 3915687"/>
              <a:gd name="connsiteX3" fmla="*/ 892128 w 1717318"/>
              <a:gd name="connsiteY3" fmla="*/ 1393903 h 3915687"/>
              <a:gd name="connsiteX4" fmla="*/ 858674 w 1717318"/>
              <a:gd name="connsiteY4" fmla="*/ 1427356 h 3915687"/>
              <a:gd name="connsiteX5" fmla="*/ 747162 w 1717318"/>
              <a:gd name="connsiteY5" fmla="*/ 1527717 h 3915687"/>
              <a:gd name="connsiteX6" fmla="*/ 702557 w 1717318"/>
              <a:gd name="connsiteY6" fmla="*/ 1572322 h 3915687"/>
              <a:gd name="connsiteX7" fmla="*/ 680255 w 1717318"/>
              <a:gd name="connsiteY7" fmla="*/ 1594625 h 3915687"/>
              <a:gd name="connsiteX8" fmla="*/ 646801 w 1717318"/>
              <a:gd name="connsiteY8" fmla="*/ 1694986 h 3915687"/>
              <a:gd name="connsiteX9" fmla="*/ 635650 w 1717318"/>
              <a:gd name="connsiteY9" fmla="*/ 1739590 h 3915687"/>
              <a:gd name="connsiteX10" fmla="*/ 613347 w 1717318"/>
              <a:gd name="connsiteY10" fmla="*/ 1828800 h 3915687"/>
              <a:gd name="connsiteX11" fmla="*/ 602196 w 1717318"/>
              <a:gd name="connsiteY11" fmla="*/ 2118732 h 3915687"/>
              <a:gd name="connsiteX12" fmla="*/ 591045 w 1717318"/>
              <a:gd name="connsiteY12" fmla="*/ 2152186 h 3915687"/>
              <a:gd name="connsiteX13" fmla="*/ 546440 w 1717318"/>
              <a:gd name="connsiteY13" fmla="*/ 2219093 h 3915687"/>
              <a:gd name="connsiteX14" fmla="*/ 524138 w 1717318"/>
              <a:gd name="connsiteY14" fmla="*/ 2252547 h 3915687"/>
              <a:gd name="connsiteX15" fmla="*/ 501835 w 1717318"/>
              <a:gd name="connsiteY15" fmla="*/ 2286000 h 3915687"/>
              <a:gd name="connsiteX16" fmla="*/ 479533 w 1717318"/>
              <a:gd name="connsiteY16" fmla="*/ 2352908 h 3915687"/>
              <a:gd name="connsiteX17" fmla="*/ 457230 w 1717318"/>
              <a:gd name="connsiteY17" fmla="*/ 2430966 h 3915687"/>
              <a:gd name="connsiteX18" fmla="*/ 468382 w 1717318"/>
              <a:gd name="connsiteY18" fmla="*/ 2553630 h 3915687"/>
              <a:gd name="connsiteX19" fmla="*/ 479533 w 1717318"/>
              <a:gd name="connsiteY19" fmla="*/ 2620537 h 3915687"/>
              <a:gd name="connsiteX20" fmla="*/ 501835 w 1717318"/>
              <a:gd name="connsiteY20" fmla="*/ 2765503 h 3915687"/>
              <a:gd name="connsiteX21" fmla="*/ 490684 w 1717318"/>
              <a:gd name="connsiteY21" fmla="*/ 3021981 h 3915687"/>
              <a:gd name="connsiteX22" fmla="*/ 479533 w 1717318"/>
              <a:gd name="connsiteY22" fmla="*/ 3088888 h 3915687"/>
              <a:gd name="connsiteX23" fmla="*/ 457230 w 1717318"/>
              <a:gd name="connsiteY23" fmla="*/ 3267308 h 3915687"/>
              <a:gd name="connsiteX24" fmla="*/ 446079 w 1717318"/>
              <a:gd name="connsiteY24" fmla="*/ 3300761 h 3915687"/>
              <a:gd name="connsiteX25" fmla="*/ 379172 w 1717318"/>
              <a:gd name="connsiteY25" fmla="*/ 3356517 h 3915687"/>
              <a:gd name="connsiteX26" fmla="*/ 312264 w 1717318"/>
              <a:gd name="connsiteY26" fmla="*/ 3378820 h 3915687"/>
              <a:gd name="connsiteX27" fmla="*/ 289962 w 1717318"/>
              <a:gd name="connsiteY27" fmla="*/ 3412273 h 3915687"/>
              <a:gd name="connsiteX28" fmla="*/ 267660 w 1717318"/>
              <a:gd name="connsiteY28" fmla="*/ 3434576 h 3915687"/>
              <a:gd name="connsiteX29" fmla="*/ 245357 w 1717318"/>
              <a:gd name="connsiteY29" fmla="*/ 3512634 h 3915687"/>
              <a:gd name="connsiteX30" fmla="*/ 211903 w 1717318"/>
              <a:gd name="connsiteY30" fmla="*/ 3579542 h 3915687"/>
              <a:gd name="connsiteX31" fmla="*/ 144996 w 1717318"/>
              <a:gd name="connsiteY31" fmla="*/ 3635298 h 3915687"/>
              <a:gd name="connsiteX32" fmla="*/ 100391 w 1717318"/>
              <a:gd name="connsiteY32" fmla="*/ 3668751 h 3915687"/>
              <a:gd name="connsiteX33" fmla="*/ 66938 w 1717318"/>
              <a:gd name="connsiteY33" fmla="*/ 3691054 h 3915687"/>
              <a:gd name="connsiteX34" fmla="*/ 44635 w 1717318"/>
              <a:gd name="connsiteY34" fmla="*/ 3713356 h 3915687"/>
              <a:gd name="connsiteX35" fmla="*/ 11182 w 1717318"/>
              <a:gd name="connsiteY35" fmla="*/ 3880625 h 3915687"/>
              <a:gd name="connsiteX36" fmla="*/ 30 w 1717318"/>
              <a:gd name="connsiteY36" fmla="*/ 3902927 h 3915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717318" h="3915687">
                <a:moveTo>
                  <a:pt x="1717318" y="0"/>
                </a:moveTo>
                <a:cubicBezTo>
                  <a:pt x="1468274" y="390293"/>
                  <a:pt x="1205835" y="772355"/>
                  <a:pt x="970186" y="1170878"/>
                </a:cubicBezTo>
                <a:cubicBezTo>
                  <a:pt x="951172" y="1203033"/>
                  <a:pt x="965919" y="1245674"/>
                  <a:pt x="959035" y="1282390"/>
                </a:cubicBezTo>
                <a:cubicBezTo>
                  <a:pt x="945673" y="1353656"/>
                  <a:pt x="939413" y="1346618"/>
                  <a:pt x="892128" y="1393903"/>
                </a:cubicBezTo>
                <a:cubicBezTo>
                  <a:pt x="880977" y="1405054"/>
                  <a:pt x="871290" y="1417894"/>
                  <a:pt x="858674" y="1427356"/>
                </a:cubicBezTo>
                <a:cubicBezTo>
                  <a:pt x="788839" y="1479733"/>
                  <a:pt x="827207" y="1447671"/>
                  <a:pt x="747162" y="1527717"/>
                </a:cubicBezTo>
                <a:lnTo>
                  <a:pt x="702557" y="1572322"/>
                </a:lnTo>
                <a:lnTo>
                  <a:pt x="680255" y="1594625"/>
                </a:lnTo>
                <a:cubicBezTo>
                  <a:pt x="653528" y="1701525"/>
                  <a:pt x="688796" y="1569001"/>
                  <a:pt x="646801" y="1694986"/>
                </a:cubicBezTo>
                <a:cubicBezTo>
                  <a:pt x="641955" y="1709525"/>
                  <a:pt x="639860" y="1724854"/>
                  <a:pt x="635650" y="1739590"/>
                </a:cubicBezTo>
                <a:cubicBezTo>
                  <a:pt x="612790" y="1819602"/>
                  <a:pt x="636021" y="1715439"/>
                  <a:pt x="613347" y="1828800"/>
                </a:cubicBezTo>
                <a:cubicBezTo>
                  <a:pt x="609630" y="1925444"/>
                  <a:pt x="608850" y="2022246"/>
                  <a:pt x="602196" y="2118732"/>
                </a:cubicBezTo>
                <a:cubicBezTo>
                  <a:pt x="601387" y="2130459"/>
                  <a:pt x="596753" y="2141911"/>
                  <a:pt x="591045" y="2152186"/>
                </a:cubicBezTo>
                <a:cubicBezTo>
                  <a:pt x="578028" y="2175617"/>
                  <a:pt x="561308" y="2196791"/>
                  <a:pt x="546440" y="2219093"/>
                </a:cubicBezTo>
                <a:lnTo>
                  <a:pt x="524138" y="2252547"/>
                </a:lnTo>
                <a:lnTo>
                  <a:pt x="501835" y="2286000"/>
                </a:lnTo>
                <a:cubicBezTo>
                  <a:pt x="494401" y="2308303"/>
                  <a:pt x="485235" y="2330101"/>
                  <a:pt x="479533" y="2352908"/>
                </a:cubicBezTo>
                <a:cubicBezTo>
                  <a:pt x="465531" y="2408916"/>
                  <a:pt x="473229" y="2382973"/>
                  <a:pt x="457230" y="2430966"/>
                </a:cubicBezTo>
                <a:cubicBezTo>
                  <a:pt x="460947" y="2471854"/>
                  <a:pt x="463585" y="2512855"/>
                  <a:pt x="468382" y="2553630"/>
                </a:cubicBezTo>
                <a:cubicBezTo>
                  <a:pt x="471024" y="2576085"/>
                  <a:pt x="476095" y="2598190"/>
                  <a:pt x="479533" y="2620537"/>
                </a:cubicBezTo>
                <a:cubicBezTo>
                  <a:pt x="508233" y="2807087"/>
                  <a:pt x="474018" y="2598594"/>
                  <a:pt x="501835" y="2765503"/>
                </a:cubicBezTo>
                <a:cubicBezTo>
                  <a:pt x="498118" y="2850996"/>
                  <a:pt x="496572" y="2936610"/>
                  <a:pt x="490684" y="3021981"/>
                </a:cubicBezTo>
                <a:cubicBezTo>
                  <a:pt x="489128" y="3044537"/>
                  <a:pt x="482030" y="3066416"/>
                  <a:pt x="479533" y="3088888"/>
                </a:cubicBezTo>
                <a:cubicBezTo>
                  <a:pt x="466174" y="3209122"/>
                  <a:pt x="479559" y="3189160"/>
                  <a:pt x="457230" y="3267308"/>
                </a:cubicBezTo>
                <a:cubicBezTo>
                  <a:pt x="454001" y="3278610"/>
                  <a:pt x="452599" y="3290981"/>
                  <a:pt x="446079" y="3300761"/>
                </a:cubicBezTo>
                <a:cubicBezTo>
                  <a:pt x="435022" y="3317346"/>
                  <a:pt x="398660" y="3347856"/>
                  <a:pt x="379172" y="3356517"/>
                </a:cubicBezTo>
                <a:cubicBezTo>
                  <a:pt x="357689" y="3366065"/>
                  <a:pt x="312264" y="3378820"/>
                  <a:pt x="312264" y="3378820"/>
                </a:cubicBezTo>
                <a:cubicBezTo>
                  <a:pt x="304830" y="3389971"/>
                  <a:pt x="298334" y="3401808"/>
                  <a:pt x="289962" y="3412273"/>
                </a:cubicBezTo>
                <a:cubicBezTo>
                  <a:pt x="283394" y="3420483"/>
                  <a:pt x="273069" y="3425561"/>
                  <a:pt x="267660" y="3434576"/>
                </a:cubicBezTo>
                <a:cubicBezTo>
                  <a:pt x="260366" y="3446732"/>
                  <a:pt x="248010" y="3503350"/>
                  <a:pt x="245357" y="3512634"/>
                </a:cubicBezTo>
                <a:cubicBezTo>
                  <a:pt x="236610" y="3543249"/>
                  <a:pt x="233153" y="3554042"/>
                  <a:pt x="211903" y="3579542"/>
                </a:cubicBezTo>
                <a:cubicBezTo>
                  <a:pt x="181279" y="3616291"/>
                  <a:pt x="181113" y="3609500"/>
                  <a:pt x="144996" y="3635298"/>
                </a:cubicBezTo>
                <a:cubicBezTo>
                  <a:pt x="129873" y="3646100"/>
                  <a:pt x="115514" y="3657948"/>
                  <a:pt x="100391" y="3668751"/>
                </a:cubicBezTo>
                <a:cubicBezTo>
                  <a:pt x="89485" y="3676541"/>
                  <a:pt x="77403" y="3682682"/>
                  <a:pt x="66938" y="3691054"/>
                </a:cubicBezTo>
                <a:cubicBezTo>
                  <a:pt x="58728" y="3697622"/>
                  <a:pt x="52069" y="3705922"/>
                  <a:pt x="44635" y="3713356"/>
                </a:cubicBezTo>
                <a:cubicBezTo>
                  <a:pt x="30889" y="3837074"/>
                  <a:pt x="44127" y="3781791"/>
                  <a:pt x="11182" y="3880625"/>
                </a:cubicBezTo>
                <a:cubicBezTo>
                  <a:pt x="-1146" y="3917607"/>
                  <a:pt x="30" y="3925831"/>
                  <a:pt x="30" y="3902927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FDF9EE75-8FF9-0244-B7D9-72FE85623946}"/>
              </a:ext>
            </a:extLst>
          </p:cNvPr>
          <p:cNvSpPr/>
          <p:nvPr/>
        </p:nvSpPr>
        <p:spPr>
          <a:xfrm>
            <a:off x="1248937" y="2687444"/>
            <a:ext cx="579863" cy="3869563"/>
          </a:xfrm>
          <a:custGeom>
            <a:avLst/>
            <a:gdLst>
              <a:gd name="connsiteX0" fmla="*/ 579863 w 579863"/>
              <a:gd name="connsiteY0" fmla="*/ 0 h 3869563"/>
              <a:gd name="connsiteX1" fmla="*/ 379141 w 579863"/>
              <a:gd name="connsiteY1" fmla="*/ 814039 h 3869563"/>
              <a:gd name="connsiteX2" fmla="*/ 367990 w 579863"/>
              <a:gd name="connsiteY2" fmla="*/ 1137424 h 3869563"/>
              <a:gd name="connsiteX3" fmla="*/ 345687 w 579863"/>
              <a:gd name="connsiteY3" fmla="*/ 1271239 h 3869563"/>
              <a:gd name="connsiteX4" fmla="*/ 323385 w 579863"/>
              <a:gd name="connsiteY4" fmla="*/ 1338146 h 3869563"/>
              <a:gd name="connsiteX5" fmla="*/ 312234 w 579863"/>
              <a:gd name="connsiteY5" fmla="*/ 1371600 h 3869563"/>
              <a:gd name="connsiteX6" fmla="*/ 301083 w 579863"/>
              <a:gd name="connsiteY6" fmla="*/ 1405054 h 3869563"/>
              <a:gd name="connsiteX7" fmla="*/ 278780 w 579863"/>
              <a:gd name="connsiteY7" fmla="*/ 1494263 h 3869563"/>
              <a:gd name="connsiteX8" fmla="*/ 267629 w 579863"/>
              <a:gd name="connsiteY8" fmla="*/ 1538868 h 3869563"/>
              <a:gd name="connsiteX9" fmla="*/ 234175 w 579863"/>
              <a:gd name="connsiteY9" fmla="*/ 1650380 h 3869563"/>
              <a:gd name="connsiteX10" fmla="*/ 211873 w 579863"/>
              <a:gd name="connsiteY10" fmla="*/ 1717288 h 3869563"/>
              <a:gd name="connsiteX11" fmla="*/ 178419 w 579863"/>
              <a:gd name="connsiteY11" fmla="*/ 1828800 h 3869563"/>
              <a:gd name="connsiteX12" fmla="*/ 133814 w 579863"/>
              <a:gd name="connsiteY12" fmla="*/ 1884556 h 3869563"/>
              <a:gd name="connsiteX13" fmla="*/ 66907 w 579863"/>
              <a:gd name="connsiteY13" fmla="*/ 1973766 h 3869563"/>
              <a:gd name="connsiteX14" fmla="*/ 33453 w 579863"/>
              <a:gd name="connsiteY14" fmla="*/ 2085278 h 3869563"/>
              <a:gd name="connsiteX15" fmla="*/ 11151 w 579863"/>
              <a:gd name="connsiteY15" fmla="*/ 2196790 h 3869563"/>
              <a:gd name="connsiteX16" fmla="*/ 0 w 579863"/>
              <a:gd name="connsiteY16" fmla="*/ 2330605 h 3869563"/>
              <a:gd name="connsiteX17" fmla="*/ 11151 w 579863"/>
              <a:gd name="connsiteY17" fmla="*/ 2375210 h 3869563"/>
              <a:gd name="connsiteX18" fmla="*/ 22302 w 579863"/>
              <a:gd name="connsiteY18" fmla="*/ 2475571 h 3869563"/>
              <a:gd name="connsiteX19" fmla="*/ 44604 w 579863"/>
              <a:gd name="connsiteY19" fmla="*/ 2542478 h 3869563"/>
              <a:gd name="connsiteX20" fmla="*/ 55756 w 579863"/>
              <a:gd name="connsiteY20" fmla="*/ 2587083 h 3869563"/>
              <a:gd name="connsiteX21" fmla="*/ 78058 w 579863"/>
              <a:gd name="connsiteY21" fmla="*/ 2698595 h 3869563"/>
              <a:gd name="connsiteX22" fmla="*/ 100361 w 579863"/>
              <a:gd name="connsiteY22" fmla="*/ 2821258 h 3869563"/>
              <a:gd name="connsiteX23" fmla="*/ 111512 w 579863"/>
              <a:gd name="connsiteY23" fmla="*/ 2899317 h 3869563"/>
              <a:gd name="connsiteX24" fmla="*/ 133814 w 579863"/>
              <a:gd name="connsiteY24" fmla="*/ 2988527 h 3869563"/>
              <a:gd name="connsiteX25" fmla="*/ 144965 w 579863"/>
              <a:gd name="connsiteY25" fmla="*/ 3033132 h 3869563"/>
              <a:gd name="connsiteX26" fmla="*/ 167268 w 579863"/>
              <a:gd name="connsiteY26" fmla="*/ 3111190 h 3869563"/>
              <a:gd name="connsiteX27" fmla="*/ 178419 w 579863"/>
              <a:gd name="connsiteY27" fmla="*/ 3189249 h 3869563"/>
              <a:gd name="connsiteX28" fmla="*/ 167268 w 579863"/>
              <a:gd name="connsiteY28" fmla="*/ 3401122 h 3869563"/>
              <a:gd name="connsiteX29" fmla="*/ 144965 w 579863"/>
              <a:gd name="connsiteY29" fmla="*/ 3624146 h 3869563"/>
              <a:gd name="connsiteX30" fmla="*/ 133814 w 579863"/>
              <a:gd name="connsiteY30" fmla="*/ 3657600 h 3869563"/>
              <a:gd name="connsiteX31" fmla="*/ 111512 w 579863"/>
              <a:gd name="connsiteY31" fmla="*/ 3691054 h 3869563"/>
              <a:gd name="connsiteX32" fmla="*/ 100361 w 579863"/>
              <a:gd name="connsiteY32" fmla="*/ 3735658 h 3869563"/>
              <a:gd name="connsiteX33" fmla="*/ 89209 w 579863"/>
              <a:gd name="connsiteY33" fmla="*/ 3769112 h 3869563"/>
              <a:gd name="connsiteX34" fmla="*/ 100361 w 579863"/>
              <a:gd name="connsiteY34" fmla="*/ 3836019 h 3869563"/>
              <a:gd name="connsiteX35" fmla="*/ 122663 w 579863"/>
              <a:gd name="connsiteY35" fmla="*/ 3869473 h 3869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79863" h="3869563">
                <a:moveTo>
                  <a:pt x="579863" y="0"/>
                </a:moveTo>
                <a:cubicBezTo>
                  <a:pt x="512956" y="271346"/>
                  <a:pt x="430319" y="539291"/>
                  <a:pt x="379141" y="814039"/>
                </a:cubicBezTo>
                <a:cubicBezTo>
                  <a:pt x="359389" y="920074"/>
                  <a:pt x="373973" y="1029731"/>
                  <a:pt x="367990" y="1137424"/>
                </a:cubicBezTo>
                <a:cubicBezTo>
                  <a:pt x="366876" y="1157470"/>
                  <a:pt x="352823" y="1245073"/>
                  <a:pt x="345687" y="1271239"/>
                </a:cubicBezTo>
                <a:cubicBezTo>
                  <a:pt x="339501" y="1293919"/>
                  <a:pt x="330819" y="1315844"/>
                  <a:pt x="323385" y="1338146"/>
                </a:cubicBezTo>
                <a:lnTo>
                  <a:pt x="312234" y="1371600"/>
                </a:lnTo>
                <a:cubicBezTo>
                  <a:pt x="308517" y="1382751"/>
                  <a:pt x="303934" y="1393650"/>
                  <a:pt x="301083" y="1405054"/>
                </a:cubicBezTo>
                <a:lnTo>
                  <a:pt x="278780" y="1494263"/>
                </a:lnTo>
                <a:cubicBezTo>
                  <a:pt x="275063" y="1509131"/>
                  <a:pt x="272476" y="1524329"/>
                  <a:pt x="267629" y="1538868"/>
                </a:cubicBezTo>
                <a:cubicBezTo>
                  <a:pt x="188797" y="1775361"/>
                  <a:pt x="284720" y="1481894"/>
                  <a:pt x="234175" y="1650380"/>
                </a:cubicBezTo>
                <a:cubicBezTo>
                  <a:pt x="227420" y="1672898"/>
                  <a:pt x="217575" y="1694481"/>
                  <a:pt x="211873" y="1717288"/>
                </a:cubicBezTo>
                <a:cubicBezTo>
                  <a:pt x="205639" y="1742225"/>
                  <a:pt x="189281" y="1812507"/>
                  <a:pt x="178419" y="1828800"/>
                </a:cubicBezTo>
                <a:cubicBezTo>
                  <a:pt x="69291" y="1992497"/>
                  <a:pt x="229131" y="1757469"/>
                  <a:pt x="133814" y="1884556"/>
                </a:cubicBezTo>
                <a:cubicBezTo>
                  <a:pt x="58151" y="1985438"/>
                  <a:pt x="118056" y="1922614"/>
                  <a:pt x="66907" y="1973766"/>
                </a:cubicBezTo>
                <a:cubicBezTo>
                  <a:pt x="50097" y="2024196"/>
                  <a:pt x="43565" y="2038086"/>
                  <a:pt x="33453" y="2085278"/>
                </a:cubicBezTo>
                <a:cubicBezTo>
                  <a:pt x="25511" y="2122343"/>
                  <a:pt x="11151" y="2196790"/>
                  <a:pt x="11151" y="2196790"/>
                </a:cubicBezTo>
                <a:cubicBezTo>
                  <a:pt x="7434" y="2241395"/>
                  <a:pt x="0" y="2285845"/>
                  <a:pt x="0" y="2330605"/>
                </a:cubicBezTo>
                <a:cubicBezTo>
                  <a:pt x="0" y="2345931"/>
                  <a:pt x="8821" y="2360062"/>
                  <a:pt x="11151" y="2375210"/>
                </a:cubicBezTo>
                <a:cubicBezTo>
                  <a:pt x="16269" y="2408478"/>
                  <a:pt x="15701" y="2442565"/>
                  <a:pt x="22302" y="2475571"/>
                </a:cubicBezTo>
                <a:cubicBezTo>
                  <a:pt x="26912" y="2498623"/>
                  <a:pt x="38902" y="2519671"/>
                  <a:pt x="44604" y="2542478"/>
                </a:cubicBezTo>
                <a:cubicBezTo>
                  <a:pt x="48321" y="2557346"/>
                  <a:pt x="52545" y="2572097"/>
                  <a:pt x="55756" y="2587083"/>
                </a:cubicBezTo>
                <a:cubicBezTo>
                  <a:pt x="63699" y="2624148"/>
                  <a:pt x="70624" y="2661424"/>
                  <a:pt x="78058" y="2698595"/>
                </a:cubicBezTo>
                <a:cubicBezTo>
                  <a:pt x="89653" y="2756572"/>
                  <a:pt x="90852" y="2759454"/>
                  <a:pt x="100361" y="2821258"/>
                </a:cubicBezTo>
                <a:cubicBezTo>
                  <a:pt x="104358" y="2847236"/>
                  <a:pt x="106357" y="2873544"/>
                  <a:pt x="111512" y="2899317"/>
                </a:cubicBezTo>
                <a:cubicBezTo>
                  <a:pt x="117523" y="2929374"/>
                  <a:pt x="126380" y="2958790"/>
                  <a:pt x="133814" y="2988527"/>
                </a:cubicBezTo>
                <a:cubicBezTo>
                  <a:pt x="137531" y="3003395"/>
                  <a:pt x="140118" y="3018593"/>
                  <a:pt x="144965" y="3033132"/>
                </a:cubicBezTo>
                <a:cubicBezTo>
                  <a:pt x="154521" y="3061799"/>
                  <a:pt x="161666" y="3080379"/>
                  <a:pt x="167268" y="3111190"/>
                </a:cubicBezTo>
                <a:cubicBezTo>
                  <a:pt x="171970" y="3137050"/>
                  <a:pt x="174702" y="3163229"/>
                  <a:pt x="178419" y="3189249"/>
                </a:cubicBezTo>
                <a:cubicBezTo>
                  <a:pt x="174702" y="3259873"/>
                  <a:pt x="172692" y="3330608"/>
                  <a:pt x="167268" y="3401122"/>
                </a:cubicBezTo>
                <a:cubicBezTo>
                  <a:pt x="161538" y="3475614"/>
                  <a:pt x="168590" y="3553268"/>
                  <a:pt x="144965" y="3624146"/>
                </a:cubicBezTo>
                <a:cubicBezTo>
                  <a:pt x="141248" y="3635297"/>
                  <a:pt x="139071" y="3647086"/>
                  <a:pt x="133814" y="3657600"/>
                </a:cubicBezTo>
                <a:cubicBezTo>
                  <a:pt x="127821" y="3669587"/>
                  <a:pt x="118946" y="3679903"/>
                  <a:pt x="111512" y="3691054"/>
                </a:cubicBezTo>
                <a:cubicBezTo>
                  <a:pt x="107795" y="3705922"/>
                  <a:pt x="104571" y="3720922"/>
                  <a:pt x="100361" y="3735658"/>
                </a:cubicBezTo>
                <a:cubicBezTo>
                  <a:pt x="97132" y="3746960"/>
                  <a:pt x="89209" y="3757357"/>
                  <a:pt x="89209" y="3769112"/>
                </a:cubicBezTo>
                <a:cubicBezTo>
                  <a:pt x="89209" y="3791722"/>
                  <a:pt x="95456" y="3813947"/>
                  <a:pt x="100361" y="3836019"/>
                </a:cubicBezTo>
                <a:cubicBezTo>
                  <a:pt x="108579" y="3872999"/>
                  <a:pt x="101057" y="3869473"/>
                  <a:pt x="122663" y="3869473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7DA50D7A-F6D2-314C-9811-EF726D591709}"/>
              </a:ext>
            </a:extLst>
          </p:cNvPr>
          <p:cNvSpPr/>
          <p:nvPr/>
        </p:nvSpPr>
        <p:spPr>
          <a:xfrm>
            <a:off x="768454" y="2665141"/>
            <a:ext cx="580936" cy="3902927"/>
          </a:xfrm>
          <a:custGeom>
            <a:avLst/>
            <a:gdLst>
              <a:gd name="connsiteX0" fmla="*/ 246307 w 580936"/>
              <a:gd name="connsiteY0" fmla="*/ 0 h 3902927"/>
              <a:gd name="connsiteX1" fmla="*/ 402424 w 580936"/>
              <a:gd name="connsiteY1" fmla="*/ 412596 h 3902927"/>
              <a:gd name="connsiteX2" fmla="*/ 413575 w 580936"/>
              <a:gd name="connsiteY2" fmla="*/ 457200 h 3902927"/>
              <a:gd name="connsiteX3" fmla="*/ 424726 w 580936"/>
              <a:gd name="connsiteY3" fmla="*/ 535259 h 3902927"/>
              <a:gd name="connsiteX4" fmla="*/ 469331 w 580936"/>
              <a:gd name="connsiteY4" fmla="*/ 602166 h 3902927"/>
              <a:gd name="connsiteX5" fmla="*/ 502785 w 580936"/>
              <a:gd name="connsiteY5" fmla="*/ 669074 h 3902927"/>
              <a:gd name="connsiteX6" fmla="*/ 513936 w 580936"/>
              <a:gd name="connsiteY6" fmla="*/ 702527 h 3902927"/>
              <a:gd name="connsiteX7" fmla="*/ 536239 w 580936"/>
              <a:gd name="connsiteY7" fmla="*/ 747132 h 3902927"/>
              <a:gd name="connsiteX8" fmla="*/ 547390 w 580936"/>
              <a:gd name="connsiteY8" fmla="*/ 780586 h 3902927"/>
              <a:gd name="connsiteX9" fmla="*/ 569692 w 580936"/>
              <a:gd name="connsiteY9" fmla="*/ 880947 h 3902927"/>
              <a:gd name="connsiteX10" fmla="*/ 569692 w 580936"/>
              <a:gd name="connsiteY10" fmla="*/ 1215483 h 3902927"/>
              <a:gd name="connsiteX11" fmla="*/ 536239 w 580936"/>
              <a:gd name="connsiteY11" fmla="*/ 1405054 h 3902927"/>
              <a:gd name="connsiteX12" fmla="*/ 491634 w 580936"/>
              <a:gd name="connsiteY12" fmla="*/ 1460810 h 3902927"/>
              <a:gd name="connsiteX13" fmla="*/ 435878 w 580936"/>
              <a:gd name="connsiteY13" fmla="*/ 1561171 h 3902927"/>
              <a:gd name="connsiteX14" fmla="*/ 368970 w 580936"/>
              <a:gd name="connsiteY14" fmla="*/ 1650381 h 3902927"/>
              <a:gd name="connsiteX15" fmla="*/ 335517 w 580936"/>
              <a:gd name="connsiteY15" fmla="*/ 1683835 h 3902927"/>
              <a:gd name="connsiteX16" fmla="*/ 246307 w 580936"/>
              <a:gd name="connsiteY16" fmla="*/ 1750742 h 3902927"/>
              <a:gd name="connsiteX17" fmla="*/ 235156 w 580936"/>
              <a:gd name="connsiteY17" fmla="*/ 1784196 h 3902927"/>
              <a:gd name="connsiteX18" fmla="*/ 212853 w 580936"/>
              <a:gd name="connsiteY18" fmla="*/ 1817649 h 3902927"/>
              <a:gd name="connsiteX19" fmla="*/ 190551 w 580936"/>
              <a:gd name="connsiteY19" fmla="*/ 1884557 h 3902927"/>
              <a:gd name="connsiteX20" fmla="*/ 224005 w 580936"/>
              <a:gd name="connsiteY20" fmla="*/ 2096430 h 3902927"/>
              <a:gd name="connsiteX21" fmla="*/ 246307 w 580936"/>
              <a:gd name="connsiteY21" fmla="*/ 2129883 h 3902927"/>
              <a:gd name="connsiteX22" fmla="*/ 279761 w 580936"/>
              <a:gd name="connsiteY22" fmla="*/ 2319454 h 3902927"/>
              <a:gd name="connsiteX23" fmla="*/ 268609 w 580936"/>
              <a:gd name="connsiteY23" fmla="*/ 2419815 h 3902927"/>
              <a:gd name="connsiteX24" fmla="*/ 246307 w 580936"/>
              <a:gd name="connsiteY24" fmla="*/ 2542479 h 3902927"/>
              <a:gd name="connsiteX25" fmla="*/ 179400 w 580936"/>
              <a:gd name="connsiteY25" fmla="*/ 2653991 h 3902927"/>
              <a:gd name="connsiteX26" fmla="*/ 157097 w 580936"/>
              <a:gd name="connsiteY26" fmla="*/ 2687444 h 3902927"/>
              <a:gd name="connsiteX27" fmla="*/ 90190 w 580936"/>
              <a:gd name="connsiteY27" fmla="*/ 2754352 h 3902927"/>
              <a:gd name="connsiteX28" fmla="*/ 67887 w 580936"/>
              <a:gd name="connsiteY28" fmla="*/ 2776654 h 3902927"/>
              <a:gd name="connsiteX29" fmla="*/ 45585 w 580936"/>
              <a:gd name="connsiteY29" fmla="*/ 2810108 h 3902927"/>
              <a:gd name="connsiteX30" fmla="*/ 56736 w 580936"/>
              <a:gd name="connsiteY30" fmla="*/ 2854713 h 3902927"/>
              <a:gd name="connsiteX31" fmla="*/ 123644 w 580936"/>
              <a:gd name="connsiteY31" fmla="*/ 2921620 h 3902927"/>
              <a:gd name="connsiteX32" fmla="*/ 157097 w 580936"/>
              <a:gd name="connsiteY32" fmla="*/ 2966225 h 3902927"/>
              <a:gd name="connsiteX33" fmla="*/ 134795 w 580936"/>
              <a:gd name="connsiteY33" fmla="*/ 3088888 h 3902927"/>
              <a:gd name="connsiteX34" fmla="*/ 112492 w 580936"/>
              <a:gd name="connsiteY34" fmla="*/ 3111191 h 3902927"/>
              <a:gd name="connsiteX35" fmla="*/ 67887 w 580936"/>
              <a:gd name="connsiteY35" fmla="*/ 3178098 h 3902927"/>
              <a:gd name="connsiteX36" fmla="*/ 67887 w 580936"/>
              <a:gd name="connsiteY36" fmla="*/ 3178098 h 3902927"/>
              <a:gd name="connsiteX37" fmla="*/ 34434 w 580936"/>
              <a:gd name="connsiteY37" fmla="*/ 3267308 h 3902927"/>
              <a:gd name="connsiteX38" fmla="*/ 23283 w 580936"/>
              <a:gd name="connsiteY38" fmla="*/ 3311913 h 3902927"/>
              <a:gd name="connsiteX39" fmla="*/ 12131 w 580936"/>
              <a:gd name="connsiteY39" fmla="*/ 3657600 h 3902927"/>
              <a:gd name="connsiteX40" fmla="*/ 34434 w 580936"/>
              <a:gd name="connsiteY40" fmla="*/ 3691054 h 3902927"/>
              <a:gd name="connsiteX41" fmla="*/ 90190 w 580936"/>
              <a:gd name="connsiteY41" fmla="*/ 3735659 h 3902927"/>
              <a:gd name="connsiteX42" fmla="*/ 123644 w 580936"/>
              <a:gd name="connsiteY42" fmla="*/ 3769113 h 3902927"/>
              <a:gd name="connsiteX43" fmla="*/ 224005 w 580936"/>
              <a:gd name="connsiteY43" fmla="*/ 3836020 h 3902927"/>
              <a:gd name="connsiteX44" fmla="*/ 279761 w 580936"/>
              <a:gd name="connsiteY44" fmla="*/ 3880625 h 3902927"/>
              <a:gd name="connsiteX45" fmla="*/ 313214 w 580936"/>
              <a:gd name="connsiteY45" fmla="*/ 3902927 h 3902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80936" h="3902927">
                <a:moveTo>
                  <a:pt x="246307" y="0"/>
                </a:moveTo>
                <a:cubicBezTo>
                  <a:pt x="298346" y="137532"/>
                  <a:pt x="351901" y="274500"/>
                  <a:pt x="402424" y="412596"/>
                </a:cubicBezTo>
                <a:cubicBezTo>
                  <a:pt x="407690" y="426989"/>
                  <a:pt x="410834" y="442122"/>
                  <a:pt x="413575" y="457200"/>
                </a:cubicBezTo>
                <a:cubicBezTo>
                  <a:pt x="418277" y="483060"/>
                  <a:pt x="415291" y="510727"/>
                  <a:pt x="424726" y="535259"/>
                </a:cubicBezTo>
                <a:cubicBezTo>
                  <a:pt x="434348" y="560277"/>
                  <a:pt x="460854" y="576738"/>
                  <a:pt x="469331" y="602166"/>
                </a:cubicBezTo>
                <a:cubicBezTo>
                  <a:pt x="497363" y="686257"/>
                  <a:pt x="459549" y="582601"/>
                  <a:pt x="502785" y="669074"/>
                </a:cubicBezTo>
                <a:cubicBezTo>
                  <a:pt x="508042" y="679587"/>
                  <a:pt x="509306" y="691723"/>
                  <a:pt x="513936" y="702527"/>
                </a:cubicBezTo>
                <a:cubicBezTo>
                  <a:pt x="520484" y="717806"/>
                  <a:pt x="529691" y="731853"/>
                  <a:pt x="536239" y="747132"/>
                </a:cubicBezTo>
                <a:cubicBezTo>
                  <a:pt x="540869" y="757936"/>
                  <a:pt x="544161" y="769284"/>
                  <a:pt x="547390" y="780586"/>
                </a:cubicBezTo>
                <a:cubicBezTo>
                  <a:pt x="557889" y="817332"/>
                  <a:pt x="562027" y="842622"/>
                  <a:pt x="569692" y="880947"/>
                </a:cubicBezTo>
                <a:cubicBezTo>
                  <a:pt x="583944" y="1080454"/>
                  <a:pt x="585408" y="1003323"/>
                  <a:pt x="569692" y="1215483"/>
                </a:cubicBezTo>
                <a:cubicBezTo>
                  <a:pt x="568928" y="1225794"/>
                  <a:pt x="564358" y="1376935"/>
                  <a:pt x="536239" y="1405054"/>
                </a:cubicBezTo>
                <a:cubicBezTo>
                  <a:pt x="504459" y="1436834"/>
                  <a:pt x="519768" y="1418609"/>
                  <a:pt x="491634" y="1460810"/>
                </a:cubicBezTo>
                <a:cubicBezTo>
                  <a:pt x="460799" y="1553317"/>
                  <a:pt x="512561" y="1407809"/>
                  <a:pt x="435878" y="1561171"/>
                </a:cubicBezTo>
                <a:cubicBezTo>
                  <a:pt x="404171" y="1624584"/>
                  <a:pt x="425330" y="1594020"/>
                  <a:pt x="368970" y="1650381"/>
                </a:cubicBezTo>
                <a:cubicBezTo>
                  <a:pt x="357819" y="1661532"/>
                  <a:pt x="348639" y="1675087"/>
                  <a:pt x="335517" y="1683835"/>
                </a:cubicBezTo>
                <a:cubicBezTo>
                  <a:pt x="259861" y="1734271"/>
                  <a:pt x="287562" y="1709485"/>
                  <a:pt x="246307" y="1750742"/>
                </a:cubicBezTo>
                <a:cubicBezTo>
                  <a:pt x="242590" y="1761893"/>
                  <a:pt x="240413" y="1773682"/>
                  <a:pt x="235156" y="1784196"/>
                </a:cubicBezTo>
                <a:cubicBezTo>
                  <a:pt x="229162" y="1796183"/>
                  <a:pt x="218296" y="1805402"/>
                  <a:pt x="212853" y="1817649"/>
                </a:cubicBezTo>
                <a:cubicBezTo>
                  <a:pt x="203305" y="1839132"/>
                  <a:pt x="190551" y="1884557"/>
                  <a:pt x="190551" y="1884557"/>
                </a:cubicBezTo>
                <a:cubicBezTo>
                  <a:pt x="193387" y="1921430"/>
                  <a:pt x="191284" y="2047348"/>
                  <a:pt x="224005" y="2096430"/>
                </a:cubicBezTo>
                <a:lnTo>
                  <a:pt x="246307" y="2129883"/>
                </a:lnTo>
                <a:cubicBezTo>
                  <a:pt x="281592" y="2235741"/>
                  <a:pt x="266480" y="2173379"/>
                  <a:pt x="279761" y="2319454"/>
                </a:cubicBezTo>
                <a:cubicBezTo>
                  <a:pt x="276044" y="2352908"/>
                  <a:pt x="272784" y="2386415"/>
                  <a:pt x="268609" y="2419815"/>
                </a:cubicBezTo>
                <a:cubicBezTo>
                  <a:pt x="265302" y="2446272"/>
                  <a:pt x="257995" y="2511310"/>
                  <a:pt x="246307" y="2542479"/>
                </a:cubicBezTo>
                <a:cubicBezTo>
                  <a:pt x="231612" y="2581665"/>
                  <a:pt x="201629" y="2620647"/>
                  <a:pt x="179400" y="2653991"/>
                </a:cubicBezTo>
                <a:cubicBezTo>
                  <a:pt x="171966" y="2665142"/>
                  <a:pt x="166574" y="2677967"/>
                  <a:pt x="157097" y="2687444"/>
                </a:cubicBezTo>
                <a:lnTo>
                  <a:pt x="90190" y="2754352"/>
                </a:lnTo>
                <a:cubicBezTo>
                  <a:pt x="82756" y="2761786"/>
                  <a:pt x="73719" y="2767906"/>
                  <a:pt x="67887" y="2776654"/>
                </a:cubicBezTo>
                <a:lnTo>
                  <a:pt x="45585" y="2810108"/>
                </a:lnTo>
                <a:cubicBezTo>
                  <a:pt x="49302" y="2824976"/>
                  <a:pt x="50699" y="2840626"/>
                  <a:pt x="56736" y="2854713"/>
                </a:cubicBezTo>
                <a:cubicBezTo>
                  <a:pt x="76445" y="2900701"/>
                  <a:pt x="86211" y="2884187"/>
                  <a:pt x="123644" y="2921620"/>
                </a:cubicBezTo>
                <a:cubicBezTo>
                  <a:pt x="136786" y="2934762"/>
                  <a:pt x="145946" y="2951357"/>
                  <a:pt x="157097" y="2966225"/>
                </a:cubicBezTo>
                <a:cubicBezTo>
                  <a:pt x="155560" y="2978522"/>
                  <a:pt x="151080" y="3061746"/>
                  <a:pt x="134795" y="3088888"/>
                </a:cubicBezTo>
                <a:cubicBezTo>
                  <a:pt x="129386" y="3097903"/>
                  <a:pt x="118800" y="3102780"/>
                  <a:pt x="112492" y="3111191"/>
                </a:cubicBezTo>
                <a:cubicBezTo>
                  <a:pt x="96409" y="3132634"/>
                  <a:pt x="82755" y="3155796"/>
                  <a:pt x="67887" y="3178098"/>
                </a:cubicBezTo>
                <a:lnTo>
                  <a:pt x="67887" y="3178098"/>
                </a:lnTo>
                <a:cubicBezTo>
                  <a:pt x="56103" y="3207558"/>
                  <a:pt x="43175" y="3236715"/>
                  <a:pt x="34434" y="3267308"/>
                </a:cubicBezTo>
                <a:cubicBezTo>
                  <a:pt x="30224" y="3282044"/>
                  <a:pt x="27000" y="3297045"/>
                  <a:pt x="23283" y="3311913"/>
                </a:cubicBezTo>
                <a:cubicBezTo>
                  <a:pt x="20307" y="3349109"/>
                  <a:pt x="-19470" y="3562797"/>
                  <a:pt x="12131" y="3657600"/>
                </a:cubicBezTo>
                <a:cubicBezTo>
                  <a:pt x="16369" y="3670315"/>
                  <a:pt x="26062" y="3680589"/>
                  <a:pt x="34434" y="3691054"/>
                </a:cubicBezTo>
                <a:cubicBezTo>
                  <a:pt x="60391" y="3723501"/>
                  <a:pt x="55409" y="3706675"/>
                  <a:pt x="90190" y="3735659"/>
                </a:cubicBezTo>
                <a:cubicBezTo>
                  <a:pt x="102305" y="3745755"/>
                  <a:pt x="111196" y="3759431"/>
                  <a:pt x="123644" y="3769113"/>
                </a:cubicBezTo>
                <a:cubicBezTo>
                  <a:pt x="123664" y="3769129"/>
                  <a:pt x="207267" y="3824862"/>
                  <a:pt x="224005" y="3836020"/>
                </a:cubicBezTo>
                <a:cubicBezTo>
                  <a:pt x="326959" y="3904655"/>
                  <a:pt x="200320" y="3817072"/>
                  <a:pt x="279761" y="3880625"/>
                </a:cubicBezTo>
                <a:cubicBezTo>
                  <a:pt x="290226" y="3888997"/>
                  <a:pt x="313214" y="3902927"/>
                  <a:pt x="313214" y="3902927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012998AA-706C-2E42-9F37-A37EA0060FCE}"/>
              </a:ext>
            </a:extLst>
          </p:cNvPr>
          <p:cNvSpPr/>
          <p:nvPr/>
        </p:nvSpPr>
        <p:spPr>
          <a:xfrm>
            <a:off x="3356517" y="2653990"/>
            <a:ext cx="1699144" cy="3902927"/>
          </a:xfrm>
          <a:custGeom>
            <a:avLst/>
            <a:gdLst>
              <a:gd name="connsiteX0" fmla="*/ 1572322 w 1699144"/>
              <a:gd name="connsiteY0" fmla="*/ 0 h 3902927"/>
              <a:gd name="connsiteX1" fmla="*/ 1561171 w 1699144"/>
              <a:gd name="connsiteY1" fmla="*/ 55756 h 3902927"/>
              <a:gd name="connsiteX2" fmla="*/ 1538868 w 1699144"/>
              <a:gd name="connsiteY2" fmla="*/ 78059 h 3902927"/>
              <a:gd name="connsiteX3" fmla="*/ 1527717 w 1699144"/>
              <a:gd name="connsiteY3" fmla="*/ 111512 h 3902927"/>
              <a:gd name="connsiteX4" fmla="*/ 1561171 w 1699144"/>
              <a:gd name="connsiteY4" fmla="*/ 278781 h 3902927"/>
              <a:gd name="connsiteX5" fmla="*/ 1572322 w 1699144"/>
              <a:gd name="connsiteY5" fmla="*/ 312234 h 3902927"/>
              <a:gd name="connsiteX6" fmla="*/ 1594624 w 1699144"/>
              <a:gd name="connsiteY6" fmla="*/ 334537 h 3902927"/>
              <a:gd name="connsiteX7" fmla="*/ 1605776 w 1699144"/>
              <a:gd name="connsiteY7" fmla="*/ 367990 h 3902927"/>
              <a:gd name="connsiteX8" fmla="*/ 1661532 w 1699144"/>
              <a:gd name="connsiteY8" fmla="*/ 412595 h 3902927"/>
              <a:gd name="connsiteX9" fmla="*/ 1683834 w 1699144"/>
              <a:gd name="connsiteY9" fmla="*/ 434898 h 3902927"/>
              <a:gd name="connsiteX10" fmla="*/ 1683834 w 1699144"/>
              <a:gd name="connsiteY10" fmla="*/ 568712 h 3902927"/>
              <a:gd name="connsiteX11" fmla="*/ 1628078 w 1699144"/>
              <a:gd name="connsiteY11" fmla="*/ 613317 h 3902927"/>
              <a:gd name="connsiteX12" fmla="*/ 1561171 w 1699144"/>
              <a:gd name="connsiteY12" fmla="*/ 680225 h 3902927"/>
              <a:gd name="connsiteX13" fmla="*/ 1538868 w 1699144"/>
              <a:gd name="connsiteY13" fmla="*/ 702527 h 3902927"/>
              <a:gd name="connsiteX14" fmla="*/ 1516566 w 1699144"/>
              <a:gd name="connsiteY14" fmla="*/ 769434 h 3902927"/>
              <a:gd name="connsiteX15" fmla="*/ 1471961 w 1699144"/>
              <a:gd name="connsiteY15" fmla="*/ 836342 h 3902927"/>
              <a:gd name="connsiteX16" fmla="*/ 1438507 w 1699144"/>
              <a:gd name="connsiteY16" fmla="*/ 892098 h 3902927"/>
              <a:gd name="connsiteX17" fmla="*/ 1416205 w 1699144"/>
              <a:gd name="connsiteY17" fmla="*/ 959005 h 3902927"/>
              <a:gd name="connsiteX18" fmla="*/ 1382751 w 1699144"/>
              <a:gd name="connsiteY18" fmla="*/ 1014761 h 3902927"/>
              <a:gd name="connsiteX19" fmla="*/ 1315844 w 1699144"/>
              <a:gd name="connsiteY19" fmla="*/ 1037064 h 3902927"/>
              <a:gd name="connsiteX20" fmla="*/ 1282390 w 1699144"/>
              <a:gd name="connsiteY20" fmla="*/ 1048215 h 3902927"/>
              <a:gd name="connsiteX21" fmla="*/ 1226634 w 1699144"/>
              <a:gd name="connsiteY21" fmla="*/ 1103971 h 3902927"/>
              <a:gd name="connsiteX22" fmla="*/ 1193181 w 1699144"/>
              <a:gd name="connsiteY22" fmla="*/ 1170878 h 3902927"/>
              <a:gd name="connsiteX23" fmla="*/ 1170878 w 1699144"/>
              <a:gd name="connsiteY23" fmla="*/ 1237786 h 3902927"/>
              <a:gd name="connsiteX24" fmla="*/ 1148576 w 1699144"/>
              <a:gd name="connsiteY24" fmla="*/ 1304693 h 3902927"/>
              <a:gd name="connsiteX25" fmla="*/ 1137424 w 1699144"/>
              <a:gd name="connsiteY25" fmla="*/ 1338147 h 3902927"/>
              <a:gd name="connsiteX26" fmla="*/ 1081668 w 1699144"/>
              <a:gd name="connsiteY26" fmla="*/ 1393903 h 3902927"/>
              <a:gd name="connsiteX27" fmla="*/ 1048215 w 1699144"/>
              <a:gd name="connsiteY27" fmla="*/ 1427356 h 3902927"/>
              <a:gd name="connsiteX28" fmla="*/ 959005 w 1699144"/>
              <a:gd name="connsiteY28" fmla="*/ 1494264 h 3902927"/>
              <a:gd name="connsiteX29" fmla="*/ 914400 w 1699144"/>
              <a:gd name="connsiteY29" fmla="*/ 1561171 h 3902927"/>
              <a:gd name="connsiteX30" fmla="*/ 869795 w 1699144"/>
              <a:gd name="connsiteY30" fmla="*/ 1661532 h 3902927"/>
              <a:gd name="connsiteX31" fmla="*/ 847493 w 1699144"/>
              <a:gd name="connsiteY31" fmla="*/ 1739590 h 3902927"/>
              <a:gd name="connsiteX32" fmla="*/ 869795 w 1699144"/>
              <a:gd name="connsiteY32" fmla="*/ 1906859 h 3902927"/>
              <a:gd name="connsiteX33" fmla="*/ 914400 w 1699144"/>
              <a:gd name="connsiteY33" fmla="*/ 1996069 h 3902927"/>
              <a:gd name="connsiteX34" fmla="*/ 925551 w 1699144"/>
              <a:gd name="connsiteY34" fmla="*/ 2029522 h 3902927"/>
              <a:gd name="connsiteX35" fmla="*/ 947854 w 1699144"/>
              <a:gd name="connsiteY35" fmla="*/ 2051825 h 3902927"/>
              <a:gd name="connsiteX36" fmla="*/ 914400 w 1699144"/>
              <a:gd name="connsiteY36" fmla="*/ 2129883 h 3902927"/>
              <a:gd name="connsiteX37" fmla="*/ 903249 w 1699144"/>
              <a:gd name="connsiteY37" fmla="*/ 2163337 h 3902927"/>
              <a:gd name="connsiteX38" fmla="*/ 880946 w 1699144"/>
              <a:gd name="connsiteY38" fmla="*/ 2185639 h 3902927"/>
              <a:gd name="connsiteX39" fmla="*/ 858644 w 1699144"/>
              <a:gd name="connsiteY39" fmla="*/ 2252547 h 3902927"/>
              <a:gd name="connsiteX40" fmla="*/ 847493 w 1699144"/>
              <a:gd name="connsiteY40" fmla="*/ 2286000 h 3902927"/>
              <a:gd name="connsiteX41" fmla="*/ 825190 w 1699144"/>
              <a:gd name="connsiteY41" fmla="*/ 2352908 h 3902927"/>
              <a:gd name="connsiteX42" fmla="*/ 814039 w 1699144"/>
              <a:gd name="connsiteY42" fmla="*/ 2386361 h 3902927"/>
              <a:gd name="connsiteX43" fmla="*/ 802888 w 1699144"/>
              <a:gd name="connsiteY43" fmla="*/ 2430966 h 3902927"/>
              <a:gd name="connsiteX44" fmla="*/ 791737 w 1699144"/>
              <a:gd name="connsiteY44" fmla="*/ 2486722 h 3902927"/>
              <a:gd name="connsiteX45" fmla="*/ 769434 w 1699144"/>
              <a:gd name="connsiteY45" fmla="*/ 2575932 h 3902927"/>
              <a:gd name="connsiteX46" fmla="*/ 758283 w 1699144"/>
              <a:gd name="connsiteY46" fmla="*/ 2631688 h 3902927"/>
              <a:gd name="connsiteX47" fmla="*/ 735981 w 1699144"/>
              <a:gd name="connsiteY47" fmla="*/ 2765503 h 3902927"/>
              <a:gd name="connsiteX48" fmla="*/ 724829 w 1699144"/>
              <a:gd name="connsiteY48" fmla="*/ 2943922 h 3902927"/>
              <a:gd name="connsiteX49" fmla="*/ 635620 w 1699144"/>
              <a:gd name="connsiteY49" fmla="*/ 3021981 h 3902927"/>
              <a:gd name="connsiteX50" fmla="*/ 568712 w 1699144"/>
              <a:gd name="connsiteY50" fmla="*/ 3100039 h 3902927"/>
              <a:gd name="connsiteX51" fmla="*/ 557561 w 1699144"/>
              <a:gd name="connsiteY51" fmla="*/ 3133493 h 3902927"/>
              <a:gd name="connsiteX52" fmla="*/ 535259 w 1699144"/>
              <a:gd name="connsiteY52" fmla="*/ 3222703 h 3902927"/>
              <a:gd name="connsiteX53" fmla="*/ 512956 w 1699144"/>
              <a:gd name="connsiteY53" fmla="*/ 3245005 h 3902927"/>
              <a:gd name="connsiteX54" fmla="*/ 479503 w 1699144"/>
              <a:gd name="connsiteY54" fmla="*/ 3311912 h 3902927"/>
              <a:gd name="connsiteX55" fmla="*/ 479503 w 1699144"/>
              <a:gd name="connsiteY55" fmla="*/ 3468030 h 3902927"/>
              <a:gd name="connsiteX56" fmla="*/ 457200 w 1699144"/>
              <a:gd name="connsiteY56" fmla="*/ 3534937 h 3902927"/>
              <a:gd name="connsiteX57" fmla="*/ 390293 w 1699144"/>
              <a:gd name="connsiteY57" fmla="*/ 3579542 h 3902927"/>
              <a:gd name="connsiteX58" fmla="*/ 367990 w 1699144"/>
              <a:gd name="connsiteY58" fmla="*/ 3601844 h 3902927"/>
              <a:gd name="connsiteX59" fmla="*/ 334537 w 1699144"/>
              <a:gd name="connsiteY59" fmla="*/ 3624147 h 3902927"/>
              <a:gd name="connsiteX60" fmla="*/ 278781 w 1699144"/>
              <a:gd name="connsiteY60" fmla="*/ 3668751 h 3902927"/>
              <a:gd name="connsiteX61" fmla="*/ 245327 w 1699144"/>
              <a:gd name="connsiteY61" fmla="*/ 3679903 h 3902927"/>
              <a:gd name="connsiteX62" fmla="*/ 178420 w 1699144"/>
              <a:gd name="connsiteY62" fmla="*/ 3713356 h 3902927"/>
              <a:gd name="connsiteX63" fmla="*/ 89210 w 1699144"/>
              <a:gd name="connsiteY63" fmla="*/ 3824869 h 3902927"/>
              <a:gd name="connsiteX64" fmla="*/ 55756 w 1699144"/>
              <a:gd name="connsiteY64" fmla="*/ 3847171 h 3902927"/>
              <a:gd name="connsiteX65" fmla="*/ 0 w 1699144"/>
              <a:gd name="connsiteY65" fmla="*/ 3902927 h 3902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699144" h="3902927">
                <a:moveTo>
                  <a:pt x="1572322" y="0"/>
                </a:moveTo>
                <a:cubicBezTo>
                  <a:pt x="1568605" y="18585"/>
                  <a:pt x="1568637" y="38335"/>
                  <a:pt x="1561171" y="55756"/>
                </a:cubicBezTo>
                <a:cubicBezTo>
                  <a:pt x="1557029" y="65420"/>
                  <a:pt x="1544277" y="69044"/>
                  <a:pt x="1538868" y="78059"/>
                </a:cubicBezTo>
                <a:cubicBezTo>
                  <a:pt x="1532820" y="88138"/>
                  <a:pt x="1531434" y="100361"/>
                  <a:pt x="1527717" y="111512"/>
                </a:cubicBezTo>
                <a:cubicBezTo>
                  <a:pt x="1541464" y="235239"/>
                  <a:pt x="1528224" y="179940"/>
                  <a:pt x="1561171" y="278781"/>
                </a:cubicBezTo>
                <a:cubicBezTo>
                  <a:pt x="1564888" y="289932"/>
                  <a:pt x="1564011" y="303922"/>
                  <a:pt x="1572322" y="312234"/>
                </a:cubicBezTo>
                <a:lnTo>
                  <a:pt x="1594624" y="334537"/>
                </a:lnTo>
                <a:cubicBezTo>
                  <a:pt x="1598341" y="345688"/>
                  <a:pt x="1599728" y="357911"/>
                  <a:pt x="1605776" y="367990"/>
                </a:cubicBezTo>
                <a:cubicBezTo>
                  <a:pt x="1618205" y="388706"/>
                  <a:pt x="1643995" y="398566"/>
                  <a:pt x="1661532" y="412595"/>
                </a:cubicBezTo>
                <a:cubicBezTo>
                  <a:pt x="1669742" y="419163"/>
                  <a:pt x="1676400" y="427464"/>
                  <a:pt x="1683834" y="434898"/>
                </a:cubicBezTo>
                <a:cubicBezTo>
                  <a:pt x="1702151" y="489850"/>
                  <a:pt x="1706242" y="486546"/>
                  <a:pt x="1683834" y="568712"/>
                </a:cubicBezTo>
                <a:cubicBezTo>
                  <a:pt x="1679973" y="582869"/>
                  <a:pt x="1634692" y="607648"/>
                  <a:pt x="1628078" y="613317"/>
                </a:cubicBezTo>
                <a:cubicBezTo>
                  <a:pt x="1628055" y="613337"/>
                  <a:pt x="1572333" y="669063"/>
                  <a:pt x="1561171" y="680225"/>
                </a:cubicBezTo>
                <a:lnTo>
                  <a:pt x="1538868" y="702527"/>
                </a:lnTo>
                <a:cubicBezTo>
                  <a:pt x="1531434" y="724829"/>
                  <a:pt x="1529606" y="749874"/>
                  <a:pt x="1516566" y="769434"/>
                </a:cubicBezTo>
                <a:cubicBezTo>
                  <a:pt x="1501698" y="791737"/>
                  <a:pt x="1480437" y="810913"/>
                  <a:pt x="1471961" y="836342"/>
                </a:cubicBezTo>
                <a:cubicBezTo>
                  <a:pt x="1457485" y="879769"/>
                  <a:pt x="1469121" y="861484"/>
                  <a:pt x="1438507" y="892098"/>
                </a:cubicBezTo>
                <a:lnTo>
                  <a:pt x="1416205" y="959005"/>
                </a:lnTo>
                <a:cubicBezTo>
                  <a:pt x="1408574" y="981898"/>
                  <a:pt x="1407244" y="1002515"/>
                  <a:pt x="1382751" y="1014761"/>
                </a:cubicBezTo>
                <a:cubicBezTo>
                  <a:pt x="1361724" y="1025274"/>
                  <a:pt x="1338146" y="1029630"/>
                  <a:pt x="1315844" y="1037064"/>
                </a:cubicBezTo>
                <a:lnTo>
                  <a:pt x="1282390" y="1048215"/>
                </a:lnTo>
                <a:cubicBezTo>
                  <a:pt x="1263805" y="1066800"/>
                  <a:pt x="1234945" y="1079036"/>
                  <a:pt x="1226634" y="1103971"/>
                </a:cubicBezTo>
                <a:cubicBezTo>
                  <a:pt x="1185969" y="1225970"/>
                  <a:pt x="1250822" y="1041187"/>
                  <a:pt x="1193181" y="1170878"/>
                </a:cubicBezTo>
                <a:cubicBezTo>
                  <a:pt x="1183633" y="1192361"/>
                  <a:pt x="1178312" y="1215483"/>
                  <a:pt x="1170878" y="1237786"/>
                </a:cubicBezTo>
                <a:lnTo>
                  <a:pt x="1148576" y="1304693"/>
                </a:lnTo>
                <a:cubicBezTo>
                  <a:pt x="1144859" y="1315844"/>
                  <a:pt x="1145736" y="1329835"/>
                  <a:pt x="1137424" y="1338147"/>
                </a:cubicBezTo>
                <a:lnTo>
                  <a:pt x="1081668" y="1393903"/>
                </a:lnTo>
                <a:cubicBezTo>
                  <a:pt x="1070517" y="1405054"/>
                  <a:pt x="1061336" y="1418608"/>
                  <a:pt x="1048215" y="1427356"/>
                </a:cubicBezTo>
                <a:cubicBezTo>
                  <a:pt x="1025143" y="1442737"/>
                  <a:pt x="979635" y="1466757"/>
                  <a:pt x="959005" y="1494264"/>
                </a:cubicBezTo>
                <a:cubicBezTo>
                  <a:pt x="942923" y="1515707"/>
                  <a:pt x="914400" y="1561171"/>
                  <a:pt x="914400" y="1561171"/>
                </a:cubicBezTo>
                <a:cubicBezTo>
                  <a:pt x="887860" y="1640793"/>
                  <a:pt x="905138" y="1608518"/>
                  <a:pt x="869795" y="1661532"/>
                </a:cubicBezTo>
                <a:cubicBezTo>
                  <a:pt x="864537" y="1677306"/>
                  <a:pt x="847493" y="1725589"/>
                  <a:pt x="847493" y="1739590"/>
                </a:cubicBezTo>
                <a:cubicBezTo>
                  <a:pt x="847493" y="1798017"/>
                  <a:pt x="853367" y="1852100"/>
                  <a:pt x="869795" y="1906859"/>
                </a:cubicBezTo>
                <a:cubicBezTo>
                  <a:pt x="891761" y="1980078"/>
                  <a:pt x="877113" y="1958780"/>
                  <a:pt x="914400" y="1996069"/>
                </a:cubicBezTo>
                <a:cubicBezTo>
                  <a:pt x="918117" y="2007220"/>
                  <a:pt x="919503" y="2019443"/>
                  <a:pt x="925551" y="2029522"/>
                </a:cubicBezTo>
                <a:cubicBezTo>
                  <a:pt x="930960" y="2038537"/>
                  <a:pt x="946125" y="2041454"/>
                  <a:pt x="947854" y="2051825"/>
                </a:cubicBezTo>
                <a:cubicBezTo>
                  <a:pt x="952655" y="2080630"/>
                  <a:pt x="928413" y="2108865"/>
                  <a:pt x="914400" y="2129883"/>
                </a:cubicBezTo>
                <a:cubicBezTo>
                  <a:pt x="910683" y="2141034"/>
                  <a:pt x="909297" y="2153258"/>
                  <a:pt x="903249" y="2163337"/>
                </a:cubicBezTo>
                <a:cubicBezTo>
                  <a:pt x="897840" y="2172352"/>
                  <a:pt x="885648" y="2176235"/>
                  <a:pt x="880946" y="2185639"/>
                </a:cubicBezTo>
                <a:cubicBezTo>
                  <a:pt x="870432" y="2206666"/>
                  <a:pt x="866078" y="2230244"/>
                  <a:pt x="858644" y="2252547"/>
                </a:cubicBezTo>
                <a:lnTo>
                  <a:pt x="847493" y="2286000"/>
                </a:lnTo>
                <a:lnTo>
                  <a:pt x="825190" y="2352908"/>
                </a:lnTo>
                <a:cubicBezTo>
                  <a:pt x="821473" y="2364059"/>
                  <a:pt x="816890" y="2374958"/>
                  <a:pt x="814039" y="2386361"/>
                </a:cubicBezTo>
                <a:cubicBezTo>
                  <a:pt x="810322" y="2401229"/>
                  <a:pt x="806213" y="2416005"/>
                  <a:pt x="802888" y="2430966"/>
                </a:cubicBezTo>
                <a:cubicBezTo>
                  <a:pt x="798777" y="2449468"/>
                  <a:pt x="795999" y="2468254"/>
                  <a:pt x="791737" y="2486722"/>
                </a:cubicBezTo>
                <a:cubicBezTo>
                  <a:pt x="784845" y="2516589"/>
                  <a:pt x="775445" y="2545875"/>
                  <a:pt x="769434" y="2575932"/>
                </a:cubicBezTo>
                <a:cubicBezTo>
                  <a:pt x="765717" y="2594517"/>
                  <a:pt x="761577" y="2613023"/>
                  <a:pt x="758283" y="2631688"/>
                </a:cubicBezTo>
                <a:cubicBezTo>
                  <a:pt x="750425" y="2676220"/>
                  <a:pt x="735981" y="2765503"/>
                  <a:pt x="735981" y="2765503"/>
                </a:cubicBezTo>
                <a:cubicBezTo>
                  <a:pt x="732264" y="2824976"/>
                  <a:pt x="734123" y="2885062"/>
                  <a:pt x="724829" y="2943922"/>
                </a:cubicBezTo>
                <a:cubicBezTo>
                  <a:pt x="718905" y="2981443"/>
                  <a:pt x="651187" y="3006414"/>
                  <a:pt x="635620" y="3021981"/>
                </a:cubicBezTo>
                <a:cubicBezTo>
                  <a:pt x="581538" y="3076063"/>
                  <a:pt x="602679" y="3049091"/>
                  <a:pt x="568712" y="3100039"/>
                </a:cubicBezTo>
                <a:cubicBezTo>
                  <a:pt x="564995" y="3111190"/>
                  <a:pt x="560412" y="3122089"/>
                  <a:pt x="557561" y="3133493"/>
                </a:cubicBezTo>
                <a:cubicBezTo>
                  <a:pt x="554135" y="3147196"/>
                  <a:pt x="546183" y="3204497"/>
                  <a:pt x="535259" y="3222703"/>
                </a:cubicBezTo>
                <a:cubicBezTo>
                  <a:pt x="529850" y="3231718"/>
                  <a:pt x="519524" y="3236795"/>
                  <a:pt x="512956" y="3245005"/>
                </a:cubicBezTo>
                <a:cubicBezTo>
                  <a:pt x="488252" y="3275884"/>
                  <a:pt x="491280" y="3276580"/>
                  <a:pt x="479503" y="3311912"/>
                </a:cubicBezTo>
                <a:cubicBezTo>
                  <a:pt x="492290" y="3388637"/>
                  <a:pt x="497820" y="3382553"/>
                  <a:pt x="479503" y="3468030"/>
                </a:cubicBezTo>
                <a:cubicBezTo>
                  <a:pt x="474577" y="3491017"/>
                  <a:pt x="476760" y="3521897"/>
                  <a:pt x="457200" y="3534937"/>
                </a:cubicBezTo>
                <a:cubicBezTo>
                  <a:pt x="434898" y="3549805"/>
                  <a:pt x="409247" y="3560589"/>
                  <a:pt x="390293" y="3579542"/>
                </a:cubicBezTo>
                <a:cubicBezTo>
                  <a:pt x="382859" y="3586976"/>
                  <a:pt x="376200" y="3595276"/>
                  <a:pt x="367990" y="3601844"/>
                </a:cubicBezTo>
                <a:cubicBezTo>
                  <a:pt x="357525" y="3610216"/>
                  <a:pt x="345002" y="3615775"/>
                  <a:pt x="334537" y="3624147"/>
                </a:cubicBezTo>
                <a:cubicBezTo>
                  <a:pt x="299967" y="3651803"/>
                  <a:pt x="324538" y="3645872"/>
                  <a:pt x="278781" y="3668751"/>
                </a:cubicBezTo>
                <a:cubicBezTo>
                  <a:pt x="268267" y="3674008"/>
                  <a:pt x="255841" y="3674646"/>
                  <a:pt x="245327" y="3679903"/>
                </a:cubicBezTo>
                <a:cubicBezTo>
                  <a:pt x="158864" y="3723135"/>
                  <a:pt x="262501" y="3685329"/>
                  <a:pt x="178420" y="3713356"/>
                </a:cubicBezTo>
                <a:cubicBezTo>
                  <a:pt x="154561" y="3749145"/>
                  <a:pt x="127345" y="3799447"/>
                  <a:pt x="89210" y="3824869"/>
                </a:cubicBezTo>
                <a:cubicBezTo>
                  <a:pt x="78059" y="3832303"/>
                  <a:pt x="65842" y="3838346"/>
                  <a:pt x="55756" y="3847171"/>
                </a:cubicBezTo>
                <a:cubicBezTo>
                  <a:pt x="35975" y="3864479"/>
                  <a:pt x="0" y="3902927"/>
                  <a:pt x="0" y="3902927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9EF2BB25-C71C-D64F-9513-714DFCC59E71}"/>
              </a:ext>
            </a:extLst>
          </p:cNvPr>
          <p:cNvSpPr/>
          <p:nvPr/>
        </p:nvSpPr>
        <p:spPr>
          <a:xfrm>
            <a:off x="5174166" y="2665141"/>
            <a:ext cx="713678" cy="3847657"/>
          </a:xfrm>
          <a:custGeom>
            <a:avLst/>
            <a:gdLst>
              <a:gd name="connsiteX0" fmla="*/ 646771 w 713678"/>
              <a:gd name="connsiteY0" fmla="*/ 0 h 3847657"/>
              <a:gd name="connsiteX1" fmla="*/ 702527 w 713678"/>
              <a:gd name="connsiteY1" fmla="*/ 223025 h 3847657"/>
              <a:gd name="connsiteX2" fmla="*/ 680224 w 713678"/>
              <a:gd name="connsiteY2" fmla="*/ 401444 h 3847657"/>
              <a:gd name="connsiteX3" fmla="*/ 669073 w 713678"/>
              <a:gd name="connsiteY3" fmla="*/ 457200 h 3847657"/>
              <a:gd name="connsiteX4" fmla="*/ 646771 w 713678"/>
              <a:gd name="connsiteY4" fmla="*/ 524108 h 3847657"/>
              <a:gd name="connsiteX5" fmla="*/ 635619 w 713678"/>
              <a:gd name="connsiteY5" fmla="*/ 557561 h 3847657"/>
              <a:gd name="connsiteX6" fmla="*/ 613317 w 713678"/>
              <a:gd name="connsiteY6" fmla="*/ 646771 h 3847657"/>
              <a:gd name="connsiteX7" fmla="*/ 602166 w 713678"/>
              <a:gd name="connsiteY7" fmla="*/ 680225 h 3847657"/>
              <a:gd name="connsiteX8" fmla="*/ 579863 w 713678"/>
              <a:gd name="connsiteY8" fmla="*/ 758283 h 3847657"/>
              <a:gd name="connsiteX9" fmla="*/ 546410 w 713678"/>
              <a:gd name="connsiteY9" fmla="*/ 836342 h 3847657"/>
              <a:gd name="connsiteX10" fmla="*/ 524107 w 713678"/>
              <a:gd name="connsiteY10" fmla="*/ 1025913 h 3847657"/>
              <a:gd name="connsiteX11" fmla="*/ 479502 w 713678"/>
              <a:gd name="connsiteY11" fmla="*/ 1182030 h 3847657"/>
              <a:gd name="connsiteX12" fmla="*/ 423746 w 713678"/>
              <a:gd name="connsiteY12" fmla="*/ 1260088 h 3847657"/>
              <a:gd name="connsiteX13" fmla="*/ 390293 w 713678"/>
              <a:gd name="connsiteY13" fmla="*/ 1271239 h 3847657"/>
              <a:gd name="connsiteX14" fmla="*/ 312234 w 713678"/>
              <a:gd name="connsiteY14" fmla="*/ 1293542 h 3847657"/>
              <a:gd name="connsiteX15" fmla="*/ 278780 w 713678"/>
              <a:gd name="connsiteY15" fmla="*/ 1315844 h 3847657"/>
              <a:gd name="connsiteX16" fmla="*/ 256478 w 713678"/>
              <a:gd name="connsiteY16" fmla="*/ 1349298 h 3847657"/>
              <a:gd name="connsiteX17" fmla="*/ 245327 w 713678"/>
              <a:gd name="connsiteY17" fmla="*/ 1393903 h 3847657"/>
              <a:gd name="connsiteX18" fmla="*/ 278780 w 713678"/>
              <a:gd name="connsiteY18" fmla="*/ 1483113 h 3847657"/>
              <a:gd name="connsiteX19" fmla="*/ 312234 w 713678"/>
              <a:gd name="connsiteY19" fmla="*/ 1494264 h 3847657"/>
              <a:gd name="connsiteX20" fmla="*/ 412595 w 713678"/>
              <a:gd name="connsiteY20" fmla="*/ 1538869 h 3847657"/>
              <a:gd name="connsiteX21" fmla="*/ 446049 w 713678"/>
              <a:gd name="connsiteY21" fmla="*/ 1550020 h 3847657"/>
              <a:gd name="connsiteX22" fmla="*/ 479502 w 713678"/>
              <a:gd name="connsiteY22" fmla="*/ 1561171 h 3847657"/>
              <a:gd name="connsiteX23" fmla="*/ 524107 w 713678"/>
              <a:gd name="connsiteY23" fmla="*/ 1616927 h 3847657"/>
              <a:gd name="connsiteX24" fmla="*/ 557561 w 713678"/>
              <a:gd name="connsiteY24" fmla="*/ 1672683 h 3847657"/>
              <a:gd name="connsiteX25" fmla="*/ 568712 w 713678"/>
              <a:gd name="connsiteY25" fmla="*/ 1728439 h 3847657"/>
              <a:gd name="connsiteX26" fmla="*/ 602166 w 713678"/>
              <a:gd name="connsiteY26" fmla="*/ 1795347 h 3847657"/>
              <a:gd name="connsiteX27" fmla="*/ 635619 w 713678"/>
              <a:gd name="connsiteY27" fmla="*/ 1806498 h 3847657"/>
              <a:gd name="connsiteX28" fmla="*/ 657922 w 713678"/>
              <a:gd name="connsiteY28" fmla="*/ 1828800 h 3847657"/>
              <a:gd name="connsiteX29" fmla="*/ 680224 w 713678"/>
              <a:gd name="connsiteY29" fmla="*/ 1895708 h 3847657"/>
              <a:gd name="connsiteX30" fmla="*/ 691375 w 713678"/>
              <a:gd name="connsiteY30" fmla="*/ 1929161 h 3847657"/>
              <a:gd name="connsiteX31" fmla="*/ 702527 w 713678"/>
              <a:gd name="connsiteY31" fmla="*/ 1962615 h 3847657"/>
              <a:gd name="connsiteX32" fmla="*/ 713678 w 713678"/>
              <a:gd name="connsiteY32" fmla="*/ 1996069 h 3847657"/>
              <a:gd name="connsiteX33" fmla="*/ 691375 w 713678"/>
              <a:gd name="connsiteY33" fmla="*/ 2308303 h 3847657"/>
              <a:gd name="connsiteX34" fmla="*/ 669073 w 713678"/>
              <a:gd name="connsiteY34" fmla="*/ 2375210 h 3847657"/>
              <a:gd name="connsiteX35" fmla="*/ 591014 w 713678"/>
              <a:gd name="connsiteY35" fmla="*/ 2442118 h 3847657"/>
              <a:gd name="connsiteX36" fmla="*/ 568712 w 713678"/>
              <a:gd name="connsiteY36" fmla="*/ 2475571 h 3847657"/>
              <a:gd name="connsiteX37" fmla="*/ 546410 w 713678"/>
              <a:gd name="connsiteY37" fmla="*/ 2497874 h 3847657"/>
              <a:gd name="connsiteX38" fmla="*/ 535258 w 713678"/>
              <a:gd name="connsiteY38" fmla="*/ 2531327 h 3847657"/>
              <a:gd name="connsiteX39" fmla="*/ 479502 w 713678"/>
              <a:gd name="connsiteY39" fmla="*/ 2575932 h 3847657"/>
              <a:gd name="connsiteX40" fmla="*/ 412595 w 713678"/>
              <a:gd name="connsiteY40" fmla="*/ 2653991 h 3847657"/>
              <a:gd name="connsiteX41" fmla="*/ 379141 w 713678"/>
              <a:gd name="connsiteY41" fmla="*/ 2687444 h 3847657"/>
              <a:gd name="connsiteX42" fmla="*/ 356839 w 713678"/>
              <a:gd name="connsiteY42" fmla="*/ 2709747 h 3847657"/>
              <a:gd name="connsiteX43" fmla="*/ 312234 w 713678"/>
              <a:gd name="connsiteY43" fmla="*/ 2765503 h 3847657"/>
              <a:gd name="connsiteX44" fmla="*/ 301083 w 713678"/>
              <a:gd name="connsiteY44" fmla="*/ 2798957 h 3847657"/>
              <a:gd name="connsiteX45" fmla="*/ 278780 w 713678"/>
              <a:gd name="connsiteY45" fmla="*/ 2821259 h 3847657"/>
              <a:gd name="connsiteX46" fmla="*/ 256478 w 713678"/>
              <a:gd name="connsiteY46" fmla="*/ 2888166 h 3847657"/>
              <a:gd name="connsiteX47" fmla="*/ 278780 w 713678"/>
              <a:gd name="connsiteY47" fmla="*/ 2955074 h 3847657"/>
              <a:gd name="connsiteX48" fmla="*/ 323385 w 713678"/>
              <a:gd name="connsiteY48" fmla="*/ 2999679 h 3847657"/>
              <a:gd name="connsiteX49" fmla="*/ 345688 w 713678"/>
              <a:gd name="connsiteY49" fmla="*/ 3021981 h 3847657"/>
              <a:gd name="connsiteX50" fmla="*/ 356839 w 713678"/>
              <a:gd name="connsiteY50" fmla="*/ 3055435 h 3847657"/>
              <a:gd name="connsiteX51" fmla="*/ 323385 w 713678"/>
              <a:gd name="connsiteY51" fmla="*/ 3222703 h 3847657"/>
              <a:gd name="connsiteX52" fmla="*/ 312234 w 713678"/>
              <a:gd name="connsiteY52" fmla="*/ 3256157 h 3847657"/>
              <a:gd name="connsiteX53" fmla="*/ 223024 w 713678"/>
              <a:gd name="connsiteY53" fmla="*/ 3323064 h 3847657"/>
              <a:gd name="connsiteX54" fmla="*/ 200722 w 713678"/>
              <a:gd name="connsiteY54" fmla="*/ 3356518 h 3847657"/>
              <a:gd name="connsiteX55" fmla="*/ 167268 w 713678"/>
              <a:gd name="connsiteY55" fmla="*/ 3468030 h 3847657"/>
              <a:gd name="connsiteX56" fmla="*/ 156117 w 713678"/>
              <a:gd name="connsiteY56" fmla="*/ 3612996 h 3847657"/>
              <a:gd name="connsiteX57" fmla="*/ 144966 w 713678"/>
              <a:gd name="connsiteY57" fmla="*/ 3657600 h 3847657"/>
              <a:gd name="connsiteX58" fmla="*/ 100361 w 713678"/>
              <a:gd name="connsiteY58" fmla="*/ 3724508 h 3847657"/>
              <a:gd name="connsiteX59" fmla="*/ 55756 w 713678"/>
              <a:gd name="connsiteY59" fmla="*/ 3780264 h 3847657"/>
              <a:gd name="connsiteX60" fmla="*/ 0 w 713678"/>
              <a:gd name="connsiteY60" fmla="*/ 3847171 h 3847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713678" h="3847657">
                <a:moveTo>
                  <a:pt x="646771" y="0"/>
                </a:moveTo>
                <a:cubicBezTo>
                  <a:pt x="665356" y="74342"/>
                  <a:pt x="692400" y="147068"/>
                  <a:pt x="702527" y="223025"/>
                </a:cubicBezTo>
                <a:cubicBezTo>
                  <a:pt x="706066" y="249571"/>
                  <a:pt x="687262" y="362732"/>
                  <a:pt x="680224" y="401444"/>
                </a:cubicBezTo>
                <a:cubicBezTo>
                  <a:pt x="676834" y="420092"/>
                  <a:pt x="674060" y="438914"/>
                  <a:pt x="669073" y="457200"/>
                </a:cubicBezTo>
                <a:cubicBezTo>
                  <a:pt x="662888" y="479881"/>
                  <a:pt x="654205" y="501805"/>
                  <a:pt x="646771" y="524108"/>
                </a:cubicBezTo>
                <a:cubicBezTo>
                  <a:pt x="643054" y="535259"/>
                  <a:pt x="638470" y="546158"/>
                  <a:pt x="635619" y="557561"/>
                </a:cubicBezTo>
                <a:cubicBezTo>
                  <a:pt x="628185" y="587298"/>
                  <a:pt x="623010" y="617692"/>
                  <a:pt x="613317" y="646771"/>
                </a:cubicBezTo>
                <a:cubicBezTo>
                  <a:pt x="609600" y="657922"/>
                  <a:pt x="605395" y="668923"/>
                  <a:pt x="602166" y="680225"/>
                </a:cubicBezTo>
                <a:cubicBezTo>
                  <a:pt x="594083" y="708514"/>
                  <a:pt x="591320" y="731550"/>
                  <a:pt x="579863" y="758283"/>
                </a:cubicBezTo>
                <a:cubicBezTo>
                  <a:pt x="538527" y="854735"/>
                  <a:pt x="572560" y="757890"/>
                  <a:pt x="546410" y="836342"/>
                </a:cubicBezTo>
                <a:cubicBezTo>
                  <a:pt x="541987" y="880568"/>
                  <a:pt x="533966" y="976617"/>
                  <a:pt x="524107" y="1025913"/>
                </a:cubicBezTo>
                <a:cubicBezTo>
                  <a:pt x="510105" y="1095926"/>
                  <a:pt x="500759" y="1118259"/>
                  <a:pt x="479502" y="1182030"/>
                </a:cubicBezTo>
                <a:cubicBezTo>
                  <a:pt x="469097" y="1213246"/>
                  <a:pt x="463434" y="1246859"/>
                  <a:pt x="423746" y="1260088"/>
                </a:cubicBezTo>
                <a:cubicBezTo>
                  <a:pt x="412595" y="1263805"/>
                  <a:pt x="401595" y="1268010"/>
                  <a:pt x="390293" y="1271239"/>
                </a:cubicBezTo>
                <a:cubicBezTo>
                  <a:pt x="373625" y="1276001"/>
                  <a:pt x="330055" y="1284632"/>
                  <a:pt x="312234" y="1293542"/>
                </a:cubicBezTo>
                <a:cubicBezTo>
                  <a:pt x="300247" y="1299535"/>
                  <a:pt x="289931" y="1308410"/>
                  <a:pt x="278780" y="1315844"/>
                </a:cubicBezTo>
                <a:cubicBezTo>
                  <a:pt x="271346" y="1326995"/>
                  <a:pt x="261757" y="1336979"/>
                  <a:pt x="256478" y="1349298"/>
                </a:cubicBezTo>
                <a:cubicBezTo>
                  <a:pt x="250441" y="1363385"/>
                  <a:pt x="245327" y="1378577"/>
                  <a:pt x="245327" y="1393903"/>
                </a:cubicBezTo>
                <a:cubicBezTo>
                  <a:pt x="245327" y="1430512"/>
                  <a:pt x="246480" y="1463732"/>
                  <a:pt x="278780" y="1483113"/>
                </a:cubicBezTo>
                <a:cubicBezTo>
                  <a:pt x="288859" y="1489161"/>
                  <a:pt x="301720" y="1489007"/>
                  <a:pt x="312234" y="1494264"/>
                </a:cubicBezTo>
                <a:cubicBezTo>
                  <a:pt x="418266" y="1547278"/>
                  <a:pt x="239976" y="1481329"/>
                  <a:pt x="412595" y="1538869"/>
                </a:cubicBezTo>
                <a:lnTo>
                  <a:pt x="446049" y="1550020"/>
                </a:lnTo>
                <a:lnTo>
                  <a:pt x="479502" y="1561171"/>
                </a:lnTo>
                <a:cubicBezTo>
                  <a:pt x="500246" y="1581915"/>
                  <a:pt x="510040" y="1588793"/>
                  <a:pt x="524107" y="1616927"/>
                </a:cubicBezTo>
                <a:cubicBezTo>
                  <a:pt x="553058" y="1674830"/>
                  <a:pt x="513999" y="1629123"/>
                  <a:pt x="557561" y="1672683"/>
                </a:cubicBezTo>
                <a:cubicBezTo>
                  <a:pt x="561278" y="1691268"/>
                  <a:pt x="564601" y="1709937"/>
                  <a:pt x="568712" y="1728439"/>
                </a:cubicBezTo>
                <a:cubicBezTo>
                  <a:pt x="575702" y="1759894"/>
                  <a:pt x="573630" y="1778225"/>
                  <a:pt x="602166" y="1795347"/>
                </a:cubicBezTo>
                <a:cubicBezTo>
                  <a:pt x="612245" y="1801395"/>
                  <a:pt x="624468" y="1802781"/>
                  <a:pt x="635619" y="1806498"/>
                </a:cubicBezTo>
                <a:cubicBezTo>
                  <a:pt x="643053" y="1813932"/>
                  <a:pt x="653220" y="1819396"/>
                  <a:pt x="657922" y="1828800"/>
                </a:cubicBezTo>
                <a:cubicBezTo>
                  <a:pt x="668436" y="1849827"/>
                  <a:pt x="672790" y="1873405"/>
                  <a:pt x="680224" y="1895708"/>
                </a:cubicBezTo>
                <a:lnTo>
                  <a:pt x="691375" y="1929161"/>
                </a:lnTo>
                <a:lnTo>
                  <a:pt x="702527" y="1962615"/>
                </a:lnTo>
                <a:lnTo>
                  <a:pt x="713678" y="1996069"/>
                </a:lnTo>
                <a:cubicBezTo>
                  <a:pt x="712036" y="2028919"/>
                  <a:pt x="707329" y="2233851"/>
                  <a:pt x="691375" y="2308303"/>
                </a:cubicBezTo>
                <a:cubicBezTo>
                  <a:pt x="686449" y="2331290"/>
                  <a:pt x="685696" y="2358587"/>
                  <a:pt x="669073" y="2375210"/>
                </a:cubicBezTo>
                <a:cubicBezTo>
                  <a:pt x="614991" y="2429292"/>
                  <a:pt x="641963" y="2408151"/>
                  <a:pt x="591014" y="2442118"/>
                </a:cubicBezTo>
                <a:cubicBezTo>
                  <a:pt x="583580" y="2453269"/>
                  <a:pt x="577084" y="2465106"/>
                  <a:pt x="568712" y="2475571"/>
                </a:cubicBezTo>
                <a:cubicBezTo>
                  <a:pt x="562144" y="2483781"/>
                  <a:pt x="551819" y="2488859"/>
                  <a:pt x="546410" y="2497874"/>
                </a:cubicBezTo>
                <a:cubicBezTo>
                  <a:pt x="540362" y="2507953"/>
                  <a:pt x="541306" y="2521248"/>
                  <a:pt x="535258" y="2531327"/>
                </a:cubicBezTo>
                <a:cubicBezTo>
                  <a:pt x="524663" y="2548985"/>
                  <a:pt x="494700" y="2565800"/>
                  <a:pt x="479502" y="2575932"/>
                </a:cubicBezTo>
                <a:cubicBezTo>
                  <a:pt x="445537" y="2626880"/>
                  <a:pt x="466675" y="2599911"/>
                  <a:pt x="412595" y="2653991"/>
                </a:cubicBezTo>
                <a:lnTo>
                  <a:pt x="379141" y="2687444"/>
                </a:lnTo>
                <a:cubicBezTo>
                  <a:pt x="371707" y="2694878"/>
                  <a:pt x="362671" y="2700999"/>
                  <a:pt x="356839" y="2709747"/>
                </a:cubicBezTo>
                <a:cubicBezTo>
                  <a:pt x="328704" y="2751948"/>
                  <a:pt x="344012" y="2733723"/>
                  <a:pt x="312234" y="2765503"/>
                </a:cubicBezTo>
                <a:cubicBezTo>
                  <a:pt x="308517" y="2776654"/>
                  <a:pt x="307131" y="2788878"/>
                  <a:pt x="301083" y="2798957"/>
                </a:cubicBezTo>
                <a:cubicBezTo>
                  <a:pt x="295674" y="2807972"/>
                  <a:pt x="283482" y="2811855"/>
                  <a:pt x="278780" y="2821259"/>
                </a:cubicBezTo>
                <a:cubicBezTo>
                  <a:pt x="268267" y="2842286"/>
                  <a:pt x="256478" y="2888166"/>
                  <a:pt x="256478" y="2888166"/>
                </a:cubicBezTo>
                <a:cubicBezTo>
                  <a:pt x="263912" y="2910469"/>
                  <a:pt x="262157" y="2938451"/>
                  <a:pt x="278780" y="2955074"/>
                </a:cubicBezTo>
                <a:lnTo>
                  <a:pt x="323385" y="2999679"/>
                </a:lnTo>
                <a:lnTo>
                  <a:pt x="345688" y="3021981"/>
                </a:lnTo>
                <a:cubicBezTo>
                  <a:pt x="349405" y="3033132"/>
                  <a:pt x="356839" y="3043680"/>
                  <a:pt x="356839" y="3055435"/>
                </a:cubicBezTo>
                <a:cubicBezTo>
                  <a:pt x="356839" y="3137923"/>
                  <a:pt x="346731" y="3152666"/>
                  <a:pt x="323385" y="3222703"/>
                </a:cubicBezTo>
                <a:cubicBezTo>
                  <a:pt x="319668" y="3233854"/>
                  <a:pt x="322014" y="3249637"/>
                  <a:pt x="312234" y="3256157"/>
                </a:cubicBezTo>
                <a:cubicBezTo>
                  <a:pt x="281657" y="3276541"/>
                  <a:pt x="246599" y="3293595"/>
                  <a:pt x="223024" y="3323064"/>
                </a:cubicBezTo>
                <a:cubicBezTo>
                  <a:pt x="214652" y="3333529"/>
                  <a:pt x="206165" y="3344271"/>
                  <a:pt x="200722" y="3356518"/>
                </a:cubicBezTo>
                <a:cubicBezTo>
                  <a:pt x="185206" y="3391429"/>
                  <a:pt x="176536" y="3430956"/>
                  <a:pt x="167268" y="3468030"/>
                </a:cubicBezTo>
                <a:cubicBezTo>
                  <a:pt x="163551" y="3516352"/>
                  <a:pt x="161780" y="3564863"/>
                  <a:pt x="156117" y="3612996"/>
                </a:cubicBezTo>
                <a:cubicBezTo>
                  <a:pt x="154326" y="3628217"/>
                  <a:pt x="151820" y="3643892"/>
                  <a:pt x="144966" y="3657600"/>
                </a:cubicBezTo>
                <a:cubicBezTo>
                  <a:pt x="132979" y="3681575"/>
                  <a:pt x="115230" y="3702205"/>
                  <a:pt x="100361" y="3724508"/>
                </a:cubicBezTo>
                <a:cubicBezTo>
                  <a:pt x="72229" y="3766706"/>
                  <a:pt x="87532" y="3748486"/>
                  <a:pt x="55756" y="3780264"/>
                </a:cubicBezTo>
                <a:cubicBezTo>
                  <a:pt x="29928" y="3857750"/>
                  <a:pt x="56963" y="3847171"/>
                  <a:pt x="0" y="3847171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50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3" grpId="0" animBg="1"/>
      <p:bldP spid="10" grpId="0" animBg="1"/>
      <p:bldP spid="18" grpId="0" animBg="1"/>
      <p:bldP spid="19" grpId="0" animBg="1"/>
      <p:bldP spid="21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of a Seam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Sum of the energies of each pixel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𝑒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𝑝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=</m:t>
                    </m:r>
                  </m:oMath>
                </a14:m>
                <a:r>
                  <a:rPr lang="en-US" dirty="0"/>
                  <a:t> energy of pixel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𝑝</m:t>
                    </m:r>
                  </m:oMath>
                </a14:m>
                <a:endParaRPr lang="en-US" dirty="0"/>
              </a:p>
              <a:p>
                <a:r>
                  <a:rPr lang="en-US" dirty="0"/>
                  <a:t>Many choices</a:t>
                </a:r>
              </a:p>
              <a:p>
                <a:pPr lvl="1"/>
                <a:r>
                  <a:rPr lang="en-US" dirty="0"/>
                  <a:t>E.g.: change of gradient (how much the color of this pixel differs from its neighbors)</a:t>
                </a:r>
              </a:p>
              <a:p>
                <a:pPr lvl="1"/>
                <a:r>
                  <a:rPr lang="en-US" dirty="0"/>
                  <a:t>Particular choice doesn’t matter, we use it as a “black box”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630" t="-1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3535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Programming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Requires </a:t>
            </a:r>
            <a:r>
              <a:rPr lang="en-US" dirty="0">
                <a:solidFill>
                  <a:srgbClr val="FF33CC"/>
                </a:solidFill>
              </a:rPr>
              <a:t>Optimal Substructure</a:t>
            </a:r>
          </a:p>
          <a:p>
            <a:pPr lvl="1"/>
            <a:r>
              <a:rPr lang="en-US" dirty="0"/>
              <a:t>Solution to larger problem contains the solutions to smaller ones</a:t>
            </a:r>
          </a:p>
          <a:p>
            <a:pPr lvl="1"/>
            <a:r>
              <a:rPr lang="en-US" dirty="0"/>
              <a:t>Or: If S is an optimal solution to a problem, then the components of S are optimal solutions to sub-problems</a:t>
            </a:r>
          </a:p>
          <a:p>
            <a:r>
              <a:rPr lang="en-US" dirty="0"/>
              <a:t>Idea: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Identify the recursive structure of the problem</a:t>
            </a:r>
          </a:p>
          <a:p>
            <a:pPr lvl="2"/>
            <a:r>
              <a:rPr lang="en-US" dirty="0"/>
              <a:t>What is the “last thing” done?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Save the solution to each subproblem in memory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Select a good order for solving subproblems</a:t>
            </a:r>
          </a:p>
          <a:p>
            <a:pPr lvl="2"/>
            <a:r>
              <a:rPr lang="en-US" dirty="0"/>
              <a:t>“Top Down”: Solve each recursively</a:t>
            </a:r>
          </a:p>
          <a:p>
            <a:pPr lvl="2"/>
            <a:r>
              <a:rPr lang="en-US" dirty="0"/>
              <a:t>“Bottom Up”: Iteratively solve smallest to largest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4483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Identify Recursive Structure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981200" y="1600201"/>
                <a:ext cx="8229600" cy="106680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dirty="0"/>
                  <a:t>Let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F0000"/>
                        </a:solidFill>
                        <a:latin typeface="Cambria Math"/>
                      </a:rPr>
                      <m:t>𝑆</m:t>
                    </m:r>
                    <m:d>
                      <m:d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𝑖</m:t>
                        </m:r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𝑗</m:t>
                        </m:r>
                      </m:e>
                    </m:d>
                    <m:r>
                      <a:rPr lang="en-US" sz="2400" i="1">
                        <a:latin typeface="Cambria Math"/>
                      </a:rPr>
                      <m:t>= </m:t>
                    </m:r>
                  </m:oMath>
                </a14:m>
                <a:r>
                  <a:rPr lang="en-US" sz="2400" dirty="0"/>
                  <a:t>least energy seam from the bottom of the image up to pixel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sz="2400" i="1">
                            <a:latin typeface="Cambria Math"/>
                          </a:rPr>
                          <m:t>𝑖</m:t>
                        </m:r>
                        <m:r>
                          <a:rPr lang="en-US" sz="2400" i="1">
                            <a:latin typeface="Cambria Math"/>
                          </a:rPr>
                          <m:t>,</m:t>
                        </m:r>
                        <m:r>
                          <a:rPr lang="en-US" sz="2400" i="1">
                            <a:latin typeface="Cambria Math"/>
                          </a:rPr>
                          <m:t>𝑗</m:t>
                        </m:r>
                      </m:sub>
                    </m:sSub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81200" y="1600201"/>
                <a:ext cx="8229600" cy="1066800"/>
              </a:xfrm>
              <a:blipFill>
                <a:blip r:embed="rId2"/>
                <a:stretch>
                  <a:fillRect l="-1235" t="-3529" r="-9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17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895600" y="59436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276600" y="59436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57600" y="59436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038600" y="59436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19600" y="59436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800600" y="59436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181600" y="59436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562600" y="59436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943600" y="59407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324600" y="59407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705600" y="59407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086600" y="59407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467600" y="59407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848600" y="59407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8229600" y="59407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8610600" y="59407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895600" y="55654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276600" y="55654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657600" y="55654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038600" y="55654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419600" y="55654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800600" y="55654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5181600" y="55654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5562600" y="55654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5943600" y="55626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6324600" y="55626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705600" y="55626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7086600" y="55626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7467600" y="55626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7848600" y="55626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8229600" y="55626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8610600" y="55626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2895600" y="51816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276600" y="51816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3657600" y="51816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4038600" y="51816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4419600" y="51816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4800600" y="51816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5181600" y="51816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5562600" y="51816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5943600" y="51787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6324600" y="51787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705600" y="51787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7086600" y="51787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7467600" y="51787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7848600" y="51787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8229600" y="51787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8610600" y="51787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2895600" y="48034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3276600" y="48034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3657600" y="48034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4038600" y="48034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419600" y="48034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4800600" y="48034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5181600" y="48034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5562600" y="48034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5943600" y="48006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6324600" y="48006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6705600" y="48006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7086600" y="48006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7467600" y="48006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7848600" y="48006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8229600" y="48006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8610600" y="48006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2895600" y="44196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3276600" y="44196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3657600" y="44196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4038600" y="44196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4419600" y="44196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4800600" y="44196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5181600" y="44196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5562600" y="44196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5943600" y="44167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6324600" y="44167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6705600" y="44167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7086600" y="44167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7467600" y="44167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7848600" y="44167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8229600" y="44167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>
            <a:off x="8610600" y="44167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2895600" y="40414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3276600" y="40414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3657600" y="40414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4038600" y="40414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419600" y="40414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4800600" y="40414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5181600" y="40414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5562600" y="40414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5943600" y="40386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/>
          <p:cNvSpPr/>
          <p:nvPr/>
        </p:nvSpPr>
        <p:spPr>
          <a:xfrm>
            <a:off x="6324600" y="40386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6705600" y="40386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7086600" y="40386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/>
          <p:nvPr/>
        </p:nvSpPr>
        <p:spPr>
          <a:xfrm>
            <a:off x="7467600" y="40386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/>
          <p:cNvSpPr/>
          <p:nvPr/>
        </p:nvSpPr>
        <p:spPr>
          <a:xfrm>
            <a:off x="7848600" y="40386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/>
          <p:cNvSpPr/>
          <p:nvPr/>
        </p:nvSpPr>
        <p:spPr>
          <a:xfrm>
            <a:off x="8229600" y="40386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/>
          <p:cNvSpPr/>
          <p:nvPr/>
        </p:nvSpPr>
        <p:spPr>
          <a:xfrm>
            <a:off x="8610600" y="40386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2895600" y="36576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3276600" y="36576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/>
          <p:cNvSpPr/>
          <p:nvPr/>
        </p:nvSpPr>
        <p:spPr>
          <a:xfrm>
            <a:off x="3657600" y="36576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/>
          <p:cNvSpPr/>
          <p:nvPr/>
        </p:nvSpPr>
        <p:spPr>
          <a:xfrm>
            <a:off x="4038600" y="36576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419600" y="36576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/>
          <p:cNvSpPr/>
          <p:nvPr/>
        </p:nvSpPr>
        <p:spPr>
          <a:xfrm>
            <a:off x="4800600" y="36576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/>
          <p:cNvSpPr/>
          <p:nvPr/>
        </p:nvSpPr>
        <p:spPr>
          <a:xfrm>
            <a:off x="5181600" y="36576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/>
          <p:cNvSpPr/>
          <p:nvPr/>
        </p:nvSpPr>
        <p:spPr>
          <a:xfrm>
            <a:off x="5562600" y="36576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/>
          <p:cNvSpPr/>
          <p:nvPr/>
        </p:nvSpPr>
        <p:spPr>
          <a:xfrm>
            <a:off x="5943600" y="36547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/>
          <p:cNvSpPr/>
          <p:nvPr/>
        </p:nvSpPr>
        <p:spPr>
          <a:xfrm>
            <a:off x="6324600" y="36547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/>
          <p:cNvSpPr/>
          <p:nvPr/>
        </p:nvSpPr>
        <p:spPr>
          <a:xfrm>
            <a:off x="6705600" y="36547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/>
          <p:cNvSpPr/>
          <p:nvPr/>
        </p:nvSpPr>
        <p:spPr>
          <a:xfrm>
            <a:off x="7086600" y="36547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/>
          <p:cNvSpPr/>
          <p:nvPr/>
        </p:nvSpPr>
        <p:spPr>
          <a:xfrm>
            <a:off x="7467600" y="36547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/>
          <p:cNvSpPr/>
          <p:nvPr/>
        </p:nvSpPr>
        <p:spPr>
          <a:xfrm>
            <a:off x="7848600" y="36547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/>
          <p:cNvSpPr/>
          <p:nvPr/>
        </p:nvSpPr>
        <p:spPr>
          <a:xfrm>
            <a:off x="8229600" y="36547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/>
          <p:cNvSpPr/>
          <p:nvPr/>
        </p:nvSpPr>
        <p:spPr>
          <a:xfrm>
            <a:off x="8610600" y="36547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ectangle 116"/>
          <p:cNvSpPr/>
          <p:nvPr/>
        </p:nvSpPr>
        <p:spPr>
          <a:xfrm>
            <a:off x="2895600" y="32794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 117"/>
          <p:cNvSpPr/>
          <p:nvPr/>
        </p:nvSpPr>
        <p:spPr>
          <a:xfrm>
            <a:off x="3276600" y="32794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/>
          <p:cNvSpPr/>
          <p:nvPr/>
        </p:nvSpPr>
        <p:spPr>
          <a:xfrm>
            <a:off x="3657600" y="32794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119"/>
          <p:cNvSpPr/>
          <p:nvPr/>
        </p:nvSpPr>
        <p:spPr>
          <a:xfrm>
            <a:off x="4038600" y="32794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/>
          <p:cNvSpPr/>
          <p:nvPr/>
        </p:nvSpPr>
        <p:spPr>
          <a:xfrm>
            <a:off x="4419600" y="32794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tangle 121"/>
          <p:cNvSpPr/>
          <p:nvPr/>
        </p:nvSpPr>
        <p:spPr>
          <a:xfrm>
            <a:off x="4800600" y="32794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ectangle 122"/>
          <p:cNvSpPr/>
          <p:nvPr/>
        </p:nvSpPr>
        <p:spPr>
          <a:xfrm>
            <a:off x="5181600" y="32794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ectangle 123"/>
          <p:cNvSpPr/>
          <p:nvPr/>
        </p:nvSpPr>
        <p:spPr>
          <a:xfrm>
            <a:off x="5562600" y="32794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 124"/>
          <p:cNvSpPr/>
          <p:nvPr/>
        </p:nvSpPr>
        <p:spPr>
          <a:xfrm>
            <a:off x="5943600" y="32766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ctangle 125"/>
          <p:cNvSpPr/>
          <p:nvPr/>
        </p:nvSpPr>
        <p:spPr>
          <a:xfrm>
            <a:off x="6324600" y="32766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 126"/>
          <p:cNvSpPr/>
          <p:nvPr/>
        </p:nvSpPr>
        <p:spPr>
          <a:xfrm>
            <a:off x="6705600" y="32766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127"/>
          <p:cNvSpPr/>
          <p:nvPr/>
        </p:nvSpPr>
        <p:spPr>
          <a:xfrm>
            <a:off x="7086600" y="32766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/>
          <p:cNvSpPr/>
          <p:nvPr/>
        </p:nvSpPr>
        <p:spPr>
          <a:xfrm>
            <a:off x="7467600" y="32766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ectangle 129"/>
          <p:cNvSpPr/>
          <p:nvPr/>
        </p:nvSpPr>
        <p:spPr>
          <a:xfrm>
            <a:off x="7848600" y="32766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30"/>
          <p:cNvSpPr/>
          <p:nvPr/>
        </p:nvSpPr>
        <p:spPr>
          <a:xfrm>
            <a:off x="8229600" y="32766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ectangle 131"/>
          <p:cNvSpPr/>
          <p:nvPr/>
        </p:nvSpPr>
        <p:spPr>
          <a:xfrm>
            <a:off x="8610600" y="32766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TextBox 133"/>
              <p:cNvSpPr txBox="1"/>
              <p:nvPr/>
            </p:nvSpPr>
            <p:spPr>
              <a:xfrm>
                <a:off x="6543542" y="3761254"/>
                <a:ext cx="552715" cy="391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𝑖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4" name="TextBox 1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3542" y="3761254"/>
                <a:ext cx="552715" cy="391646"/>
              </a:xfrm>
              <a:prstGeom prst="rect">
                <a:avLst/>
              </a:prstGeom>
              <a:blipFill>
                <a:blip r:embed="rId3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5" name="Freeform 134">
            <a:extLst>
              <a:ext uri="{FF2B5EF4-FFF2-40B4-BE49-F238E27FC236}">
                <a16:creationId xmlns:a16="http://schemas.microsoft.com/office/drawing/2014/main" id="{A3292A74-9700-D14D-AC2F-D6171A67AD7A}"/>
              </a:ext>
            </a:extLst>
          </p:cNvPr>
          <p:cNvSpPr/>
          <p:nvPr/>
        </p:nvSpPr>
        <p:spPr>
          <a:xfrm>
            <a:off x="6324600" y="4178595"/>
            <a:ext cx="914400" cy="1892596"/>
          </a:xfrm>
          <a:custGeom>
            <a:avLst/>
            <a:gdLst>
              <a:gd name="connsiteX0" fmla="*/ 0 w 776176"/>
              <a:gd name="connsiteY0" fmla="*/ 1892596 h 1892596"/>
              <a:gd name="connsiteX1" fmla="*/ 393404 w 776176"/>
              <a:gd name="connsiteY1" fmla="*/ 1520456 h 1892596"/>
              <a:gd name="connsiteX2" fmla="*/ 31897 w 776176"/>
              <a:gd name="connsiteY2" fmla="*/ 1137684 h 1892596"/>
              <a:gd name="connsiteX3" fmla="*/ 393404 w 776176"/>
              <a:gd name="connsiteY3" fmla="*/ 744279 h 1892596"/>
              <a:gd name="connsiteX4" fmla="*/ 776176 w 776176"/>
              <a:gd name="connsiteY4" fmla="*/ 361507 h 1892596"/>
              <a:gd name="connsiteX5" fmla="*/ 393404 w 776176"/>
              <a:gd name="connsiteY5" fmla="*/ 0 h 1892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6176" h="1892596">
                <a:moveTo>
                  <a:pt x="0" y="1892596"/>
                </a:moveTo>
                <a:cubicBezTo>
                  <a:pt x="194044" y="1769435"/>
                  <a:pt x="388088" y="1646275"/>
                  <a:pt x="393404" y="1520456"/>
                </a:cubicBezTo>
                <a:cubicBezTo>
                  <a:pt x="398720" y="1394637"/>
                  <a:pt x="31897" y="1267047"/>
                  <a:pt x="31897" y="1137684"/>
                </a:cubicBezTo>
                <a:cubicBezTo>
                  <a:pt x="31897" y="1008321"/>
                  <a:pt x="269358" y="873642"/>
                  <a:pt x="393404" y="744279"/>
                </a:cubicBezTo>
                <a:cubicBezTo>
                  <a:pt x="517450" y="614916"/>
                  <a:pt x="776176" y="485553"/>
                  <a:pt x="776176" y="361507"/>
                </a:cubicBezTo>
                <a:cubicBezTo>
                  <a:pt x="776176" y="237461"/>
                  <a:pt x="584790" y="118730"/>
                  <a:pt x="393404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9596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the Least Energy Seam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18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895600" y="5867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276600" y="5867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57600" y="5867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038600" y="5867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19600" y="5867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800600" y="5867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181600" y="5867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562600" y="5867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943600" y="58645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324600" y="58645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705600" y="58645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086600" y="58645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467600" y="58645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848600" y="58645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8229600" y="58645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8610600" y="58645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895600" y="54892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276600" y="54892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657600" y="54892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038600" y="54892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419600" y="54892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800600" y="54892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5181600" y="54892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5562600" y="54892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5943600" y="5486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6324600" y="5486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705600" y="5486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7086600" y="5486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7467600" y="5486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7848600" y="5486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8229600" y="5486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8610600" y="5486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2895600" y="5105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276600" y="5105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3657600" y="5105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4038600" y="5105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4419600" y="5105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4800600" y="5105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5181600" y="5105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5562600" y="5105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5943600" y="51025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6324600" y="51025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705600" y="51025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7086600" y="51025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7467600" y="51025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7848600" y="51025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8229600" y="51025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8610600" y="51025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2895600" y="47272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3276600" y="47272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3657600" y="47272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4038600" y="47272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419600" y="47272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4800600" y="47272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5181600" y="47272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5562600" y="47272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5943600" y="4724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6324600" y="4724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6705600" y="4724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7086600" y="4724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7467600" y="4724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7848600" y="4724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8229600" y="4724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8610600" y="4724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2895600" y="4343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3276600" y="4343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3657600" y="4343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4038600" y="4343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4419600" y="4343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4800600" y="4343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5181600" y="4343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5562600" y="4343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5943600" y="43405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6324600" y="43405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6705600" y="43405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7086600" y="43405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7467600" y="43405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7848600" y="43405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8229600" y="43405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>
            <a:off x="8610600" y="43405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2895600" y="39652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3276600" y="39652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3657600" y="39652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4038600" y="39652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419600" y="39652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4800600" y="39652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5181600" y="39652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5562600" y="39652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5943600" y="3962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/>
          <p:cNvSpPr/>
          <p:nvPr/>
        </p:nvSpPr>
        <p:spPr>
          <a:xfrm>
            <a:off x="6324600" y="3962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6705600" y="3962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7086600" y="3962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/>
          <p:nvPr/>
        </p:nvSpPr>
        <p:spPr>
          <a:xfrm>
            <a:off x="7467600" y="3962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/>
          <p:cNvSpPr/>
          <p:nvPr/>
        </p:nvSpPr>
        <p:spPr>
          <a:xfrm>
            <a:off x="7848600" y="3962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/>
          <p:cNvSpPr/>
          <p:nvPr/>
        </p:nvSpPr>
        <p:spPr>
          <a:xfrm>
            <a:off x="8229600" y="3962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/>
          <p:cNvSpPr/>
          <p:nvPr/>
        </p:nvSpPr>
        <p:spPr>
          <a:xfrm>
            <a:off x="8610600" y="3962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2895600" y="3581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3276600" y="3581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/>
          <p:cNvSpPr/>
          <p:nvPr/>
        </p:nvSpPr>
        <p:spPr>
          <a:xfrm>
            <a:off x="3657600" y="3581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/>
          <p:cNvSpPr/>
          <p:nvPr/>
        </p:nvSpPr>
        <p:spPr>
          <a:xfrm>
            <a:off x="4038600" y="3581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419600" y="3581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/>
          <p:cNvSpPr/>
          <p:nvPr/>
        </p:nvSpPr>
        <p:spPr>
          <a:xfrm>
            <a:off x="4800600" y="3581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/>
          <p:cNvSpPr/>
          <p:nvPr/>
        </p:nvSpPr>
        <p:spPr>
          <a:xfrm>
            <a:off x="5181600" y="3581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/>
          <p:cNvSpPr/>
          <p:nvPr/>
        </p:nvSpPr>
        <p:spPr>
          <a:xfrm>
            <a:off x="5562600" y="3581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/>
          <p:cNvSpPr/>
          <p:nvPr/>
        </p:nvSpPr>
        <p:spPr>
          <a:xfrm>
            <a:off x="5943600" y="35785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/>
          <p:cNvSpPr/>
          <p:nvPr/>
        </p:nvSpPr>
        <p:spPr>
          <a:xfrm>
            <a:off x="6324600" y="35785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/>
          <p:cNvSpPr/>
          <p:nvPr/>
        </p:nvSpPr>
        <p:spPr>
          <a:xfrm>
            <a:off x="6705600" y="35785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/>
          <p:cNvSpPr/>
          <p:nvPr/>
        </p:nvSpPr>
        <p:spPr>
          <a:xfrm>
            <a:off x="7086600" y="35785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/>
          <p:cNvSpPr/>
          <p:nvPr/>
        </p:nvSpPr>
        <p:spPr>
          <a:xfrm>
            <a:off x="7467600" y="35785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/>
          <p:cNvSpPr/>
          <p:nvPr/>
        </p:nvSpPr>
        <p:spPr>
          <a:xfrm>
            <a:off x="7848600" y="35785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/>
          <p:cNvSpPr/>
          <p:nvPr/>
        </p:nvSpPr>
        <p:spPr>
          <a:xfrm>
            <a:off x="8229600" y="35785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/>
          <p:cNvSpPr/>
          <p:nvPr/>
        </p:nvSpPr>
        <p:spPr>
          <a:xfrm>
            <a:off x="8610600" y="35785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ectangle 116"/>
          <p:cNvSpPr/>
          <p:nvPr/>
        </p:nvSpPr>
        <p:spPr>
          <a:xfrm>
            <a:off x="2895600" y="32032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 117"/>
          <p:cNvSpPr/>
          <p:nvPr/>
        </p:nvSpPr>
        <p:spPr>
          <a:xfrm>
            <a:off x="3276600" y="32032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/>
          <p:cNvSpPr/>
          <p:nvPr/>
        </p:nvSpPr>
        <p:spPr>
          <a:xfrm>
            <a:off x="3657600" y="32032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119"/>
          <p:cNvSpPr/>
          <p:nvPr/>
        </p:nvSpPr>
        <p:spPr>
          <a:xfrm>
            <a:off x="4038600" y="32032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/>
          <p:cNvSpPr/>
          <p:nvPr/>
        </p:nvSpPr>
        <p:spPr>
          <a:xfrm>
            <a:off x="4419600" y="32032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tangle 121"/>
          <p:cNvSpPr/>
          <p:nvPr/>
        </p:nvSpPr>
        <p:spPr>
          <a:xfrm>
            <a:off x="4800600" y="32032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ectangle 122"/>
          <p:cNvSpPr/>
          <p:nvPr/>
        </p:nvSpPr>
        <p:spPr>
          <a:xfrm>
            <a:off x="5181600" y="32032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ectangle 123"/>
          <p:cNvSpPr/>
          <p:nvPr/>
        </p:nvSpPr>
        <p:spPr>
          <a:xfrm>
            <a:off x="5562600" y="32032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 124"/>
          <p:cNvSpPr/>
          <p:nvPr/>
        </p:nvSpPr>
        <p:spPr>
          <a:xfrm>
            <a:off x="5943600" y="3200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ctangle 125"/>
          <p:cNvSpPr/>
          <p:nvPr/>
        </p:nvSpPr>
        <p:spPr>
          <a:xfrm>
            <a:off x="6324600" y="3200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 126"/>
          <p:cNvSpPr/>
          <p:nvPr/>
        </p:nvSpPr>
        <p:spPr>
          <a:xfrm>
            <a:off x="6705600" y="3200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127"/>
          <p:cNvSpPr/>
          <p:nvPr/>
        </p:nvSpPr>
        <p:spPr>
          <a:xfrm>
            <a:off x="7086600" y="3200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/>
          <p:cNvSpPr/>
          <p:nvPr/>
        </p:nvSpPr>
        <p:spPr>
          <a:xfrm>
            <a:off x="7467600" y="3200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ectangle 129"/>
          <p:cNvSpPr/>
          <p:nvPr/>
        </p:nvSpPr>
        <p:spPr>
          <a:xfrm>
            <a:off x="7848600" y="3200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30"/>
          <p:cNvSpPr/>
          <p:nvPr/>
        </p:nvSpPr>
        <p:spPr>
          <a:xfrm>
            <a:off x="8229600" y="3200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ectangle 131"/>
          <p:cNvSpPr/>
          <p:nvPr/>
        </p:nvSpPr>
        <p:spPr>
          <a:xfrm>
            <a:off x="8610600" y="3200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Freeform 132"/>
          <p:cNvSpPr/>
          <p:nvPr/>
        </p:nvSpPr>
        <p:spPr>
          <a:xfrm>
            <a:off x="4144370" y="3297446"/>
            <a:ext cx="1209058" cy="2696196"/>
          </a:xfrm>
          <a:custGeom>
            <a:avLst/>
            <a:gdLst>
              <a:gd name="connsiteX0" fmla="*/ 0 w 1209058"/>
              <a:gd name="connsiteY0" fmla="*/ 2696196 h 2696196"/>
              <a:gd name="connsiteX1" fmla="*/ 409433 w 1209058"/>
              <a:gd name="connsiteY1" fmla="*/ 2341354 h 2696196"/>
              <a:gd name="connsiteX2" fmla="*/ 436729 w 1209058"/>
              <a:gd name="connsiteY2" fmla="*/ 1959217 h 2696196"/>
              <a:gd name="connsiteX3" fmla="*/ 832514 w 1209058"/>
              <a:gd name="connsiteY3" fmla="*/ 1536136 h 2696196"/>
              <a:gd name="connsiteX4" fmla="*/ 1146412 w 1209058"/>
              <a:gd name="connsiteY4" fmla="*/ 1167647 h 2696196"/>
              <a:gd name="connsiteX5" fmla="*/ 1173708 w 1209058"/>
              <a:gd name="connsiteY5" fmla="*/ 730918 h 2696196"/>
              <a:gd name="connsiteX6" fmla="*/ 750627 w 1209058"/>
              <a:gd name="connsiteY6" fmla="*/ 348781 h 2696196"/>
              <a:gd name="connsiteX7" fmla="*/ 1173708 w 1209058"/>
              <a:gd name="connsiteY7" fmla="*/ 7587 h 2696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09058" h="2696196">
                <a:moveTo>
                  <a:pt x="0" y="2696196"/>
                </a:moveTo>
                <a:cubicBezTo>
                  <a:pt x="168322" y="2580190"/>
                  <a:pt x="336645" y="2464184"/>
                  <a:pt x="409433" y="2341354"/>
                </a:cubicBezTo>
                <a:cubicBezTo>
                  <a:pt x="482221" y="2218524"/>
                  <a:pt x="366216" y="2093420"/>
                  <a:pt x="436729" y="1959217"/>
                </a:cubicBezTo>
                <a:cubicBezTo>
                  <a:pt x="507242" y="1825014"/>
                  <a:pt x="714234" y="1668064"/>
                  <a:pt x="832514" y="1536136"/>
                </a:cubicBezTo>
                <a:cubicBezTo>
                  <a:pt x="950794" y="1404208"/>
                  <a:pt x="1089546" y="1301850"/>
                  <a:pt x="1146412" y="1167647"/>
                </a:cubicBezTo>
                <a:cubicBezTo>
                  <a:pt x="1203278" y="1033444"/>
                  <a:pt x="1239672" y="867396"/>
                  <a:pt x="1173708" y="730918"/>
                </a:cubicBezTo>
                <a:cubicBezTo>
                  <a:pt x="1107744" y="594440"/>
                  <a:pt x="750627" y="469336"/>
                  <a:pt x="750627" y="348781"/>
                </a:cubicBezTo>
                <a:cubicBezTo>
                  <a:pt x="750627" y="228226"/>
                  <a:pt x="1091821" y="-49279"/>
                  <a:pt x="1173708" y="7587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TextBox 133"/>
              <p:cNvSpPr txBox="1"/>
              <p:nvPr/>
            </p:nvSpPr>
            <p:spPr>
              <a:xfrm>
                <a:off x="5029201" y="2819401"/>
                <a:ext cx="622735" cy="381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𝑛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4" name="TextBox 1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201" y="2819401"/>
                <a:ext cx="622735" cy="381515"/>
              </a:xfrm>
              <a:prstGeom prst="rect">
                <a:avLst/>
              </a:prstGeom>
              <a:blipFill>
                <a:blip r:embed="rId2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981200" y="1600201"/>
                <a:ext cx="8229600" cy="1066800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sz="2400" dirty="0"/>
                  <a:t>Want the least energy seam going from bottom to top, so delete: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limUpp>
                            <m:limUp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limUppPr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sz="2400" i="1">
                                  <a:latin typeface="Cambria Math"/>
                                </a:rPr>
                                <m:t>𝑚</m:t>
                              </m:r>
                            </m:lim>
                          </m:limUpp>
                        </m:e>
                        <m:lim>
                          <m:r>
                            <a:rPr lang="en-US" sz="2400" i="1">
                              <a:latin typeface="Cambria Math"/>
                            </a:rPr>
                            <m:t>𝑘</m:t>
                          </m:r>
                          <m:r>
                            <a:rPr lang="en-US" sz="2400" i="1">
                              <a:latin typeface="Cambria Math"/>
                            </a:rPr>
                            <m:t>=1</m:t>
                          </m:r>
                        </m:lim>
                      </m:limLow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𝑆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𝑛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𝑘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</p:txBody>
          </p:sp>
        </mc:Choice>
        <mc:Fallback xmlns="">
          <p:sp>
            <p:nvSpPr>
              <p:cNvPr id="135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81200" y="1600201"/>
                <a:ext cx="8229600" cy="1066800"/>
              </a:xfrm>
              <a:blipFill>
                <a:blip r:embed="rId3"/>
                <a:stretch>
                  <a:fillRect l="-1235" t="-5882" r="-772" b="-1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6" name="Left Brace 135"/>
          <p:cNvSpPr/>
          <p:nvPr/>
        </p:nvSpPr>
        <p:spPr>
          <a:xfrm>
            <a:off x="2286000" y="3010158"/>
            <a:ext cx="381000" cy="323824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TextBox 136"/>
              <p:cNvSpPr txBox="1"/>
              <p:nvPr/>
            </p:nvSpPr>
            <p:spPr>
              <a:xfrm>
                <a:off x="1911410" y="4444612"/>
                <a:ext cx="3745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𝑛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7" name="TextBox 1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1410" y="4444612"/>
                <a:ext cx="374590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8" name="Left Brace 137"/>
          <p:cNvSpPr/>
          <p:nvPr/>
        </p:nvSpPr>
        <p:spPr>
          <a:xfrm rot="16200000">
            <a:off x="5715130" y="3197687"/>
            <a:ext cx="381000" cy="617194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TextBox 138"/>
              <p:cNvSpPr txBox="1"/>
              <p:nvPr/>
            </p:nvSpPr>
            <p:spPr>
              <a:xfrm>
                <a:off x="5683310" y="6412468"/>
                <a:ext cx="4355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𝑚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9" name="TextBox 1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3310" y="6412468"/>
                <a:ext cx="43550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92071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Computing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/>
                      </a:rPr>
                      <m:t>𝑆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/>
                      </a:rPr>
                      <m:t>(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/>
                      </a:rPr>
                      <m:t>𝑛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/>
                      </a:rPr>
                      <m:t>,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/>
                      </a:rPr>
                      <m:t>𝑘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b="-8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981200" y="1600201"/>
                <a:ext cx="8229600" cy="1295400"/>
              </a:xfrm>
            </p:spPr>
            <p:txBody>
              <a:bodyPr>
                <a:normAutofit fontScale="92500" lnSpcReduction="20000"/>
              </a:bodyPr>
              <a:lstStyle/>
              <a:p>
                <a:pPr marL="0" indent="0">
                  <a:buNone/>
                </a:pPr>
                <a:r>
                  <a:rPr lang="en-US" dirty="0"/>
                  <a:t>Assume we know the least energy seams for all of row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𝑛</m:t>
                    </m:r>
                    <m:r>
                      <a:rPr lang="en-US" b="0" i="1" smtClean="0">
                        <a:latin typeface="Cambria Math"/>
                      </a:rPr>
                      <m:t>−1</m:t>
                    </m:r>
                  </m:oMath>
                </a14:m>
                <a:r>
                  <a:rPr lang="en-US" dirty="0"/>
                  <a:t> </a:t>
                </a:r>
              </a:p>
              <a:p>
                <a:pPr marL="0" indent="0">
                  <a:buNone/>
                </a:pPr>
                <a:r>
                  <a:rPr lang="en-US" dirty="0"/>
                  <a:t>(i.e. we know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𝑆</m:t>
                    </m:r>
                    <m:r>
                      <a:rPr lang="en-US" b="0" i="1" smtClean="0">
                        <a:latin typeface="Cambria Math"/>
                      </a:rPr>
                      <m:t>(</m:t>
                    </m:r>
                    <m:r>
                      <a:rPr lang="en-US" b="0" i="1" smtClean="0">
                        <a:latin typeface="Cambria Math"/>
                      </a:rPr>
                      <m:t>𝑛</m:t>
                    </m:r>
                    <m:r>
                      <a:rPr lang="en-US" b="0" i="1" smtClean="0">
                        <a:latin typeface="Cambria Math"/>
                      </a:rPr>
                      <m:t>−1,ℓ)</m:t>
                    </m:r>
                  </m:oMath>
                </a14:m>
                <a:r>
                  <a:rPr lang="en-US" dirty="0"/>
                  <a:t> for all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ℓ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81200" y="1600201"/>
                <a:ext cx="8229600" cy="1295400"/>
              </a:xfrm>
              <a:blipFill>
                <a:blip r:embed="rId3"/>
                <a:stretch>
                  <a:fillRect l="-1852" t="-10680" b="-12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19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895600" y="5867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276600" y="5867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57600" y="5867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038600" y="5867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19600" y="5867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800600" y="5867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181600" y="5867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562600" y="5867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943600" y="58645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324600" y="58645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705600" y="58645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086600" y="58645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467600" y="58645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848600" y="58645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8229600" y="58645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8610600" y="58645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895600" y="54892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276600" y="54892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657600" y="54892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038600" y="54892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419600" y="54892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800600" y="54892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5181600" y="54892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5562600" y="54892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5943600" y="5486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6324600" y="5486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705600" y="5486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7086600" y="5486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7467600" y="5486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7848600" y="5486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8229600" y="5486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8610600" y="5486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2895600" y="5105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276600" y="5105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3657600" y="5105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4038600" y="5105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4419600" y="5105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4800600" y="5105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5181600" y="5105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5562600" y="5105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5943600" y="51025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6324600" y="51025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705600" y="51025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7086600" y="51025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7467600" y="51025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7848600" y="51025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8229600" y="51025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8610600" y="51025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2895600" y="47272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3276600" y="47272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3657600" y="47272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4038600" y="47272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419600" y="47272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4800600" y="47272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5181600" y="47272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5562600" y="47272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5943600" y="4724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6324600" y="4724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6705600" y="4724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7086600" y="4724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7467600" y="4724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7848600" y="4724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8229600" y="4724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8610600" y="4724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2895600" y="4343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3276600" y="4343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3657600" y="4343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4038600" y="4343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4419600" y="4343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4800600" y="4343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5181600" y="4343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5562600" y="4343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5943600" y="43405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6324600" y="43405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6705600" y="43405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7086600" y="43405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7467600" y="43405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7848600" y="43405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8229600" y="43405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>
            <a:off x="8610600" y="43405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2895600" y="39652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3276600" y="39652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3657600" y="39652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4038600" y="39652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419600" y="39652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4800600" y="39652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5181600" y="39652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5562600" y="39652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5943600" y="3962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/>
          <p:cNvSpPr/>
          <p:nvPr/>
        </p:nvSpPr>
        <p:spPr>
          <a:xfrm>
            <a:off x="6324600" y="3962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6705600" y="3962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7086600" y="3962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/>
          <p:nvPr/>
        </p:nvSpPr>
        <p:spPr>
          <a:xfrm>
            <a:off x="7467600" y="3962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/>
          <p:cNvSpPr/>
          <p:nvPr/>
        </p:nvSpPr>
        <p:spPr>
          <a:xfrm>
            <a:off x="7848600" y="3962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/>
          <p:cNvSpPr/>
          <p:nvPr/>
        </p:nvSpPr>
        <p:spPr>
          <a:xfrm>
            <a:off x="8229600" y="3962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/>
          <p:cNvSpPr/>
          <p:nvPr/>
        </p:nvSpPr>
        <p:spPr>
          <a:xfrm>
            <a:off x="8610600" y="3962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2895600" y="3581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3276600" y="3581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/>
          <p:cNvSpPr/>
          <p:nvPr/>
        </p:nvSpPr>
        <p:spPr>
          <a:xfrm>
            <a:off x="3657600" y="3581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/>
          <p:cNvSpPr/>
          <p:nvPr/>
        </p:nvSpPr>
        <p:spPr>
          <a:xfrm>
            <a:off x="4038600" y="3581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419600" y="3581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/>
          <p:cNvSpPr/>
          <p:nvPr/>
        </p:nvSpPr>
        <p:spPr>
          <a:xfrm>
            <a:off x="4800600" y="3581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/>
          <p:cNvSpPr/>
          <p:nvPr/>
        </p:nvSpPr>
        <p:spPr>
          <a:xfrm>
            <a:off x="5181600" y="3581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/>
          <p:cNvSpPr/>
          <p:nvPr/>
        </p:nvSpPr>
        <p:spPr>
          <a:xfrm>
            <a:off x="5562600" y="3581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/>
          <p:cNvSpPr/>
          <p:nvPr/>
        </p:nvSpPr>
        <p:spPr>
          <a:xfrm>
            <a:off x="5943600" y="35785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/>
          <p:cNvSpPr/>
          <p:nvPr/>
        </p:nvSpPr>
        <p:spPr>
          <a:xfrm>
            <a:off x="6324600" y="35785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/>
          <p:cNvSpPr/>
          <p:nvPr/>
        </p:nvSpPr>
        <p:spPr>
          <a:xfrm>
            <a:off x="6705600" y="35785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/>
          <p:cNvSpPr/>
          <p:nvPr/>
        </p:nvSpPr>
        <p:spPr>
          <a:xfrm>
            <a:off x="7086600" y="35785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/>
          <p:cNvSpPr/>
          <p:nvPr/>
        </p:nvSpPr>
        <p:spPr>
          <a:xfrm>
            <a:off x="7467600" y="35785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/>
          <p:cNvSpPr/>
          <p:nvPr/>
        </p:nvSpPr>
        <p:spPr>
          <a:xfrm>
            <a:off x="7848600" y="35785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/>
          <p:cNvSpPr/>
          <p:nvPr/>
        </p:nvSpPr>
        <p:spPr>
          <a:xfrm>
            <a:off x="8229600" y="35785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/>
          <p:cNvSpPr/>
          <p:nvPr/>
        </p:nvSpPr>
        <p:spPr>
          <a:xfrm>
            <a:off x="8610600" y="35785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ectangle 116"/>
          <p:cNvSpPr/>
          <p:nvPr/>
        </p:nvSpPr>
        <p:spPr>
          <a:xfrm>
            <a:off x="2895600" y="32032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 117"/>
          <p:cNvSpPr/>
          <p:nvPr/>
        </p:nvSpPr>
        <p:spPr>
          <a:xfrm>
            <a:off x="3276600" y="32032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/>
          <p:cNvSpPr/>
          <p:nvPr/>
        </p:nvSpPr>
        <p:spPr>
          <a:xfrm>
            <a:off x="3657600" y="32032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119"/>
          <p:cNvSpPr/>
          <p:nvPr/>
        </p:nvSpPr>
        <p:spPr>
          <a:xfrm>
            <a:off x="4038600" y="32032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/>
          <p:cNvSpPr/>
          <p:nvPr/>
        </p:nvSpPr>
        <p:spPr>
          <a:xfrm>
            <a:off x="4419600" y="32032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tangle 121"/>
          <p:cNvSpPr/>
          <p:nvPr/>
        </p:nvSpPr>
        <p:spPr>
          <a:xfrm>
            <a:off x="4800600" y="32032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ectangle 122"/>
          <p:cNvSpPr/>
          <p:nvPr/>
        </p:nvSpPr>
        <p:spPr>
          <a:xfrm>
            <a:off x="5181600" y="32032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ectangle 123"/>
          <p:cNvSpPr/>
          <p:nvPr/>
        </p:nvSpPr>
        <p:spPr>
          <a:xfrm>
            <a:off x="5562600" y="32032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 124"/>
          <p:cNvSpPr/>
          <p:nvPr/>
        </p:nvSpPr>
        <p:spPr>
          <a:xfrm>
            <a:off x="5943600" y="3200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ctangle 125"/>
          <p:cNvSpPr/>
          <p:nvPr/>
        </p:nvSpPr>
        <p:spPr>
          <a:xfrm>
            <a:off x="6324600" y="3200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 126"/>
          <p:cNvSpPr/>
          <p:nvPr/>
        </p:nvSpPr>
        <p:spPr>
          <a:xfrm>
            <a:off x="6705600" y="3200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127"/>
          <p:cNvSpPr/>
          <p:nvPr/>
        </p:nvSpPr>
        <p:spPr>
          <a:xfrm>
            <a:off x="7086600" y="3200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/>
          <p:cNvSpPr/>
          <p:nvPr/>
        </p:nvSpPr>
        <p:spPr>
          <a:xfrm>
            <a:off x="7467600" y="3200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ectangle 129"/>
          <p:cNvSpPr/>
          <p:nvPr/>
        </p:nvSpPr>
        <p:spPr>
          <a:xfrm>
            <a:off x="7848600" y="3200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30"/>
          <p:cNvSpPr/>
          <p:nvPr/>
        </p:nvSpPr>
        <p:spPr>
          <a:xfrm>
            <a:off x="8229600" y="3200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ectangle 131"/>
          <p:cNvSpPr/>
          <p:nvPr/>
        </p:nvSpPr>
        <p:spPr>
          <a:xfrm>
            <a:off x="8610600" y="3200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Freeform 132"/>
          <p:cNvSpPr/>
          <p:nvPr/>
        </p:nvSpPr>
        <p:spPr>
          <a:xfrm>
            <a:off x="4144370" y="3297446"/>
            <a:ext cx="1209058" cy="2696196"/>
          </a:xfrm>
          <a:custGeom>
            <a:avLst/>
            <a:gdLst>
              <a:gd name="connsiteX0" fmla="*/ 0 w 1209058"/>
              <a:gd name="connsiteY0" fmla="*/ 2696196 h 2696196"/>
              <a:gd name="connsiteX1" fmla="*/ 409433 w 1209058"/>
              <a:gd name="connsiteY1" fmla="*/ 2341354 h 2696196"/>
              <a:gd name="connsiteX2" fmla="*/ 436729 w 1209058"/>
              <a:gd name="connsiteY2" fmla="*/ 1959217 h 2696196"/>
              <a:gd name="connsiteX3" fmla="*/ 832514 w 1209058"/>
              <a:gd name="connsiteY3" fmla="*/ 1536136 h 2696196"/>
              <a:gd name="connsiteX4" fmla="*/ 1146412 w 1209058"/>
              <a:gd name="connsiteY4" fmla="*/ 1167647 h 2696196"/>
              <a:gd name="connsiteX5" fmla="*/ 1173708 w 1209058"/>
              <a:gd name="connsiteY5" fmla="*/ 730918 h 2696196"/>
              <a:gd name="connsiteX6" fmla="*/ 750627 w 1209058"/>
              <a:gd name="connsiteY6" fmla="*/ 348781 h 2696196"/>
              <a:gd name="connsiteX7" fmla="*/ 1173708 w 1209058"/>
              <a:gd name="connsiteY7" fmla="*/ 7587 h 2696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09058" h="2696196">
                <a:moveTo>
                  <a:pt x="0" y="2696196"/>
                </a:moveTo>
                <a:cubicBezTo>
                  <a:pt x="168322" y="2580190"/>
                  <a:pt x="336645" y="2464184"/>
                  <a:pt x="409433" y="2341354"/>
                </a:cubicBezTo>
                <a:cubicBezTo>
                  <a:pt x="482221" y="2218524"/>
                  <a:pt x="366216" y="2093420"/>
                  <a:pt x="436729" y="1959217"/>
                </a:cubicBezTo>
                <a:cubicBezTo>
                  <a:pt x="507242" y="1825014"/>
                  <a:pt x="714234" y="1668064"/>
                  <a:pt x="832514" y="1536136"/>
                </a:cubicBezTo>
                <a:cubicBezTo>
                  <a:pt x="950794" y="1404208"/>
                  <a:pt x="1089546" y="1301850"/>
                  <a:pt x="1146412" y="1167647"/>
                </a:cubicBezTo>
                <a:cubicBezTo>
                  <a:pt x="1203278" y="1033444"/>
                  <a:pt x="1239672" y="867396"/>
                  <a:pt x="1173708" y="730918"/>
                </a:cubicBezTo>
                <a:cubicBezTo>
                  <a:pt x="1107744" y="594440"/>
                  <a:pt x="750627" y="469336"/>
                  <a:pt x="750627" y="348781"/>
                </a:cubicBezTo>
                <a:cubicBezTo>
                  <a:pt x="750627" y="228226"/>
                  <a:pt x="1091821" y="-49279"/>
                  <a:pt x="1173708" y="7587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TextBox 133"/>
              <p:cNvSpPr txBox="1"/>
              <p:nvPr/>
            </p:nvSpPr>
            <p:spPr>
              <a:xfrm>
                <a:off x="5029201" y="2819401"/>
                <a:ext cx="622735" cy="381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𝑛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4" name="TextBox 1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201" y="2819401"/>
                <a:ext cx="622735" cy="381515"/>
              </a:xfrm>
              <a:prstGeom prst="rect">
                <a:avLst/>
              </a:prstGeom>
              <a:blipFill>
                <a:blip r:embed="rId4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5" name="Left Brace 134"/>
          <p:cNvSpPr/>
          <p:nvPr/>
        </p:nvSpPr>
        <p:spPr>
          <a:xfrm>
            <a:off x="2286000" y="3578558"/>
            <a:ext cx="381000" cy="266984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TextBox 135"/>
              <p:cNvSpPr txBox="1"/>
              <p:nvPr/>
            </p:nvSpPr>
            <p:spPr>
              <a:xfrm>
                <a:off x="1447800" y="4419600"/>
                <a:ext cx="121279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Known through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𝑛</m:t>
                    </m:r>
                    <m:r>
                      <a:rPr lang="en-US" i="1">
                        <a:latin typeface="Cambria Math"/>
                      </a:rPr>
                      <m:t>−1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36" name="TextBox 1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4419600"/>
                <a:ext cx="1212790" cy="923330"/>
              </a:xfrm>
              <a:prstGeom prst="rect">
                <a:avLst/>
              </a:prstGeom>
              <a:blipFill>
                <a:blip r:embed="rId5"/>
                <a:stretch>
                  <a:fillRect l="-4167" t="-27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7" name="Left Brace 136"/>
          <p:cNvSpPr/>
          <p:nvPr/>
        </p:nvSpPr>
        <p:spPr>
          <a:xfrm rot="16200000">
            <a:off x="5715130" y="3197687"/>
            <a:ext cx="381000" cy="617194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TextBox 137"/>
              <p:cNvSpPr txBox="1"/>
              <p:nvPr/>
            </p:nvSpPr>
            <p:spPr>
              <a:xfrm>
                <a:off x="5683310" y="6412468"/>
                <a:ext cx="4355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𝑚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8" name="TextBox 1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3310" y="6412468"/>
                <a:ext cx="435504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9" name="Rectangle 138"/>
          <p:cNvSpPr/>
          <p:nvPr/>
        </p:nvSpPr>
        <p:spPr>
          <a:xfrm>
            <a:off x="4724401" y="2819400"/>
            <a:ext cx="1152163" cy="10668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150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2</a:t>
            </a:fld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63FE354-3268-CC43-9D10-CF63FDF297F7}"/>
              </a:ext>
            </a:extLst>
          </p:cNvPr>
          <p:cNvGrpSpPr/>
          <p:nvPr/>
        </p:nvGrpSpPr>
        <p:grpSpPr>
          <a:xfrm>
            <a:off x="2288551" y="2976988"/>
            <a:ext cx="3797619" cy="3804812"/>
            <a:chOff x="1020127" y="1371601"/>
            <a:chExt cx="5063490" cy="507308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82E127F-4EDB-AB43-BCE9-F9989E50B02A}"/>
                </a:ext>
              </a:extLst>
            </p:cNvPr>
            <p:cNvGrpSpPr/>
            <p:nvPr/>
          </p:nvGrpSpPr>
          <p:grpSpPr>
            <a:xfrm>
              <a:off x="1020127" y="1371601"/>
              <a:ext cx="5063490" cy="2536540"/>
              <a:chOff x="990600" y="1905000"/>
              <a:chExt cx="8046720" cy="4030980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A2ABBDD1-C623-744A-AFD0-263261C91B5E}"/>
                  </a:ext>
                </a:extLst>
              </p:cNvPr>
              <p:cNvSpPr/>
              <p:nvPr/>
            </p:nvSpPr>
            <p:spPr>
              <a:xfrm>
                <a:off x="990600" y="2910840"/>
                <a:ext cx="1005840" cy="100584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46AE3304-7A24-D349-A927-02E126096696}"/>
                  </a:ext>
                </a:extLst>
              </p:cNvPr>
              <p:cNvSpPr/>
              <p:nvPr/>
            </p:nvSpPr>
            <p:spPr>
              <a:xfrm>
                <a:off x="990600" y="3924300"/>
                <a:ext cx="1005840" cy="201168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27598B5B-2FF8-6E49-B23D-C3327313BE34}"/>
                  </a:ext>
                </a:extLst>
              </p:cNvPr>
              <p:cNvSpPr/>
              <p:nvPr/>
            </p:nvSpPr>
            <p:spPr>
              <a:xfrm>
                <a:off x="1996440" y="3924300"/>
                <a:ext cx="1005840" cy="201168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8526C87-A5BF-2E4C-A647-8EB6A21B4C40}"/>
                  </a:ext>
                </a:extLst>
              </p:cNvPr>
              <p:cNvSpPr/>
              <p:nvPr/>
            </p:nvSpPr>
            <p:spPr>
              <a:xfrm>
                <a:off x="3002280" y="3924300"/>
                <a:ext cx="1005840" cy="201168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2DA00DC5-BEAA-5249-A152-61326373D3F0}"/>
                  </a:ext>
                </a:extLst>
              </p:cNvPr>
              <p:cNvSpPr/>
              <p:nvPr/>
            </p:nvSpPr>
            <p:spPr>
              <a:xfrm>
                <a:off x="4008120" y="3924300"/>
                <a:ext cx="1005840" cy="201168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EA1BDC6-DA9F-7040-80E2-5D78DE97BF49}"/>
                  </a:ext>
                </a:extLst>
              </p:cNvPr>
              <p:cNvSpPr/>
              <p:nvPr/>
            </p:nvSpPr>
            <p:spPr>
              <a:xfrm>
                <a:off x="5013960" y="3924300"/>
                <a:ext cx="1005840" cy="201168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2F756C88-C816-8648-A49A-526EDEC01485}"/>
                  </a:ext>
                </a:extLst>
              </p:cNvPr>
              <p:cNvCxnSpPr>
                <a:stCxn id="48" idx="1"/>
                <a:endCxn id="52" idx="3"/>
              </p:cNvCxnSpPr>
              <p:nvPr/>
            </p:nvCxnSpPr>
            <p:spPr>
              <a:xfrm>
                <a:off x="990600" y="4930140"/>
                <a:ext cx="502920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7815E51C-7B8B-8D48-8C42-97D826DB98B7}"/>
                  </a:ext>
                </a:extLst>
              </p:cNvPr>
              <p:cNvSpPr/>
              <p:nvPr/>
            </p:nvSpPr>
            <p:spPr>
              <a:xfrm>
                <a:off x="7025640" y="3924300"/>
                <a:ext cx="1005840" cy="201168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E837661B-4A99-F24A-B3EF-B6068F4B727D}"/>
                  </a:ext>
                </a:extLst>
              </p:cNvPr>
              <p:cNvSpPr/>
              <p:nvPr/>
            </p:nvSpPr>
            <p:spPr>
              <a:xfrm>
                <a:off x="8031480" y="3924300"/>
                <a:ext cx="1005840" cy="201168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41C808B3-D812-EF45-B9ED-9397440BF8FC}"/>
                  </a:ext>
                </a:extLst>
              </p:cNvPr>
              <p:cNvSpPr/>
              <p:nvPr/>
            </p:nvSpPr>
            <p:spPr>
              <a:xfrm>
                <a:off x="6019800" y="3924300"/>
                <a:ext cx="1005840" cy="201168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697A7E56-5656-6E45-A778-4F8781B31122}"/>
                  </a:ext>
                </a:extLst>
              </p:cNvPr>
              <p:cNvCxnSpPr>
                <a:stCxn id="55" idx="3"/>
                <a:endCxn id="56" idx="1"/>
              </p:cNvCxnSpPr>
              <p:nvPr/>
            </p:nvCxnSpPr>
            <p:spPr>
              <a:xfrm flipH="1">
                <a:off x="6019800" y="4930140"/>
                <a:ext cx="30175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98E8586A-FCD9-5547-9651-4215CAAA8A8B}"/>
                  </a:ext>
                </a:extLst>
              </p:cNvPr>
              <p:cNvSpPr/>
              <p:nvPr/>
            </p:nvSpPr>
            <p:spPr>
              <a:xfrm>
                <a:off x="1996440" y="1905000"/>
                <a:ext cx="1005840" cy="201168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3EE39C67-BC6D-CB4F-97CF-938CCBC1B5EA}"/>
                  </a:ext>
                </a:extLst>
              </p:cNvPr>
              <p:cNvSpPr/>
              <p:nvPr/>
            </p:nvSpPr>
            <p:spPr>
              <a:xfrm>
                <a:off x="3002280" y="1905000"/>
                <a:ext cx="1005840" cy="201168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3B6E7B3A-FD4E-EE47-B3CA-0FAE8B072D29}"/>
                  </a:ext>
                </a:extLst>
              </p:cNvPr>
              <p:cNvSpPr/>
              <p:nvPr/>
            </p:nvSpPr>
            <p:spPr>
              <a:xfrm>
                <a:off x="4008120" y="1905000"/>
                <a:ext cx="1005840" cy="201168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5B3580BE-493E-8644-8BF9-09538B845CD4}"/>
                  </a:ext>
                </a:extLst>
              </p:cNvPr>
              <p:cNvSpPr/>
              <p:nvPr/>
            </p:nvSpPr>
            <p:spPr>
              <a:xfrm>
                <a:off x="5013960" y="1905000"/>
                <a:ext cx="1005840" cy="201168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CA1196D5-DAF6-A546-A4E2-11F7554FEB8C}"/>
                  </a:ext>
                </a:extLst>
              </p:cNvPr>
              <p:cNvCxnSpPr>
                <a:stCxn id="58" idx="1"/>
                <a:endCxn id="61" idx="3"/>
              </p:cNvCxnSpPr>
              <p:nvPr/>
            </p:nvCxnSpPr>
            <p:spPr>
              <a:xfrm>
                <a:off x="1996440" y="2910840"/>
                <a:ext cx="402336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0CAE853A-2F82-5F4C-895A-3DF2D983663E}"/>
                  </a:ext>
                </a:extLst>
              </p:cNvPr>
              <p:cNvSpPr/>
              <p:nvPr/>
            </p:nvSpPr>
            <p:spPr>
              <a:xfrm>
                <a:off x="7025640" y="1905000"/>
                <a:ext cx="1005840" cy="201168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CFC6C7C4-D865-6141-8FBA-53CD23B06347}"/>
                  </a:ext>
                </a:extLst>
              </p:cNvPr>
              <p:cNvSpPr/>
              <p:nvPr/>
            </p:nvSpPr>
            <p:spPr>
              <a:xfrm>
                <a:off x="8031480" y="1905000"/>
                <a:ext cx="1005840" cy="201168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9655A720-F3AD-6F4B-A001-B91E0D8BAA9A}"/>
                  </a:ext>
                </a:extLst>
              </p:cNvPr>
              <p:cNvSpPr/>
              <p:nvPr/>
            </p:nvSpPr>
            <p:spPr>
              <a:xfrm>
                <a:off x="6019800" y="1905000"/>
                <a:ext cx="1005840" cy="201168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33604AA0-80B7-644F-BA69-600DD88C6357}"/>
                  </a:ext>
                </a:extLst>
              </p:cNvPr>
              <p:cNvCxnSpPr>
                <a:stCxn id="64" idx="3"/>
                <a:endCxn id="65" idx="1"/>
              </p:cNvCxnSpPr>
              <p:nvPr/>
            </p:nvCxnSpPr>
            <p:spPr>
              <a:xfrm flipH="1">
                <a:off x="6019800" y="2910840"/>
                <a:ext cx="30175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E6320C5-9AB3-444A-9F7B-5E14A39C1155}"/>
                </a:ext>
              </a:extLst>
            </p:cNvPr>
            <p:cNvGrpSpPr/>
            <p:nvPr/>
          </p:nvGrpSpPr>
          <p:grpSpPr>
            <a:xfrm rot="10800000">
              <a:off x="1020127" y="3908141"/>
              <a:ext cx="5063490" cy="2536540"/>
              <a:chOff x="990600" y="1905000"/>
              <a:chExt cx="8046720" cy="4030980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AD05DD1-6BFC-A541-B0FF-C28589385E88}"/>
                  </a:ext>
                </a:extLst>
              </p:cNvPr>
              <p:cNvSpPr/>
              <p:nvPr/>
            </p:nvSpPr>
            <p:spPr>
              <a:xfrm>
                <a:off x="990600" y="2910840"/>
                <a:ext cx="1005840" cy="100584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1857FB7-29FE-7B4C-A10C-4791A6D59AD2}"/>
                  </a:ext>
                </a:extLst>
              </p:cNvPr>
              <p:cNvSpPr/>
              <p:nvPr/>
            </p:nvSpPr>
            <p:spPr>
              <a:xfrm>
                <a:off x="990600" y="3924300"/>
                <a:ext cx="1005840" cy="201168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88DA27FD-D37D-6843-9AB2-52C68580EA3B}"/>
                  </a:ext>
                </a:extLst>
              </p:cNvPr>
              <p:cNvSpPr/>
              <p:nvPr/>
            </p:nvSpPr>
            <p:spPr>
              <a:xfrm>
                <a:off x="1996440" y="3924300"/>
                <a:ext cx="1005840" cy="201168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AF09118-8678-5344-BC8F-5E1733952D8E}"/>
                  </a:ext>
                </a:extLst>
              </p:cNvPr>
              <p:cNvSpPr/>
              <p:nvPr/>
            </p:nvSpPr>
            <p:spPr>
              <a:xfrm>
                <a:off x="3002280" y="3924300"/>
                <a:ext cx="1005840" cy="201168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4D445492-D8A6-184A-ADB5-BD945487ACF7}"/>
                  </a:ext>
                </a:extLst>
              </p:cNvPr>
              <p:cNvSpPr/>
              <p:nvPr/>
            </p:nvSpPr>
            <p:spPr>
              <a:xfrm>
                <a:off x="4008120" y="3924300"/>
                <a:ext cx="1005840" cy="201168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9C96262-6BB0-A84C-A41C-3A04C3EE7484}"/>
                  </a:ext>
                </a:extLst>
              </p:cNvPr>
              <p:cNvSpPr/>
              <p:nvPr/>
            </p:nvSpPr>
            <p:spPr>
              <a:xfrm>
                <a:off x="5013960" y="3924300"/>
                <a:ext cx="1005840" cy="201168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C2897B21-66F1-2C4C-96B5-819CDA58C474}"/>
                  </a:ext>
                </a:extLst>
              </p:cNvPr>
              <p:cNvCxnSpPr>
                <a:stCxn id="20" idx="1"/>
                <a:endCxn id="24" idx="3"/>
              </p:cNvCxnSpPr>
              <p:nvPr/>
            </p:nvCxnSpPr>
            <p:spPr>
              <a:xfrm>
                <a:off x="990600" y="4930140"/>
                <a:ext cx="502920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638750F7-39F7-A24C-AA24-F51062AEC70C}"/>
                  </a:ext>
                </a:extLst>
              </p:cNvPr>
              <p:cNvSpPr/>
              <p:nvPr/>
            </p:nvSpPr>
            <p:spPr>
              <a:xfrm>
                <a:off x="7025640" y="3924300"/>
                <a:ext cx="1005840" cy="201168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B0B7C3B0-B392-9D46-B4DD-7DA0350B1774}"/>
                  </a:ext>
                </a:extLst>
              </p:cNvPr>
              <p:cNvSpPr/>
              <p:nvPr/>
            </p:nvSpPr>
            <p:spPr>
              <a:xfrm>
                <a:off x="8031480" y="3924300"/>
                <a:ext cx="1005840" cy="201168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62339905-5AFF-C34B-A020-172B0C643B7E}"/>
                  </a:ext>
                </a:extLst>
              </p:cNvPr>
              <p:cNvSpPr/>
              <p:nvPr/>
            </p:nvSpPr>
            <p:spPr>
              <a:xfrm>
                <a:off x="6019800" y="3924300"/>
                <a:ext cx="1005840" cy="201168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2275315A-7607-5643-8760-A92190D48903}"/>
                  </a:ext>
                </a:extLst>
              </p:cNvPr>
              <p:cNvCxnSpPr>
                <a:stCxn id="27" idx="3"/>
                <a:endCxn id="28" idx="1"/>
              </p:cNvCxnSpPr>
              <p:nvPr/>
            </p:nvCxnSpPr>
            <p:spPr>
              <a:xfrm flipH="1">
                <a:off x="6019800" y="4930140"/>
                <a:ext cx="30175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98B04A4-AB81-CE41-86FB-76A7B4730EFF}"/>
                  </a:ext>
                </a:extLst>
              </p:cNvPr>
              <p:cNvSpPr/>
              <p:nvPr/>
            </p:nvSpPr>
            <p:spPr>
              <a:xfrm>
                <a:off x="1996440" y="1905000"/>
                <a:ext cx="1005840" cy="201168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511A14A-0605-BA4A-9468-BFDB00940CF2}"/>
                  </a:ext>
                </a:extLst>
              </p:cNvPr>
              <p:cNvSpPr/>
              <p:nvPr/>
            </p:nvSpPr>
            <p:spPr>
              <a:xfrm>
                <a:off x="3002280" y="1905000"/>
                <a:ext cx="1005840" cy="201168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A65B008E-A70E-8B4D-B607-DEDD3B696D00}"/>
                  </a:ext>
                </a:extLst>
              </p:cNvPr>
              <p:cNvSpPr/>
              <p:nvPr/>
            </p:nvSpPr>
            <p:spPr>
              <a:xfrm>
                <a:off x="4008120" y="1905000"/>
                <a:ext cx="1005840" cy="201168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BA03D4E-4E78-934A-B89C-4C701660E8BB}"/>
                  </a:ext>
                </a:extLst>
              </p:cNvPr>
              <p:cNvSpPr/>
              <p:nvPr/>
            </p:nvSpPr>
            <p:spPr>
              <a:xfrm>
                <a:off x="5013960" y="1905000"/>
                <a:ext cx="1005840" cy="201168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7463792B-9545-E042-9677-8D6F2BCF1D6C}"/>
                  </a:ext>
                </a:extLst>
              </p:cNvPr>
              <p:cNvCxnSpPr>
                <a:stCxn id="30" idx="1"/>
                <a:endCxn id="34" idx="3"/>
              </p:cNvCxnSpPr>
              <p:nvPr/>
            </p:nvCxnSpPr>
            <p:spPr>
              <a:xfrm>
                <a:off x="1996440" y="2910840"/>
                <a:ext cx="402336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EEE5470-5B0F-0041-A259-305C1B7AA4B4}"/>
                  </a:ext>
                </a:extLst>
              </p:cNvPr>
              <p:cNvSpPr/>
              <p:nvPr/>
            </p:nvSpPr>
            <p:spPr>
              <a:xfrm>
                <a:off x="7025640" y="1905000"/>
                <a:ext cx="1005840" cy="201168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A177913E-9D86-9444-B454-2FC55210BBF4}"/>
                  </a:ext>
                </a:extLst>
              </p:cNvPr>
              <p:cNvSpPr/>
              <p:nvPr/>
            </p:nvSpPr>
            <p:spPr>
              <a:xfrm>
                <a:off x="8031480" y="1905000"/>
                <a:ext cx="1005840" cy="201168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3450A69D-0C48-7048-97AD-FF9BF6617BB6}"/>
                  </a:ext>
                </a:extLst>
              </p:cNvPr>
              <p:cNvSpPr/>
              <p:nvPr/>
            </p:nvSpPr>
            <p:spPr>
              <a:xfrm>
                <a:off x="6019800" y="1905000"/>
                <a:ext cx="1005840" cy="201168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47CA3069-3A52-2840-954D-65F33240E3B2}"/>
                  </a:ext>
                </a:extLst>
              </p:cNvPr>
              <p:cNvCxnSpPr>
                <a:stCxn id="44" idx="3"/>
                <a:endCxn id="45" idx="1"/>
              </p:cNvCxnSpPr>
              <p:nvPr/>
            </p:nvCxnSpPr>
            <p:spPr>
              <a:xfrm flipH="1">
                <a:off x="6019800" y="2910840"/>
                <a:ext cx="30175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C7226FB1-630D-CF44-8D6A-A7AD59DCA2A7}"/>
                  </a:ext>
                </a:extLst>
              </p:cNvPr>
              <p:cNvSpPr txBox="1"/>
              <p:nvPr/>
            </p:nvSpPr>
            <p:spPr>
              <a:xfrm>
                <a:off x="1676400" y="1732098"/>
                <a:ext cx="9143999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/>
                  <a:t>Can you fill a </a:t>
                </a:r>
                <a14:m>
                  <m:oMath xmlns:m="http://schemas.openxmlformats.org/officeDocument/2006/math">
                    <m:r>
                      <a:rPr lang="en-US" sz="2400" b="1" i="0" dirty="0" smtClean="0">
                        <a:latin typeface="Cambria Math"/>
                      </a:rPr>
                      <m:t>𝟖</m:t>
                    </m:r>
                    <m:r>
                      <a:rPr lang="en-US" sz="2400" b="1" i="1" dirty="0" smtClean="0">
                        <a:latin typeface="Cambria Math"/>
                      </a:rPr>
                      <m:t>×</m:t>
                    </m:r>
                    <m:r>
                      <a:rPr lang="en-US" sz="2400" b="1" i="1" dirty="0" smtClean="0">
                        <a:latin typeface="Cambria Math"/>
                      </a:rPr>
                      <m:t>𝟖</m:t>
                    </m:r>
                  </m:oMath>
                </a14:m>
                <a:r>
                  <a:rPr lang="en-US" sz="2400" b="1" dirty="0"/>
                  <a:t> board with the corners missing using dominoes?</a:t>
                </a:r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C7226FB1-630D-CF44-8D6A-A7AD59DCA2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0" y="1732098"/>
                <a:ext cx="9143999" cy="461665"/>
              </a:xfrm>
              <a:prstGeom prst="rect">
                <a:avLst/>
              </a:prstGeom>
              <a:blipFill>
                <a:blip r:embed="rId2"/>
                <a:stretch>
                  <a:fillRect t="-5263" b="-2631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TextBox 67">
            <a:extLst>
              <a:ext uri="{FF2B5EF4-FFF2-40B4-BE49-F238E27FC236}">
                <a16:creationId xmlns:a16="http://schemas.microsoft.com/office/drawing/2014/main" id="{E9100A81-912F-554B-BF99-E3EBD02C4F9C}"/>
              </a:ext>
            </a:extLst>
          </p:cNvPr>
          <p:cNvSpPr txBox="1"/>
          <p:nvPr/>
        </p:nvSpPr>
        <p:spPr>
          <a:xfrm>
            <a:off x="2288551" y="2274792"/>
            <a:ext cx="3047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Can you tile this?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D59642E-4538-3547-B1E0-FCA646DD236B}"/>
              </a:ext>
            </a:extLst>
          </p:cNvPr>
          <p:cNvSpPr txBox="1"/>
          <p:nvPr/>
        </p:nvSpPr>
        <p:spPr>
          <a:xfrm>
            <a:off x="7162800" y="3349160"/>
            <a:ext cx="3047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With these?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CC522FDD-10D7-E54D-9AA5-60A01DC7043D}"/>
              </a:ext>
            </a:extLst>
          </p:cNvPr>
          <p:cNvSpPr/>
          <p:nvPr/>
        </p:nvSpPr>
        <p:spPr>
          <a:xfrm>
            <a:off x="8449448" y="4302161"/>
            <a:ext cx="474702" cy="94940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623D756F-A4EB-F94B-9462-CC5A30EAC09C}"/>
              </a:ext>
            </a:extLst>
          </p:cNvPr>
          <p:cNvSpPr/>
          <p:nvPr/>
        </p:nvSpPr>
        <p:spPr>
          <a:xfrm>
            <a:off x="8449448" y="4302161"/>
            <a:ext cx="474702" cy="47470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C410FC9D-F4A9-C94C-8480-7DC4DC9D2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8550" y="2976988"/>
            <a:ext cx="3817664" cy="3811983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DD1C8ACE-7FE0-0143-A18D-02A7E74A3A38}"/>
              </a:ext>
            </a:extLst>
          </p:cNvPr>
          <p:cNvSpPr/>
          <p:nvPr/>
        </p:nvSpPr>
        <p:spPr>
          <a:xfrm>
            <a:off x="2087420" y="2934564"/>
            <a:ext cx="685800" cy="532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BFB60487-F9B9-B646-A89F-5F7AF61446BA}"/>
              </a:ext>
            </a:extLst>
          </p:cNvPr>
          <p:cNvSpPr/>
          <p:nvPr/>
        </p:nvSpPr>
        <p:spPr>
          <a:xfrm>
            <a:off x="5619304" y="6308899"/>
            <a:ext cx="900645" cy="7709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itle 1">
            <a:extLst>
              <a:ext uri="{FF2B5EF4-FFF2-40B4-BE49-F238E27FC236}">
                <a16:creationId xmlns:a16="http://schemas.microsoft.com/office/drawing/2014/main" id="{A3233D45-6219-5342-A72B-06C5D9868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217612"/>
          </a:xfrm>
        </p:spPr>
        <p:txBody>
          <a:bodyPr>
            <a:normAutofit fontScale="90000"/>
          </a:bodyPr>
          <a:lstStyle/>
          <a:p>
            <a:pPr algn="l"/>
            <a:r>
              <a:rPr lang="en-US" sz="5400" dirty="0">
                <a:ln w="3175">
                  <a:noFill/>
                </a:ln>
                <a:effectLst/>
                <a:latin typeface="Helvetica Neue" panose="02000503000000020004" pitchFamily="2" charset="0"/>
                <a:ea typeface="Helvetica Neue" panose="02000503000000020004" pitchFamily="2" charset="0"/>
              </a:rPr>
              <a:t>CS4102 Algorithms</a:t>
            </a:r>
            <a:br>
              <a:rPr lang="en-US" dirty="0"/>
            </a:b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Spring 2022</a:t>
            </a:r>
          </a:p>
        </p:txBody>
      </p:sp>
    </p:spTree>
    <p:extLst>
      <p:ext uri="{BB962C8B-B14F-4D97-AF65-F5344CB8AC3E}">
        <p14:creationId xmlns:p14="http://schemas.microsoft.com/office/powerpoint/2010/main" val="29748548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Computing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/>
                      </a:rPr>
                      <m:t>𝑆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/>
                      </a:rPr>
                      <m:t>(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/>
                      </a:rPr>
                      <m:t>𝑛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/>
                      </a:rPr>
                      <m:t>,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/>
                      </a:rPr>
                      <m:t>𝑘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b="-8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20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981200" y="1600201"/>
                <a:ext cx="8229600" cy="12954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Assume we know the least energy seams for all of row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𝑛</m:t>
                    </m:r>
                    <m:r>
                      <a:rPr lang="en-US" b="0" i="1" smtClean="0">
                        <a:latin typeface="Cambria Math"/>
                      </a:rPr>
                      <m:t>−1</m:t>
                    </m:r>
                  </m:oMath>
                </a14:m>
                <a:r>
                  <a:rPr lang="en-US" dirty="0"/>
                  <a:t> (i.e. we know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𝑆</m:t>
                    </m:r>
                    <m:r>
                      <a:rPr lang="en-US" b="0" i="1" smtClean="0">
                        <a:latin typeface="Cambria Math"/>
                      </a:rPr>
                      <m:t>(</m:t>
                    </m:r>
                    <m:r>
                      <a:rPr lang="en-US" b="0" i="1" smtClean="0">
                        <a:latin typeface="Cambria Math"/>
                      </a:rPr>
                      <m:t>𝑛</m:t>
                    </m:r>
                    <m:r>
                      <a:rPr lang="en-US" b="0" i="1" smtClean="0">
                        <a:latin typeface="Cambria Math"/>
                      </a:rPr>
                      <m:t>−1,ℓ)</m:t>
                    </m:r>
                  </m:oMath>
                </a14:m>
                <a:r>
                  <a:rPr lang="en-US" dirty="0"/>
                  <a:t> for all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ℓ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5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81200" y="1600201"/>
                <a:ext cx="8229600" cy="1295400"/>
              </a:xfrm>
              <a:blipFill>
                <a:blip r:embed="rId3"/>
                <a:stretch>
                  <a:fillRect l="-1852" t="-4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1752601" y="5429250"/>
            <a:ext cx="1224843" cy="118109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S(n-1,k-1)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352800" y="3446783"/>
                <a:ext cx="1210002" cy="477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</a:rPr>
                            <m:t>𝑛</m:t>
                          </m:r>
                          <m:r>
                            <a:rPr lang="en-US" sz="2400" i="1">
                              <a:latin typeface="Cambria Math"/>
                            </a:rPr>
                            <m:t>,</m:t>
                          </m:r>
                          <m:r>
                            <a:rPr lang="en-US" sz="2400" i="1">
                              <a:latin typeface="Cambria Math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3446783"/>
                <a:ext cx="1210002" cy="477888"/>
              </a:xfrm>
              <a:prstGeom prst="rect">
                <a:avLst/>
              </a:prstGeom>
              <a:blipFill>
                <a:blip r:embed="rId4"/>
                <a:stretch>
                  <a:fillRect b="-5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/>
          <p:cNvSpPr/>
          <p:nvPr/>
        </p:nvSpPr>
        <p:spPr>
          <a:xfrm>
            <a:off x="3347158" y="5429250"/>
            <a:ext cx="1224843" cy="11810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S(n-1,k)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947358" y="5429246"/>
            <a:ext cx="1224843" cy="1181099"/>
          </a:xfrm>
          <a:prstGeom prst="rect">
            <a:avLst/>
          </a:prstGeom>
          <a:solidFill>
            <a:srgbClr val="FF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S(n-1,k+1)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752600" y="3886205"/>
            <a:ext cx="1224843" cy="118109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3347157" y="3886205"/>
            <a:ext cx="1224843" cy="118109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S(</a:t>
            </a:r>
            <a:r>
              <a:rPr lang="en-US" dirty="0" err="1">
                <a:solidFill>
                  <a:schemeClr val="tx1"/>
                </a:solidFill>
              </a:rPr>
              <a:t>n,k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947357" y="3886201"/>
            <a:ext cx="1224843" cy="118109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746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Computing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/>
                      </a:rPr>
                      <m:t>𝑆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/>
                      </a:rPr>
                      <m:t>(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/>
                      </a:rPr>
                      <m:t>𝑛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/>
                      </a:rPr>
                      <m:t>,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/>
                      </a:rPr>
                      <m:t>𝑘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b="-8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21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981200" y="1600201"/>
                <a:ext cx="8229600" cy="12954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Assume we know the least energy seams for all of row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𝑛</m:t>
                    </m:r>
                    <m:r>
                      <a:rPr lang="en-US" b="0" i="1" smtClean="0">
                        <a:latin typeface="Cambria Math"/>
                      </a:rPr>
                      <m:t>−1</m:t>
                    </m:r>
                  </m:oMath>
                </a14:m>
                <a:r>
                  <a:rPr lang="en-US" dirty="0"/>
                  <a:t> (i.e. we know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𝑆</m:t>
                    </m:r>
                    <m:r>
                      <a:rPr lang="en-US" b="0" i="1" smtClean="0">
                        <a:latin typeface="Cambria Math"/>
                      </a:rPr>
                      <m:t>(</m:t>
                    </m:r>
                    <m:r>
                      <a:rPr lang="en-US" b="0" i="1" smtClean="0">
                        <a:latin typeface="Cambria Math"/>
                      </a:rPr>
                      <m:t>𝑛</m:t>
                    </m:r>
                    <m:r>
                      <a:rPr lang="en-US" b="0" i="1" smtClean="0">
                        <a:latin typeface="Cambria Math"/>
                      </a:rPr>
                      <m:t>−1,ℓ)</m:t>
                    </m:r>
                  </m:oMath>
                </a14:m>
                <a:r>
                  <a:rPr lang="en-US" dirty="0"/>
                  <a:t> for all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ℓ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5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81200" y="1600201"/>
                <a:ext cx="8229600" cy="1295400"/>
              </a:xfrm>
              <a:blipFill>
                <a:blip r:embed="rId3"/>
                <a:stretch>
                  <a:fillRect l="-1852" t="-4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1752601" y="5429250"/>
            <a:ext cx="1224843" cy="118109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S(n-1,k-1)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352800" y="3446783"/>
                <a:ext cx="1210002" cy="477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</a:rPr>
                            <m:t>𝑛</m:t>
                          </m:r>
                          <m:r>
                            <a:rPr lang="en-US" sz="2400" i="1">
                              <a:latin typeface="Cambria Math"/>
                            </a:rPr>
                            <m:t>,</m:t>
                          </m:r>
                          <m:r>
                            <a:rPr lang="en-US" sz="2400" i="1">
                              <a:latin typeface="Cambria Math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3446783"/>
                <a:ext cx="1210002" cy="477888"/>
              </a:xfrm>
              <a:prstGeom prst="rect">
                <a:avLst/>
              </a:prstGeom>
              <a:blipFill>
                <a:blip r:embed="rId4"/>
                <a:stretch>
                  <a:fillRect b="-5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/>
          <p:cNvSpPr/>
          <p:nvPr/>
        </p:nvSpPr>
        <p:spPr>
          <a:xfrm>
            <a:off x="3347158" y="5429250"/>
            <a:ext cx="1224843" cy="11810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S(n-1,k)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947358" y="5429246"/>
            <a:ext cx="1224843" cy="1181099"/>
          </a:xfrm>
          <a:prstGeom prst="rect">
            <a:avLst/>
          </a:prstGeom>
          <a:solidFill>
            <a:srgbClr val="FF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S(n-1,k+1)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752600" y="3886205"/>
            <a:ext cx="1224843" cy="118109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3347157" y="3886205"/>
            <a:ext cx="1224843" cy="118109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S(</a:t>
            </a:r>
            <a:r>
              <a:rPr lang="en-US" dirty="0" err="1">
                <a:solidFill>
                  <a:schemeClr val="tx1"/>
                </a:solidFill>
              </a:rPr>
              <a:t>n,k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947357" y="3886201"/>
            <a:ext cx="1224843" cy="118109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886200" y="2920426"/>
                <a:ext cx="272965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/>
                        </a:rPr>
                        <m:t>𝑆</m:t>
                      </m:r>
                      <m:d>
                        <m:d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𝑛</m:t>
                          </m:r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𝑘</m:t>
                          </m:r>
                        </m:e>
                      </m:d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𝑚𝑖𝑛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6200" y="2920426"/>
                <a:ext cx="2729658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6712067" y="2767621"/>
                <a:ext cx="3520066" cy="4778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/>
                        </a:rPr>
                        <m:t>𝑆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𝑛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−1,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𝑘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−1</m:t>
                          </m:r>
                        </m:e>
                      </m:d>
                      <m:r>
                        <a:rPr lang="en-US" sz="2400" i="1">
                          <a:latin typeface="Cambria Math"/>
                        </a:rPr>
                        <m:t>+</m:t>
                      </m:r>
                      <m:r>
                        <a:rPr lang="en-US" sz="2400" i="1">
                          <a:latin typeface="Cambria Math"/>
                        </a:rPr>
                        <m:t>𝑒</m:t>
                      </m:r>
                      <m:r>
                        <a:rPr lang="en-US" sz="2400" i="1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</a:rPr>
                            <m:t>𝑛</m:t>
                          </m:r>
                          <m:r>
                            <a:rPr lang="en-US" sz="2400" i="1">
                              <a:latin typeface="Cambria Math"/>
                            </a:rPr>
                            <m:t>,</m:t>
                          </m:r>
                          <m:r>
                            <a:rPr lang="en-US" sz="2400" i="1">
                              <a:latin typeface="Cambria Math"/>
                            </a:rPr>
                            <m:t>𝑘</m:t>
                          </m:r>
                        </m:sub>
                      </m:sSub>
                      <m:r>
                        <a:rPr lang="en-US" sz="2400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2067" y="2767621"/>
                <a:ext cx="3520066" cy="477888"/>
              </a:xfrm>
              <a:prstGeom prst="rect">
                <a:avLst/>
              </a:prstGeom>
              <a:blipFill>
                <a:blip r:embed="rId6"/>
                <a:stretch>
                  <a:fillRect b="-10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6697202" y="3332112"/>
                <a:ext cx="2984087" cy="4778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0070C0"/>
                          </a:solidFill>
                          <a:latin typeface="Cambria Math"/>
                        </a:rPr>
                        <m:t>𝑆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𝑛</m:t>
                          </m:r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−1,</m:t>
                          </m:r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𝑘</m:t>
                          </m:r>
                        </m:e>
                      </m:d>
                      <m:r>
                        <a:rPr lang="en-US" sz="2400" i="1">
                          <a:latin typeface="Cambria Math"/>
                        </a:rPr>
                        <m:t>+</m:t>
                      </m:r>
                      <m:r>
                        <a:rPr lang="en-US" sz="2400" i="1">
                          <a:latin typeface="Cambria Math"/>
                        </a:rPr>
                        <m:t>𝑒</m:t>
                      </m:r>
                      <m:r>
                        <a:rPr lang="en-US" sz="2400" i="1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</a:rPr>
                            <m:t>𝑛</m:t>
                          </m:r>
                          <m:r>
                            <a:rPr lang="en-US" sz="2400" i="1">
                              <a:latin typeface="Cambria Math"/>
                            </a:rPr>
                            <m:t>,</m:t>
                          </m:r>
                          <m:r>
                            <a:rPr lang="en-US" sz="2400" i="1">
                              <a:latin typeface="Cambria Math"/>
                            </a:rPr>
                            <m:t>𝑘</m:t>
                          </m:r>
                        </m:sub>
                      </m:sSub>
                      <m:r>
                        <a:rPr lang="en-US" sz="2400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7202" y="3332112"/>
                <a:ext cx="2984087" cy="477888"/>
              </a:xfrm>
              <a:prstGeom prst="rect">
                <a:avLst/>
              </a:prstGeom>
              <a:blipFill>
                <a:blip r:embed="rId7"/>
                <a:stretch>
                  <a:fillRect b="-128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6712067" y="3865512"/>
                <a:ext cx="3520066" cy="4778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FF33CC"/>
                          </a:solidFill>
                          <a:latin typeface="Cambria Math"/>
                        </a:rPr>
                        <m:t>𝑆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rgbClr val="FF33CC"/>
                              </a:solidFill>
                              <a:latin typeface="Cambria Math"/>
                            </a:rPr>
                            <m:t>𝑛</m:t>
                          </m:r>
                          <m:r>
                            <a:rPr lang="en-US" sz="2400" i="1">
                              <a:solidFill>
                                <a:srgbClr val="FF33CC"/>
                              </a:solidFill>
                              <a:latin typeface="Cambria Math"/>
                            </a:rPr>
                            <m:t>−1,</m:t>
                          </m:r>
                          <m:r>
                            <a:rPr lang="en-US" sz="2400" i="1">
                              <a:solidFill>
                                <a:srgbClr val="FF33CC"/>
                              </a:solidFill>
                              <a:latin typeface="Cambria Math"/>
                            </a:rPr>
                            <m:t>𝑘</m:t>
                          </m:r>
                          <m:r>
                            <a:rPr lang="en-US" sz="2400" i="1">
                              <a:solidFill>
                                <a:srgbClr val="FF33CC"/>
                              </a:solidFill>
                              <a:latin typeface="Cambria Math"/>
                            </a:rPr>
                            <m:t>+1</m:t>
                          </m:r>
                        </m:e>
                      </m:d>
                      <m:r>
                        <a:rPr lang="en-US" sz="2400" i="1">
                          <a:latin typeface="Cambria Math"/>
                        </a:rPr>
                        <m:t>+</m:t>
                      </m:r>
                      <m:r>
                        <a:rPr lang="en-US" sz="2400" i="1">
                          <a:latin typeface="Cambria Math"/>
                        </a:rPr>
                        <m:t>𝑒</m:t>
                      </m:r>
                      <m:r>
                        <a:rPr lang="en-US" sz="2400" i="1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</a:rPr>
                            <m:t>𝑛</m:t>
                          </m:r>
                          <m:r>
                            <a:rPr lang="en-US" sz="2400" i="1">
                              <a:latin typeface="Cambria Math"/>
                            </a:rPr>
                            <m:t>,</m:t>
                          </m:r>
                          <m:r>
                            <a:rPr lang="en-US" sz="2400" i="1">
                              <a:latin typeface="Cambria Math"/>
                            </a:rPr>
                            <m:t>𝑘</m:t>
                          </m:r>
                        </m:sub>
                      </m:sSub>
                      <m:r>
                        <a:rPr lang="en-US" sz="2400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2067" y="3865512"/>
                <a:ext cx="3520066" cy="477888"/>
              </a:xfrm>
              <a:prstGeom prst="rect">
                <a:avLst/>
              </a:prstGeom>
              <a:blipFill>
                <a:blip r:embed="rId8"/>
                <a:stretch>
                  <a:fillRect b="-128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Left Brace 22"/>
          <p:cNvSpPr/>
          <p:nvPr/>
        </p:nvSpPr>
        <p:spPr>
          <a:xfrm>
            <a:off x="6477001" y="2767622"/>
            <a:ext cx="463667" cy="1575779"/>
          </a:xfrm>
          <a:prstGeom prst="leftBrace">
            <a:avLst>
              <a:gd name="adj1" fmla="val 8333"/>
              <a:gd name="adj2" fmla="val 27482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9923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560F5-3E0E-6647-B8D0-C90B82551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Seam Carving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6ABB1C-1DE0-B449-8065-D3828B39B5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Details left to you! Unit C Programming assignment</a:t>
            </a:r>
          </a:p>
          <a:p>
            <a:pPr lvl="1"/>
            <a:r>
              <a:rPr lang="en-US" dirty="0"/>
              <a:t>Note: Python or Java implementations only this time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13F014-F8E5-DE41-BCEE-2CDCAB0EA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8603E-186F-4CC7-B8E2-5FD613D3E28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5256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Repeated Seam Removal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23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895600" y="5867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276600" y="5867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57600" y="5867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038600" y="5867400"/>
            <a:ext cx="228600" cy="2286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19600" y="5867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800600" y="5867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181600" y="5867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562600" y="5867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943600" y="58645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324600" y="58645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705600" y="58645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086600" y="58645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467600" y="58645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848600" y="58645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8229600" y="58645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8610600" y="58645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895600" y="54892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276600" y="54892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657600" y="5489243"/>
            <a:ext cx="228600" cy="2286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038600" y="5489243"/>
            <a:ext cx="228600" cy="2286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419600" y="5489243"/>
            <a:ext cx="228600" cy="2286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800600" y="54892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5181600" y="54892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5562600" y="54892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5943600" y="5486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6324600" y="5486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705600" y="5486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7086600" y="5486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7467600" y="5486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7848600" y="5486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8229600" y="5486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8610600" y="5486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2895600" y="5105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276600" y="5105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3657600" y="5105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4038600" y="5105400"/>
            <a:ext cx="228600" cy="2286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4419600" y="5105400"/>
            <a:ext cx="228600" cy="2286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4800600" y="5105400"/>
            <a:ext cx="228600" cy="2286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5181600" y="5105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5562600" y="5105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5943600" y="51025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6324600" y="51025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705600" y="51025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7086600" y="51025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7467600" y="51025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7848600" y="51025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8229600" y="51025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8610600" y="51025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2895600" y="47272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3276600" y="47272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3657600" y="47272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4038600" y="4727243"/>
            <a:ext cx="228600" cy="2286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419600" y="4727243"/>
            <a:ext cx="228600" cy="2286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4800600" y="4727243"/>
            <a:ext cx="228600" cy="2286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5181600" y="47272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5562600" y="47272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5943600" y="4724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6324600" y="4724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6705600" y="4724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7086600" y="4724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7467600" y="4724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7848600" y="4724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8229600" y="4724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8610600" y="4724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2895600" y="4343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3276600" y="4343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3657600" y="4343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4038600" y="4343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4419600" y="4343400"/>
            <a:ext cx="228600" cy="2286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4800600" y="4343400"/>
            <a:ext cx="228600" cy="2286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5181600" y="4343400"/>
            <a:ext cx="228600" cy="2286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5562600" y="4343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5943600" y="43405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6324600" y="43405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6705600" y="43405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7086600" y="43405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7467600" y="43405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7848600" y="43405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8229600" y="43405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>
            <a:off x="8610600" y="43405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2895600" y="39652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3276600" y="39652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3657600" y="39652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4038600" y="39652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419600" y="39652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4800600" y="3965243"/>
            <a:ext cx="228600" cy="2286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5181600" y="3965243"/>
            <a:ext cx="228600" cy="2286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5562600" y="3965243"/>
            <a:ext cx="228600" cy="2286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5943600" y="3962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/>
          <p:cNvSpPr/>
          <p:nvPr/>
        </p:nvSpPr>
        <p:spPr>
          <a:xfrm>
            <a:off x="6324600" y="3962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6705600" y="3962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7086600" y="3962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/>
          <p:nvPr/>
        </p:nvSpPr>
        <p:spPr>
          <a:xfrm>
            <a:off x="7467600" y="3962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/>
          <p:cNvSpPr/>
          <p:nvPr/>
        </p:nvSpPr>
        <p:spPr>
          <a:xfrm>
            <a:off x="7848600" y="3962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/>
          <p:cNvSpPr/>
          <p:nvPr/>
        </p:nvSpPr>
        <p:spPr>
          <a:xfrm>
            <a:off x="8229600" y="3962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/>
          <p:cNvSpPr/>
          <p:nvPr/>
        </p:nvSpPr>
        <p:spPr>
          <a:xfrm>
            <a:off x="8610600" y="3962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2895600" y="3581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3276600" y="3581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/>
          <p:cNvSpPr/>
          <p:nvPr/>
        </p:nvSpPr>
        <p:spPr>
          <a:xfrm>
            <a:off x="3657600" y="3581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/>
          <p:cNvSpPr/>
          <p:nvPr/>
        </p:nvSpPr>
        <p:spPr>
          <a:xfrm>
            <a:off x="4038600" y="3581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419600" y="3581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/>
          <p:cNvSpPr/>
          <p:nvPr/>
        </p:nvSpPr>
        <p:spPr>
          <a:xfrm>
            <a:off x="4800600" y="3581400"/>
            <a:ext cx="228600" cy="2286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/>
          <p:cNvSpPr/>
          <p:nvPr/>
        </p:nvSpPr>
        <p:spPr>
          <a:xfrm>
            <a:off x="5181600" y="3581400"/>
            <a:ext cx="228600" cy="2286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/>
          <p:cNvSpPr/>
          <p:nvPr/>
        </p:nvSpPr>
        <p:spPr>
          <a:xfrm>
            <a:off x="5562600" y="3581400"/>
            <a:ext cx="228600" cy="2286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/>
          <p:cNvSpPr/>
          <p:nvPr/>
        </p:nvSpPr>
        <p:spPr>
          <a:xfrm>
            <a:off x="5943600" y="35785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/>
          <p:cNvSpPr/>
          <p:nvPr/>
        </p:nvSpPr>
        <p:spPr>
          <a:xfrm>
            <a:off x="6324600" y="35785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/>
          <p:cNvSpPr/>
          <p:nvPr/>
        </p:nvSpPr>
        <p:spPr>
          <a:xfrm>
            <a:off x="6705600" y="35785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/>
          <p:cNvSpPr/>
          <p:nvPr/>
        </p:nvSpPr>
        <p:spPr>
          <a:xfrm>
            <a:off x="7086600" y="35785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/>
          <p:cNvSpPr/>
          <p:nvPr/>
        </p:nvSpPr>
        <p:spPr>
          <a:xfrm>
            <a:off x="7467600" y="35785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/>
          <p:cNvSpPr/>
          <p:nvPr/>
        </p:nvSpPr>
        <p:spPr>
          <a:xfrm>
            <a:off x="7848600" y="35785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/>
          <p:cNvSpPr/>
          <p:nvPr/>
        </p:nvSpPr>
        <p:spPr>
          <a:xfrm>
            <a:off x="8229600" y="35785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/>
          <p:cNvSpPr/>
          <p:nvPr/>
        </p:nvSpPr>
        <p:spPr>
          <a:xfrm>
            <a:off x="8610600" y="3578557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ectangle 116"/>
          <p:cNvSpPr/>
          <p:nvPr/>
        </p:nvSpPr>
        <p:spPr>
          <a:xfrm>
            <a:off x="2895600" y="32032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 117"/>
          <p:cNvSpPr/>
          <p:nvPr/>
        </p:nvSpPr>
        <p:spPr>
          <a:xfrm>
            <a:off x="3276600" y="32032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/>
          <p:cNvSpPr/>
          <p:nvPr/>
        </p:nvSpPr>
        <p:spPr>
          <a:xfrm>
            <a:off x="3657600" y="32032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119"/>
          <p:cNvSpPr/>
          <p:nvPr/>
        </p:nvSpPr>
        <p:spPr>
          <a:xfrm>
            <a:off x="4038600" y="32032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/>
          <p:cNvSpPr/>
          <p:nvPr/>
        </p:nvSpPr>
        <p:spPr>
          <a:xfrm>
            <a:off x="4419600" y="3203243"/>
            <a:ext cx="228600" cy="2286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tangle 121"/>
          <p:cNvSpPr/>
          <p:nvPr/>
        </p:nvSpPr>
        <p:spPr>
          <a:xfrm>
            <a:off x="4800600" y="3203243"/>
            <a:ext cx="228600" cy="2286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ectangle 122"/>
          <p:cNvSpPr/>
          <p:nvPr/>
        </p:nvSpPr>
        <p:spPr>
          <a:xfrm>
            <a:off x="5181600" y="3203243"/>
            <a:ext cx="228600" cy="2286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ectangle 123"/>
          <p:cNvSpPr/>
          <p:nvPr/>
        </p:nvSpPr>
        <p:spPr>
          <a:xfrm>
            <a:off x="5562600" y="320324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 124"/>
          <p:cNvSpPr/>
          <p:nvPr/>
        </p:nvSpPr>
        <p:spPr>
          <a:xfrm>
            <a:off x="5943600" y="3200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ctangle 125"/>
          <p:cNvSpPr/>
          <p:nvPr/>
        </p:nvSpPr>
        <p:spPr>
          <a:xfrm>
            <a:off x="6324600" y="3200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 126"/>
          <p:cNvSpPr/>
          <p:nvPr/>
        </p:nvSpPr>
        <p:spPr>
          <a:xfrm>
            <a:off x="6705600" y="3200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127"/>
          <p:cNvSpPr/>
          <p:nvPr/>
        </p:nvSpPr>
        <p:spPr>
          <a:xfrm>
            <a:off x="7086600" y="3200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/>
          <p:cNvSpPr/>
          <p:nvPr/>
        </p:nvSpPr>
        <p:spPr>
          <a:xfrm>
            <a:off x="7467600" y="3200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ectangle 129"/>
          <p:cNvSpPr/>
          <p:nvPr/>
        </p:nvSpPr>
        <p:spPr>
          <a:xfrm>
            <a:off x="7848600" y="3200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30"/>
          <p:cNvSpPr/>
          <p:nvPr/>
        </p:nvSpPr>
        <p:spPr>
          <a:xfrm>
            <a:off x="8229600" y="3200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ectangle 131"/>
          <p:cNvSpPr/>
          <p:nvPr/>
        </p:nvSpPr>
        <p:spPr>
          <a:xfrm>
            <a:off x="8610600" y="3200400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Freeform 132"/>
          <p:cNvSpPr/>
          <p:nvPr/>
        </p:nvSpPr>
        <p:spPr>
          <a:xfrm>
            <a:off x="4144370" y="3297446"/>
            <a:ext cx="1209058" cy="2696196"/>
          </a:xfrm>
          <a:custGeom>
            <a:avLst/>
            <a:gdLst>
              <a:gd name="connsiteX0" fmla="*/ 0 w 1209058"/>
              <a:gd name="connsiteY0" fmla="*/ 2696196 h 2696196"/>
              <a:gd name="connsiteX1" fmla="*/ 409433 w 1209058"/>
              <a:gd name="connsiteY1" fmla="*/ 2341354 h 2696196"/>
              <a:gd name="connsiteX2" fmla="*/ 436729 w 1209058"/>
              <a:gd name="connsiteY2" fmla="*/ 1959217 h 2696196"/>
              <a:gd name="connsiteX3" fmla="*/ 832514 w 1209058"/>
              <a:gd name="connsiteY3" fmla="*/ 1536136 h 2696196"/>
              <a:gd name="connsiteX4" fmla="*/ 1146412 w 1209058"/>
              <a:gd name="connsiteY4" fmla="*/ 1167647 h 2696196"/>
              <a:gd name="connsiteX5" fmla="*/ 1173708 w 1209058"/>
              <a:gd name="connsiteY5" fmla="*/ 730918 h 2696196"/>
              <a:gd name="connsiteX6" fmla="*/ 750627 w 1209058"/>
              <a:gd name="connsiteY6" fmla="*/ 348781 h 2696196"/>
              <a:gd name="connsiteX7" fmla="*/ 1173708 w 1209058"/>
              <a:gd name="connsiteY7" fmla="*/ 7587 h 2696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09058" h="2696196">
                <a:moveTo>
                  <a:pt x="0" y="2696196"/>
                </a:moveTo>
                <a:cubicBezTo>
                  <a:pt x="168322" y="2580190"/>
                  <a:pt x="336645" y="2464184"/>
                  <a:pt x="409433" y="2341354"/>
                </a:cubicBezTo>
                <a:cubicBezTo>
                  <a:pt x="482221" y="2218524"/>
                  <a:pt x="366216" y="2093420"/>
                  <a:pt x="436729" y="1959217"/>
                </a:cubicBezTo>
                <a:cubicBezTo>
                  <a:pt x="507242" y="1825014"/>
                  <a:pt x="714234" y="1668064"/>
                  <a:pt x="832514" y="1536136"/>
                </a:cubicBezTo>
                <a:cubicBezTo>
                  <a:pt x="950794" y="1404208"/>
                  <a:pt x="1089546" y="1301850"/>
                  <a:pt x="1146412" y="1167647"/>
                </a:cubicBezTo>
                <a:cubicBezTo>
                  <a:pt x="1203278" y="1033444"/>
                  <a:pt x="1239672" y="867396"/>
                  <a:pt x="1173708" y="730918"/>
                </a:cubicBezTo>
                <a:cubicBezTo>
                  <a:pt x="1107744" y="594440"/>
                  <a:pt x="750627" y="469336"/>
                  <a:pt x="750627" y="348781"/>
                </a:cubicBezTo>
                <a:cubicBezTo>
                  <a:pt x="750627" y="228226"/>
                  <a:pt x="1091821" y="-49279"/>
                  <a:pt x="1173708" y="7587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Left Brace 134"/>
          <p:cNvSpPr/>
          <p:nvPr/>
        </p:nvSpPr>
        <p:spPr>
          <a:xfrm>
            <a:off x="2286000" y="3010158"/>
            <a:ext cx="381000" cy="323824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TextBox 135"/>
              <p:cNvSpPr txBox="1"/>
              <p:nvPr/>
            </p:nvSpPr>
            <p:spPr>
              <a:xfrm>
                <a:off x="1911410" y="4444612"/>
                <a:ext cx="3745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𝑛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6" name="TextBox 1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1410" y="4444612"/>
                <a:ext cx="374590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7" name="Left Brace 136"/>
          <p:cNvSpPr/>
          <p:nvPr/>
        </p:nvSpPr>
        <p:spPr>
          <a:xfrm rot="16200000">
            <a:off x="5715130" y="3197687"/>
            <a:ext cx="381000" cy="617194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TextBox 137"/>
              <p:cNvSpPr txBox="1"/>
              <p:nvPr/>
            </p:nvSpPr>
            <p:spPr>
              <a:xfrm>
                <a:off x="5683310" y="6412468"/>
                <a:ext cx="4355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𝑚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8" name="TextBox 1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3310" y="6412468"/>
                <a:ext cx="435504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914400" y="1371600"/>
                <a:ext cx="10668000" cy="129540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Only need to update </a:t>
                </a:r>
                <a:r>
                  <a:rPr lang="en-US" dirty="0">
                    <a:solidFill>
                      <a:srgbClr val="0070C0"/>
                    </a:solidFill>
                  </a:rPr>
                  <a:t>pixels dependent</a:t>
                </a:r>
                <a:r>
                  <a:rPr lang="en-US" dirty="0">
                    <a:solidFill>
                      <a:srgbClr val="00B050"/>
                    </a:solidFill>
                  </a:rPr>
                  <a:t> </a:t>
                </a:r>
                <a:r>
                  <a:rPr lang="en-US" dirty="0"/>
                  <a:t>on the </a:t>
                </a:r>
                <a:r>
                  <a:rPr lang="en-US" dirty="0">
                    <a:solidFill>
                      <a:srgbClr val="FF0000"/>
                    </a:solidFill>
                  </a:rPr>
                  <a:t>removed seam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/>
                      </a:rPr>
                      <m:t>2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/>
                      </a:rPr>
                      <m:t>𝑛</m:t>
                    </m:r>
                  </m:oMath>
                </a14:m>
                <a:r>
                  <a:rPr lang="en-US" dirty="0">
                    <a:solidFill>
                      <a:srgbClr val="0070C0"/>
                    </a:solidFill>
                  </a:rPr>
                  <a:t> pixels change</a:t>
                </a:r>
              </a:p>
            </p:txBody>
          </p:sp>
        </mc:Choice>
        <mc:Fallback xmlns="">
          <p:sp>
            <p:nvSpPr>
              <p:cNvPr id="139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1371600"/>
                <a:ext cx="10668000" cy="1295400"/>
              </a:xfrm>
              <a:blipFill>
                <a:blip r:embed="rId4"/>
                <a:stretch>
                  <a:fillRect l="-1429" t="-6863" b="-49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TextBox 139"/>
              <p:cNvSpPr txBox="1"/>
              <p:nvPr/>
            </p:nvSpPr>
            <p:spPr>
              <a:xfrm>
                <a:off x="5096686" y="2057400"/>
                <a:ext cx="427591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>
                        <a:latin typeface="Cambria Math"/>
                      </a:rPr>
                      <m:t>Θ</m:t>
                    </m:r>
                    <m:r>
                      <a:rPr lang="en-US" sz="2800" i="1">
                        <a:latin typeface="Cambria Math"/>
                      </a:rPr>
                      <m:t>(2</m:t>
                    </m:r>
                    <m:r>
                      <a:rPr lang="en-US" sz="2800" i="1">
                        <a:latin typeface="Cambria Math"/>
                      </a:rPr>
                      <m:t>𝑛</m:t>
                    </m:r>
                    <m:r>
                      <a:rPr lang="en-US" sz="2800" i="1">
                        <a:latin typeface="Cambria Math"/>
                      </a:rPr>
                      <m:t>)</m:t>
                    </m:r>
                  </m:oMath>
                </a14:m>
                <a:r>
                  <a:rPr lang="en-US" sz="2800" dirty="0"/>
                  <a:t> time to update pixels</a:t>
                </a:r>
              </a:p>
            </p:txBody>
          </p:sp>
        </mc:Choice>
        <mc:Fallback xmlns="">
          <p:sp>
            <p:nvSpPr>
              <p:cNvPr id="140" name="TextBox 1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6686" y="2057400"/>
                <a:ext cx="4275914" cy="523220"/>
              </a:xfrm>
              <a:prstGeom prst="rect">
                <a:avLst/>
              </a:prstGeom>
              <a:blipFill>
                <a:blip r:embed="rId5"/>
                <a:stretch>
                  <a:fillRect l="-592" t="-11905" r="-1775" b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TextBox 140"/>
              <p:cNvSpPr txBox="1"/>
              <p:nvPr/>
            </p:nvSpPr>
            <p:spPr>
              <a:xfrm>
                <a:off x="5105401" y="2600980"/>
                <a:ext cx="567065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>
                        <a:latin typeface="Cambria Math"/>
                      </a:rPr>
                      <m:t>Θ</m:t>
                    </m:r>
                    <m:r>
                      <a:rPr lang="en-US" sz="2800" i="1">
                        <a:latin typeface="Cambria Math"/>
                      </a:rPr>
                      <m:t>(</m:t>
                    </m:r>
                    <m:r>
                      <a:rPr lang="en-US" sz="2800" i="1">
                        <a:latin typeface="Cambria Math"/>
                      </a:rPr>
                      <m:t>𝑛</m:t>
                    </m:r>
                    <m:r>
                      <a:rPr lang="en-US" sz="2800" i="1">
                        <a:latin typeface="Cambria Math"/>
                      </a:rPr>
                      <m:t>+</m:t>
                    </m:r>
                    <m:r>
                      <a:rPr lang="en-US" sz="2800" i="1">
                        <a:latin typeface="Cambria Math"/>
                      </a:rPr>
                      <m:t>𝑚</m:t>
                    </m:r>
                    <m:r>
                      <a:rPr lang="en-US" sz="2800" i="1">
                        <a:latin typeface="Cambria Math"/>
                      </a:rPr>
                      <m:t>)</m:t>
                    </m:r>
                  </m:oMath>
                </a14:m>
                <a:r>
                  <a:rPr lang="en-US" sz="2800" dirty="0"/>
                  <a:t> time to find </a:t>
                </a:r>
                <a:r>
                  <a:rPr lang="en-US" sz="2800" dirty="0" err="1"/>
                  <a:t>min+backtrack</a:t>
                </a:r>
                <a:endParaRPr lang="en-US" sz="2800" dirty="0"/>
              </a:p>
            </p:txBody>
          </p:sp>
        </mc:Choice>
        <mc:Fallback xmlns="">
          <p:sp>
            <p:nvSpPr>
              <p:cNvPr id="141" name="TextBox 1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5401" y="2600980"/>
                <a:ext cx="5670655" cy="523220"/>
              </a:xfrm>
              <a:prstGeom prst="rect">
                <a:avLst/>
              </a:prstGeom>
              <a:blipFill>
                <a:blip r:embed="rId6"/>
                <a:stretch>
                  <a:fillRect l="-446" t="-11905" r="-893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14962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" grpId="0"/>
      <p:bldP spid="14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24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6927"/>
            <a:ext cx="8463090" cy="6851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91776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44A5A9-2766-7740-AB57-1BBF665C0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25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55D8B5-F799-174C-8E5A-383459BD89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04800"/>
            <a:ext cx="6083300" cy="34163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A58285-1900-E347-84D5-FCC2A5987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1104900"/>
            <a:ext cx="6083300" cy="34163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E1DBA3-2629-E148-8322-5CDCDBF102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1905000"/>
            <a:ext cx="6083300" cy="34163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A670FFF-6F0E-E843-AA44-B80EE64EFE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" t="23118" r="-1087" b="4570"/>
          <a:stretch/>
        </p:blipFill>
        <p:spPr>
          <a:xfrm>
            <a:off x="5661575" y="2705100"/>
            <a:ext cx="4993725" cy="34163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8001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Gerrymandering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6324600" cy="4525963"/>
          </a:xfrm>
        </p:spPr>
        <p:txBody>
          <a:bodyPr>
            <a:normAutofit/>
          </a:bodyPr>
          <a:lstStyle/>
          <a:p>
            <a:r>
              <a:rPr lang="en-US" dirty="0"/>
              <a:t>Manipulating electoral district boundaries to favor one political party over others</a:t>
            </a:r>
          </a:p>
          <a:p>
            <a:r>
              <a:rPr lang="en-US" dirty="0"/>
              <a:t>Coined in an 1812 Political cartoon</a:t>
            </a:r>
          </a:p>
          <a:p>
            <a:r>
              <a:rPr lang="en-US" dirty="0"/>
              <a:t>Governor </a:t>
            </a:r>
            <a:r>
              <a:rPr lang="en-US" b="1" dirty="0"/>
              <a:t>Elbridge Gerry </a:t>
            </a:r>
            <a:r>
              <a:rPr lang="en-US" dirty="0"/>
              <a:t>signed a bill that redistricted Massachusetts to benefit his Democratic-Republican Party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26</a:t>
            </a:fld>
            <a:endParaRPr lang="en-US"/>
          </a:p>
        </p:txBody>
      </p:sp>
      <p:pic>
        <p:nvPicPr>
          <p:cNvPr id="2050" name="Picture 2" descr="https://upload.wikimedia.org/wikipedia/commons/thumb/9/96/The_Gerry-Mander_Edit.png/800px-The_Gerry-Mander_Edi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391185"/>
            <a:ext cx="4648200" cy="4868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223664" y="5557756"/>
            <a:ext cx="1848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Gerrymander</a:t>
            </a:r>
          </a:p>
        </p:txBody>
      </p:sp>
    </p:spTree>
    <p:extLst>
      <p:ext uri="{BB962C8B-B14F-4D97-AF65-F5344CB8AC3E}">
        <p14:creationId xmlns:p14="http://schemas.microsoft.com/office/powerpoint/2010/main" val="5482445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According to the Supreme Court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r>
              <a:rPr lang="en-US" dirty="0"/>
              <a:t>Gerrymandering cannot be used to:</a:t>
            </a:r>
          </a:p>
          <a:p>
            <a:pPr lvl="1"/>
            <a:r>
              <a:rPr lang="en-US" dirty="0"/>
              <a:t>Disadvantage racial/ethnic/religious groups</a:t>
            </a:r>
          </a:p>
          <a:p>
            <a:r>
              <a:rPr lang="en-US" dirty="0"/>
              <a:t>It can be used to:</a:t>
            </a:r>
          </a:p>
          <a:p>
            <a:pPr lvl="1"/>
            <a:r>
              <a:rPr lang="en-US" dirty="0"/>
              <a:t>Disadvantage political parties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27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364114-9191-5B4C-A3A3-FC4F6B00B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467" y="4033002"/>
            <a:ext cx="4509873" cy="253268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BF7C3D-5EBF-3846-AB7C-28A4622420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4033002"/>
            <a:ext cx="4509873" cy="253268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6660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 5</a:t>
            </a:r>
            <a:r>
              <a:rPr lang="en-US" baseline="30000" dirty="0"/>
              <a:t>th</a:t>
            </a:r>
            <a:r>
              <a:rPr lang="en-US" dirty="0"/>
              <a:t> District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28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4C95F3-3D06-9F48-8531-B09941F6F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368182"/>
            <a:ext cx="11277600" cy="4988169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805FACB-76BC-C448-A04F-F6BDCE76B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893420"/>
            <a:ext cx="2844800" cy="3937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0319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E7C55-1F03-CD42-A664-D33ED03DD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 5</a:t>
            </a:r>
            <a:r>
              <a:rPr lang="en-US" baseline="30000" dirty="0"/>
              <a:t>th</a:t>
            </a:r>
            <a:r>
              <a:rPr lang="en-US" dirty="0"/>
              <a:t> District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2B9F68-7C5F-C24C-9BF0-BF4D40D34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29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D472B1-7810-4E49-B1F7-84F698C86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2305" y="1505478"/>
            <a:ext cx="9740095" cy="46589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55A172-DBF2-1449-AE23-D9E63BDC31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337"/>
          <a:stretch/>
        </p:blipFill>
        <p:spPr>
          <a:xfrm>
            <a:off x="1171549" y="1458368"/>
            <a:ext cx="3103191" cy="14192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5E409F1-41B3-2E4B-86E4-6D8A8DD3458B}"/>
              </a:ext>
            </a:extLst>
          </p:cNvPr>
          <p:cNvSpPr/>
          <p:nvPr/>
        </p:nvSpPr>
        <p:spPr>
          <a:xfrm>
            <a:off x="1171551" y="1793549"/>
            <a:ext cx="1398494" cy="486148"/>
          </a:xfrm>
          <a:prstGeom prst="rect">
            <a:avLst/>
          </a:prstGeom>
          <a:solidFill>
            <a:srgbClr val="CF22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8EA0E7-3B3A-0947-9F66-684322915995}"/>
              </a:ext>
            </a:extLst>
          </p:cNvPr>
          <p:cNvSpPr/>
          <p:nvPr/>
        </p:nvSpPr>
        <p:spPr>
          <a:xfrm>
            <a:off x="1171549" y="2296413"/>
            <a:ext cx="1398495" cy="4861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198919-54DA-5742-8FBD-1304A73B7628}"/>
              </a:ext>
            </a:extLst>
          </p:cNvPr>
          <p:cNvSpPr txBox="1"/>
          <p:nvPr/>
        </p:nvSpPr>
        <p:spPr>
          <a:xfrm>
            <a:off x="4876800" y="2322071"/>
            <a:ext cx="1877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2018 Election</a:t>
            </a:r>
          </a:p>
        </p:txBody>
      </p:sp>
    </p:spTree>
    <p:extLst>
      <p:ext uri="{BB962C8B-B14F-4D97-AF65-F5344CB8AC3E}">
        <p14:creationId xmlns:p14="http://schemas.microsoft.com/office/powerpoint/2010/main" val="5267557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Keywords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Dynamic Programming</a:t>
            </a:r>
          </a:p>
          <a:p>
            <a:r>
              <a:rPr lang="en-US" dirty="0"/>
              <a:t>Gerrymandering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5039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7EEAE-E358-FE4A-A68F-27373A989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5</a:t>
            </a:r>
            <a:r>
              <a:rPr lang="en-US" baseline="30000" dirty="0"/>
              <a:t>th</a:t>
            </a:r>
            <a:r>
              <a:rPr lang="en-US" dirty="0"/>
              <a:t> District 2020 HR Results</a:t>
            </a:r>
          </a:p>
        </p:txBody>
      </p:sp>
      <p:pic>
        <p:nvPicPr>
          <p:cNvPr id="6" name="Content Placeholder 5" descr="Chart, map&#10;&#10;Description automatically generated">
            <a:extLst>
              <a:ext uri="{FF2B5EF4-FFF2-40B4-BE49-F238E27FC236}">
                <a16:creationId xmlns:a16="http://schemas.microsoft.com/office/drawing/2014/main" id="{81B10C51-3984-2E4A-BD5B-6DB2CE1F3A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558636"/>
            <a:ext cx="9039269" cy="498027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F725FD-A04B-4F49-BACE-BEC76546E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739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AEFAF-251F-EB41-B301-70FFE4BA4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/>
              <a:t>Some Thinking Before 2012 VA Congressional Redistricting</a:t>
            </a:r>
          </a:p>
        </p:txBody>
      </p:sp>
      <p:pic>
        <p:nvPicPr>
          <p:cNvPr id="6" name="Content Placeholder 5" descr="Map&#10;&#10;Description automatically generated">
            <a:extLst>
              <a:ext uri="{FF2B5EF4-FFF2-40B4-BE49-F238E27FC236}">
                <a16:creationId xmlns:a16="http://schemas.microsoft.com/office/drawing/2014/main" id="{4F02B5CC-DA78-614A-830A-BAFDBED61A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19200"/>
            <a:ext cx="10992384" cy="498475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ECD93F-4953-1E43-B70A-DFC173707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31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0E2A53-88A1-8346-8447-7AC47BCC9039}"/>
              </a:ext>
            </a:extLst>
          </p:cNvPr>
          <p:cNvSpPr txBox="1"/>
          <p:nvPr/>
        </p:nvSpPr>
        <p:spPr>
          <a:xfrm>
            <a:off x="1345407" y="6329341"/>
            <a:ext cx="9335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From: “Incumbents, not voters, shaping Virginia’s congressional districts.” Washington Post, 2011</a:t>
            </a:r>
          </a:p>
        </p:txBody>
      </p:sp>
    </p:spTree>
    <p:extLst>
      <p:ext uri="{BB962C8B-B14F-4D97-AF65-F5344CB8AC3E}">
        <p14:creationId xmlns:p14="http://schemas.microsoft.com/office/powerpoint/2010/main" val="23851495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87D49-5567-A74D-9FA5-A0492398A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/>
              <a:t>Political Reality and 2012 VA Congressional Redistricting</a:t>
            </a:r>
            <a:endParaRPr lang="en-US" sz="3600" dirty="0"/>
          </a:p>
        </p:txBody>
      </p:sp>
      <p:pic>
        <p:nvPicPr>
          <p:cNvPr id="6" name="Content Placeholder 5" descr="Map&#10;&#10;Description automatically generated">
            <a:extLst>
              <a:ext uri="{FF2B5EF4-FFF2-40B4-BE49-F238E27FC236}">
                <a16:creationId xmlns:a16="http://schemas.microsoft.com/office/drawing/2014/main" id="{ED1F4D43-F030-674D-BF7E-76CA95DEA4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33" y="1270329"/>
            <a:ext cx="10257467" cy="534939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C9D3CE-863B-1547-892E-72CF6E5CD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9498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 Neue Thin"/>
              </a:rPr>
              <a:t>Gerrymandering </a:t>
            </a:r>
            <a:r>
              <a:rPr lang="en-US" i="1" dirty="0">
                <a:latin typeface="Helvetica Neue Thin"/>
              </a:rPr>
              <a:t>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4419600" cy="4522694"/>
          </a:xfrm>
        </p:spPr>
        <p:txBody>
          <a:bodyPr/>
          <a:lstStyle/>
          <a:p>
            <a:r>
              <a:rPr lang="en-US" dirty="0"/>
              <a:t>Computers make it really effective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33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BEC1E7-AD9B-6E4B-B994-2747BA9D8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9693" y="1192306"/>
            <a:ext cx="8520545" cy="55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2015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 Neue Thin"/>
              </a:rPr>
              <a:t>Gerrymandering </a:t>
            </a:r>
            <a:r>
              <a:rPr lang="en-US" i="1" dirty="0">
                <a:latin typeface="Helvetica Neue Thin"/>
              </a:rPr>
              <a:t>Today </a:t>
            </a:r>
            <a:r>
              <a:rPr lang="en-US" dirty="0">
                <a:latin typeface="Helvetica Neue Thin"/>
              </a:rPr>
              <a:t>– Seriously?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4419600" cy="452269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Computers make it really effective</a:t>
            </a:r>
          </a:p>
          <a:p>
            <a:pPr lvl="1"/>
            <a:r>
              <a:rPr lang="en-US" sz="2400" dirty="0"/>
              <a:t>Close-up on part of 3</a:t>
            </a:r>
            <a:r>
              <a:rPr lang="en-US" sz="2400" baseline="30000" dirty="0"/>
              <a:t>rd</a:t>
            </a:r>
            <a:r>
              <a:rPr lang="en-US" sz="2400" dirty="0"/>
              <a:t> District</a:t>
            </a:r>
          </a:p>
          <a:p>
            <a:pPr lvl="1"/>
            <a:r>
              <a:rPr lang="en-US" sz="2400" dirty="0"/>
              <a:t>This was 2013-2017;</a:t>
            </a:r>
            <a:br>
              <a:rPr lang="en-US" sz="2400" dirty="0"/>
            </a:br>
            <a:r>
              <a:rPr lang="en-US" sz="2400" dirty="0"/>
              <a:t>court ordered it changed</a:t>
            </a:r>
          </a:p>
          <a:p>
            <a:endParaRPr lang="en-US" sz="2800" dirty="0"/>
          </a:p>
          <a:p>
            <a:r>
              <a:rPr lang="en-US" sz="2800" dirty="0"/>
              <a:t>Virginia will do redistricting</a:t>
            </a:r>
            <a:br>
              <a:rPr lang="en-US" sz="2800" dirty="0"/>
            </a:br>
            <a:r>
              <a:rPr lang="en-US" sz="2800" dirty="0"/>
              <a:t>soon under a new system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34</a:t>
            </a:fld>
            <a:endParaRPr lang="en-US"/>
          </a:p>
        </p:txBody>
      </p:sp>
      <p:pic>
        <p:nvPicPr>
          <p:cNvPr id="6" name="Picture 2" descr="United States Congressional Districts in Virginia (metro highlight), since 2013.tif">
            <a:extLst>
              <a:ext uri="{FF2B5EF4-FFF2-40B4-BE49-F238E27FC236}">
                <a16:creationId xmlns:a16="http://schemas.microsoft.com/office/drawing/2014/main" id="{64A9700E-4C0D-DF41-90FA-802C1CAA22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0" b="6521"/>
          <a:stretch/>
        </p:blipFill>
        <p:spPr bwMode="auto">
          <a:xfrm>
            <a:off x="4442720" y="1361871"/>
            <a:ext cx="7596880" cy="476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FF5B04-37F5-BB46-9DD3-B4A408DC9E12}"/>
              </a:ext>
            </a:extLst>
          </p:cNvPr>
          <p:cNvSpPr txBox="1"/>
          <p:nvPr/>
        </p:nvSpPr>
        <p:spPr>
          <a:xfrm>
            <a:off x="237121" y="5521124"/>
            <a:ext cx="4191000" cy="1015663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Learn More about VA redistricting: </a:t>
            </a:r>
            <a:br>
              <a:rPr lang="en-US" sz="2000" b="1" dirty="0"/>
            </a:br>
            <a:r>
              <a:rPr lang="en-US" sz="2000" b="1" dirty="0"/>
              <a:t>    </a:t>
            </a:r>
            <a:r>
              <a:rPr lang="en-US" sz="2000" dirty="0">
                <a:hlinkClick r:id="rId3"/>
              </a:rPr>
              <a:t>https://www.vpap.org/redistricting/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en-US" sz="2000" dirty="0"/>
              <a:t>    </a:t>
            </a:r>
            <a:r>
              <a:rPr lang="en-US" sz="2000" dirty="0">
                <a:hlinkClick r:id="rId4"/>
              </a:rPr>
              <a:t>https://redistricting.dls.virginia.gov/</a:t>
            </a: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5581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38613-3B46-AD41-81F6-165F26F33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 State Senate District 25 (2020)</a:t>
            </a:r>
          </a:p>
        </p:txBody>
      </p:sp>
      <p:pic>
        <p:nvPicPr>
          <p:cNvPr id="6" name="Content Placeholder 5" descr="Map&#10;&#10;Description automatically generated">
            <a:extLst>
              <a:ext uri="{FF2B5EF4-FFF2-40B4-BE49-F238E27FC236}">
                <a16:creationId xmlns:a16="http://schemas.microsoft.com/office/drawing/2014/main" id="{50C4ECD2-73C8-A344-A602-36E29652B1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478834"/>
            <a:ext cx="7848600" cy="472343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0E9812-C465-4445-B25E-D308E20AC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35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AD85A2-56A5-7648-B63B-1CD8730FC8E9}"/>
              </a:ext>
            </a:extLst>
          </p:cNvPr>
          <p:cNvSpPr txBox="1"/>
          <p:nvPr/>
        </p:nvSpPr>
        <p:spPr>
          <a:xfrm>
            <a:off x="9448800" y="1905000"/>
            <a:ext cx="2531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My house marked!</a:t>
            </a:r>
          </a:p>
        </p:txBody>
      </p:sp>
    </p:spTree>
    <p:extLst>
      <p:ext uri="{BB962C8B-B14F-4D97-AF65-F5344CB8AC3E}">
        <p14:creationId xmlns:p14="http://schemas.microsoft.com/office/powerpoint/2010/main" val="5229803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38613-3B46-AD41-81F6-165F26F33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 State Senate District 25 (2020)</a:t>
            </a:r>
          </a:p>
        </p:txBody>
      </p:sp>
      <p:pic>
        <p:nvPicPr>
          <p:cNvPr id="6" name="Content Placeholder 5" descr="Map&#10;&#10;Description automatically generated">
            <a:extLst>
              <a:ext uri="{FF2B5EF4-FFF2-40B4-BE49-F238E27FC236}">
                <a16:creationId xmlns:a16="http://schemas.microsoft.com/office/drawing/2014/main" id="{50C4ECD2-73C8-A344-A602-36E29652B1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46" y="1454508"/>
            <a:ext cx="4800274" cy="288889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0E9812-C465-4445-B25E-D308E20AC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36</a:t>
            </a:fld>
            <a:endParaRPr lang="en-US"/>
          </a:p>
        </p:txBody>
      </p:sp>
      <p:pic>
        <p:nvPicPr>
          <p:cNvPr id="5" name="Content Placeholder 5" descr="Map&#10;&#10;Description automatically generated">
            <a:extLst>
              <a:ext uri="{FF2B5EF4-FFF2-40B4-BE49-F238E27FC236}">
                <a16:creationId xmlns:a16="http://schemas.microsoft.com/office/drawing/2014/main" id="{3CEFE4B3-9FD6-AB48-B945-70BD894A09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657" y="1489144"/>
            <a:ext cx="6233885" cy="483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0240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38613-3B46-AD41-81F6-165F26F33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 State Senate District 25 (2020)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0E9812-C465-4445-B25E-D308E20AC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37</a:t>
            </a:fld>
            <a:endParaRPr lang="en-US"/>
          </a:p>
        </p:txBody>
      </p:sp>
      <p:pic>
        <p:nvPicPr>
          <p:cNvPr id="5" name="Content Placeholder 5" descr="Map&#10;&#10;Description automatically generated">
            <a:extLst>
              <a:ext uri="{FF2B5EF4-FFF2-40B4-BE49-F238E27FC236}">
                <a16:creationId xmlns:a16="http://schemas.microsoft.com/office/drawing/2014/main" id="{3CEFE4B3-9FD6-AB48-B945-70BD894A09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508338"/>
            <a:ext cx="4836704" cy="3749462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98D8362-E495-514B-BB0B-0769A2E775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Content Placeholder 5" descr="Map&#10;&#10;Description automatically generated">
            <a:extLst>
              <a:ext uri="{FF2B5EF4-FFF2-40B4-BE49-F238E27FC236}">
                <a16:creationId xmlns:a16="http://schemas.microsoft.com/office/drawing/2014/main" id="{060B1410-4ECE-1741-8D42-A81CB25721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230622"/>
            <a:ext cx="5985976" cy="54749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FFD555-3AC7-584A-AD70-6440EA7E7E9D}"/>
              </a:ext>
            </a:extLst>
          </p:cNvPr>
          <p:cNvSpPr txBox="1"/>
          <p:nvPr/>
        </p:nvSpPr>
        <p:spPr>
          <a:xfrm>
            <a:off x="381000" y="5400218"/>
            <a:ext cx="4191000" cy="1015663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Learn More about VA redistricting: </a:t>
            </a:r>
            <a:br>
              <a:rPr lang="en-US" sz="2000" b="1" dirty="0"/>
            </a:br>
            <a:r>
              <a:rPr lang="en-US" sz="2000" b="1" dirty="0"/>
              <a:t>    </a:t>
            </a:r>
            <a:r>
              <a:rPr lang="en-US" sz="2000" dirty="0">
                <a:hlinkClick r:id="rId4"/>
              </a:rPr>
              <a:t>https://www.vpap.org/redistricting/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en-US" sz="2000" dirty="0"/>
              <a:t>    </a:t>
            </a:r>
            <a:r>
              <a:rPr lang="en-US" sz="2000" dirty="0">
                <a:hlinkClick r:id="rId5"/>
              </a:rPr>
              <a:t>https://redistricting.dls.virginia.gov/</a:t>
            </a: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338819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2E098-16CA-6A9E-A93A-5BE7FFF65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 Neue Thin"/>
              </a:rPr>
              <a:t>VA Redistricting – 2022-</a:t>
            </a:r>
            <a:endParaRPr lang="en-US" dirty="0"/>
          </a:p>
        </p:txBody>
      </p:sp>
      <p:pic>
        <p:nvPicPr>
          <p:cNvPr id="5" name="Picture 5" descr="Map&#10;&#10;Description automatically generated">
            <a:extLst>
              <a:ext uri="{FF2B5EF4-FFF2-40B4-BE49-F238E27FC236}">
                <a16:creationId xmlns:a16="http://schemas.microsoft.com/office/drawing/2014/main" id="{9167DD41-CC88-9D6E-014C-F919BED4F7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3587" y="2110581"/>
            <a:ext cx="8124825" cy="3505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28AE62-9BD2-057D-0DC3-087883A02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6785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Gerrymandering Today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39</a:t>
            </a:fld>
            <a:endParaRPr lang="en-US"/>
          </a:p>
        </p:txBody>
      </p:sp>
      <p:pic>
        <p:nvPicPr>
          <p:cNvPr id="4100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60960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.pinimg.com/originals/29/73/b9/2973b92de077b8fd2d339e3c3f788226.jpg">
            <a:extLst>
              <a:ext uri="{FF2B5EF4-FFF2-40B4-BE49-F238E27FC236}">
                <a16:creationId xmlns:a16="http://schemas.microsoft.com/office/drawing/2014/main" id="{C275915E-7BFC-CA47-8E09-7425A3922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927" y="2471593"/>
            <a:ext cx="60960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33010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Unit B Adv and Programming due Friday 4/8</a:t>
            </a:r>
          </a:p>
          <a:p>
            <a:r>
              <a:rPr lang="en-US" dirty="0"/>
              <a:t>Unit C Adv and Programming coming soon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8412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Algorithm to Gerrymander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11430000" cy="28194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States are broken into precincts</a:t>
            </a:r>
          </a:p>
          <a:p>
            <a:r>
              <a:rPr lang="en-US" dirty="0"/>
              <a:t>All precincts have the same size</a:t>
            </a:r>
          </a:p>
          <a:p>
            <a:r>
              <a:rPr lang="en-US" dirty="0"/>
              <a:t>We know the votes for 2 parties in each precinct</a:t>
            </a:r>
          </a:p>
          <a:p>
            <a:r>
              <a:rPr lang="en-US" dirty="0"/>
              <a:t>Group precincts into districts to maximize the number of districts won by my party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40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294820" y="4444763"/>
            <a:ext cx="2133600" cy="2133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286686" y="4444763"/>
            <a:ext cx="1066800" cy="10668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R:65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D:35</a:t>
            </a:r>
          </a:p>
        </p:txBody>
      </p:sp>
      <p:sp>
        <p:nvSpPr>
          <p:cNvPr id="7" name="Rectangle 6"/>
          <p:cNvSpPr/>
          <p:nvPr/>
        </p:nvSpPr>
        <p:spPr>
          <a:xfrm>
            <a:off x="3353486" y="4444763"/>
            <a:ext cx="1066800" cy="106680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R:45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D:55</a:t>
            </a:r>
          </a:p>
        </p:txBody>
      </p:sp>
      <p:sp>
        <p:nvSpPr>
          <p:cNvPr id="8" name="Rectangle 7"/>
          <p:cNvSpPr/>
          <p:nvPr/>
        </p:nvSpPr>
        <p:spPr>
          <a:xfrm>
            <a:off x="3353486" y="5511563"/>
            <a:ext cx="1066800" cy="106680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R:47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D:53</a:t>
            </a:r>
          </a:p>
        </p:txBody>
      </p:sp>
      <p:sp>
        <p:nvSpPr>
          <p:cNvPr id="9" name="Rectangle 8"/>
          <p:cNvSpPr/>
          <p:nvPr/>
        </p:nvSpPr>
        <p:spPr>
          <a:xfrm>
            <a:off x="2286686" y="5511563"/>
            <a:ext cx="1066800" cy="10668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R:60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D:40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10486" y="4054833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Overall: R:217 D:183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0F9B8E1-4EF1-4948-A6F3-ABDE70315E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8" r="21428"/>
          <a:stretch/>
        </p:blipFill>
        <p:spPr bwMode="auto">
          <a:xfrm>
            <a:off x="8965511" y="4517077"/>
            <a:ext cx="1219202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3F81779-7530-C342-9088-91344EACF1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689" r="23310"/>
          <a:stretch/>
        </p:blipFill>
        <p:spPr>
          <a:xfrm>
            <a:off x="6191248" y="4285735"/>
            <a:ext cx="1257301" cy="25146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B25BC69-1926-C141-BDA9-791B988E9816}"/>
              </a:ext>
            </a:extLst>
          </p:cNvPr>
          <p:cNvSpPr txBox="1"/>
          <p:nvPr/>
        </p:nvSpPr>
        <p:spPr>
          <a:xfrm>
            <a:off x="7857158" y="5070901"/>
            <a:ext cx="6997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i="1" dirty="0"/>
              <a:t>vs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3900D6-38FC-C048-B35F-9F9C1F1FE139}"/>
              </a:ext>
            </a:extLst>
          </p:cNvPr>
          <p:cNvSpPr txBox="1"/>
          <p:nvPr/>
        </p:nvSpPr>
        <p:spPr>
          <a:xfrm>
            <a:off x="5410200" y="3898115"/>
            <a:ext cx="2978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The “Regular” Party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A9A1F0-6150-8B46-8052-6D0FBC71640E}"/>
              </a:ext>
            </a:extLst>
          </p:cNvPr>
          <p:cNvSpPr txBox="1"/>
          <p:nvPr/>
        </p:nvSpPr>
        <p:spPr>
          <a:xfrm>
            <a:off x="8630615" y="3916403"/>
            <a:ext cx="2256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The “Diet” Party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1857DA-704B-654B-BC36-FF5DF8684DCF}"/>
              </a:ext>
            </a:extLst>
          </p:cNvPr>
          <p:cNvSpPr txBox="1"/>
          <p:nvPr/>
        </p:nvSpPr>
        <p:spPr>
          <a:xfrm>
            <a:off x="7154801" y="1332654"/>
            <a:ext cx="4840621" cy="40011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It’s really a bit more complicated than this…</a:t>
            </a:r>
          </a:p>
        </p:txBody>
      </p:sp>
      <p:sp>
        <p:nvSpPr>
          <p:cNvPr id="17" name="Left Brace 16">
            <a:extLst>
              <a:ext uri="{FF2B5EF4-FFF2-40B4-BE49-F238E27FC236}">
                <a16:creationId xmlns:a16="http://schemas.microsoft.com/office/drawing/2014/main" id="{6C36A21E-2517-AF42-B0BB-DEF5D11FA3EE}"/>
              </a:ext>
            </a:extLst>
          </p:cNvPr>
          <p:cNvSpPr/>
          <p:nvPr/>
        </p:nvSpPr>
        <p:spPr>
          <a:xfrm rot="6642303">
            <a:off x="7269285" y="-145573"/>
            <a:ext cx="660689" cy="4366881"/>
          </a:xfrm>
          <a:prstGeom prst="leftBrace">
            <a:avLst>
              <a:gd name="adj1" fmla="val 0"/>
              <a:gd name="adj2" fmla="val 49315"/>
            </a:avLst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B0624F-2509-FC46-989A-F046629A875F}"/>
              </a:ext>
            </a:extLst>
          </p:cNvPr>
          <p:cNvSpPr txBox="1"/>
          <p:nvPr/>
        </p:nvSpPr>
        <p:spPr>
          <a:xfrm>
            <a:off x="150038" y="4474965"/>
            <a:ext cx="1940477" cy="120032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Four precincts;</a:t>
            </a:r>
            <a:br>
              <a:rPr lang="en-US" b="1" dirty="0">
                <a:solidFill>
                  <a:srgbClr val="0070C0"/>
                </a:solidFill>
              </a:rPr>
            </a:br>
            <a:r>
              <a:rPr lang="en-US" b="1" dirty="0">
                <a:solidFill>
                  <a:srgbClr val="0070C0"/>
                </a:solidFill>
              </a:rPr>
              <a:t>100 votes in each;</a:t>
            </a:r>
            <a:br>
              <a:rPr lang="en-US" b="1" dirty="0">
                <a:solidFill>
                  <a:srgbClr val="0070C0"/>
                </a:solidFill>
              </a:rPr>
            </a:br>
            <a:r>
              <a:rPr lang="en-US" b="1" dirty="0">
                <a:solidFill>
                  <a:srgbClr val="0070C0"/>
                </a:solidFill>
              </a:rPr>
              <a:t>Group into 2 districts</a:t>
            </a:r>
          </a:p>
        </p:txBody>
      </p:sp>
    </p:spTree>
    <p:extLst>
      <p:ext uri="{BB962C8B-B14F-4D97-AF65-F5344CB8AC3E}">
        <p14:creationId xmlns:p14="http://schemas.microsoft.com/office/powerpoint/2010/main" val="4235455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24" grpId="0"/>
      <p:bldP spid="14" grpId="0"/>
      <p:bldP spid="15" grpId="0"/>
      <p:bldP spid="11" grpId="0" animBg="1"/>
      <p:bldP spid="17" grpId="0" animBg="1"/>
      <p:bldP spid="1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it work?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11430000" cy="28194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States are broken into precincts</a:t>
            </a:r>
          </a:p>
          <a:p>
            <a:r>
              <a:rPr lang="en-US" dirty="0"/>
              <a:t>All precincts have the same size</a:t>
            </a:r>
          </a:p>
          <a:p>
            <a:r>
              <a:rPr lang="en-US" dirty="0"/>
              <a:t>We know the votes for 2 parties in each precinct</a:t>
            </a:r>
          </a:p>
          <a:p>
            <a:r>
              <a:rPr lang="en-US" dirty="0"/>
              <a:t>Group precincts into districts to maximize the number of districts won by my party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96600" y="6356351"/>
            <a:ext cx="685800" cy="365125"/>
          </a:xfrm>
        </p:spPr>
        <p:txBody>
          <a:bodyPr/>
          <a:lstStyle/>
          <a:p>
            <a:fld id="{86BADE50-950A-4D58-BFB2-FA2C6A8B385D}" type="slidenum">
              <a:rPr lang="en-US" smtClean="0"/>
              <a:t>41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600200" y="4648200"/>
            <a:ext cx="2133600" cy="2133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00200" y="4648200"/>
            <a:ext cx="1066800" cy="10668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R:65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D:35</a:t>
            </a:r>
          </a:p>
        </p:txBody>
      </p:sp>
      <p:sp>
        <p:nvSpPr>
          <p:cNvPr id="7" name="Rectangle 6"/>
          <p:cNvSpPr/>
          <p:nvPr/>
        </p:nvSpPr>
        <p:spPr>
          <a:xfrm>
            <a:off x="2667000" y="4648200"/>
            <a:ext cx="1066800" cy="106680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R:45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D:55</a:t>
            </a:r>
          </a:p>
        </p:txBody>
      </p:sp>
      <p:sp>
        <p:nvSpPr>
          <p:cNvPr id="8" name="Rectangle 7"/>
          <p:cNvSpPr/>
          <p:nvPr/>
        </p:nvSpPr>
        <p:spPr>
          <a:xfrm>
            <a:off x="2667000" y="5715000"/>
            <a:ext cx="1066800" cy="106680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R:47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D:53</a:t>
            </a:r>
          </a:p>
        </p:txBody>
      </p:sp>
      <p:sp>
        <p:nvSpPr>
          <p:cNvPr id="9" name="Rectangle 8"/>
          <p:cNvSpPr/>
          <p:nvPr/>
        </p:nvSpPr>
        <p:spPr>
          <a:xfrm>
            <a:off x="1600200" y="5715000"/>
            <a:ext cx="1066800" cy="10668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R:60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D:40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24000" y="425827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Overall: R:217 D:183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72000" y="4648200"/>
            <a:ext cx="2133600" cy="2133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572000" y="4648200"/>
            <a:ext cx="1066800" cy="1066800"/>
          </a:xfrm>
          <a:prstGeom prst="rect">
            <a:avLst/>
          </a:prstGeom>
          <a:solidFill>
            <a:srgbClr val="FF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R:65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D:35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638800" y="4648200"/>
            <a:ext cx="1066800" cy="10668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R:45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D:55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638800" y="5715000"/>
            <a:ext cx="1066800" cy="10668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R:47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D:53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572000" y="5715000"/>
            <a:ext cx="1066800" cy="1066800"/>
          </a:xfrm>
          <a:prstGeom prst="rect">
            <a:avLst/>
          </a:prstGeom>
          <a:solidFill>
            <a:srgbClr val="FF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R:60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D:40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72000" y="4278868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33CC"/>
                </a:solidFill>
              </a:rPr>
              <a:t>R:125</a:t>
            </a:r>
            <a:r>
              <a:rPr lang="en-US" dirty="0"/>
              <a:t>              </a:t>
            </a:r>
            <a:r>
              <a:rPr lang="en-US" dirty="0">
                <a:solidFill>
                  <a:srgbClr val="00B050"/>
                </a:solidFill>
              </a:rPr>
              <a:t>R:92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467600" y="4648200"/>
            <a:ext cx="2133600" cy="2133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467600" y="4648200"/>
            <a:ext cx="1066800" cy="1066800"/>
          </a:xfrm>
          <a:prstGeom prst="rect">
            <a:avLst/>
          </a:prstGeom>
          <a:solidFill>
            <a:srgbClr val="FF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R:65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D:35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534400" y="4648200"/>
            <a:ext cx="1066800" cy="10668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R:45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D:55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534400" y="5715000"/>
            <a:ext cx="1066800" cy="1066800"/>
          </a:xfrm>
          <a:prstGeom prst="rect">
            <a:avLst/>
          </a:prstGeom>
          <a:solidFill>
            <a:srgbClr val="FF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R:47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D:53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467600" y="5715000"/>
            <a:ext cx="1066800" cy="10668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R:60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D:40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467600" y="4278868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33CC"/>
                </a:solidFill>
              </a:rPr>
              <a:t>R:112</a:t>
            </a:r>
            <a:r>
              <a:rPr lang="en-US" dirty="0"/>
              <a:t>              </a:t>
            </a:r>
            <a:r>
              <a:rPr lang="en-US" dirty="0">
                <a:solidFill>
                  <a:srgbClr val="00B050"/>
                </a:solidFill>
              </a:rPr>
              <a:t>R:105</a:t>
            </a:r>
          </a:p>
        </p:txBody>
      </p:sp>
    </p:spTree>
    <p:extLst>
      <p:ext uri="{BB962C8B-B14F-4D97-AF65-F5344CB8AC3E}">
        <p14:creationId xmlns:p14="http://schemas.microsoft.com/office/powerpoint/2010/main" val="2031112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Gerrymandering Problem Statement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09600" y="1327151"/>
                <a:ext cx="10972800" cy="5029199"/>
              </a:xfrm>
            </p:spPr>
            <p:txBody>
              <a:bodyPr>
                <a:normAutofit fontScale="85000" lnSpcReduction="10000"/>
              </a:bodyPr>
              <a:lstStyle/>
              <a:p>
                <a:r>
                  <a:rPr lang="en-US" dirty="0"/>
                  <a:t>Given:</a:t>
                </a:r>
              </a:p>
              <a:p>
                <a:pPr lvl="1"/>
                <a:r>
                  <a:rPr lang="en-US" dirty="0"/>
                  <a:t>A list of precincts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,…,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𝑅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, number of votes for “Regular Party”</a:t>
                </a:r>
              </a:p>
              <a:p>
                <a:pPr lvl="1"/>
                <a:r>
                  <a:rPr lang="en-US" dirty="0"/>
                  <a:t>Each precinct has exactly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𝑚</m:t>
                    </m:r>
                  </m:oMath>
                </a14:m>
                <a:r>
                  <a:rPr lang="en-US" dirty="0"/>
                  <a:t> voters   (So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total voters)</a:t>
                </a:r>
              </a:p>
              <a:p>
                <a:r>
                  <a:rPr lang="en-US" dirty="0"/>
                  <a:t>Output:</a:t>
                </a:r>
              </a:p>
              <a:p>
                <a:pPr lvl="1"/>
                <a:r>
                  <a:rPr lang="en-US" dirty="0"/>
                  <a:t>Two districts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33CC"/>
                            </a:solidFill>
                            <a:latin typeface="Cambria Math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33CC"/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⊂{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,…,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𝑛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}</m:t>
                    </m:r>
                  </m:oMath>
                </a14:m>
                <a:endParaRPr lang="en-US" dirty="0"/>
              </a:p>
              <a:p>
                <a:pPr lvl="1"/>
                <a:r>
                  <a:rPr lang="en-US" b="0" dirty="0"/>
                  <a:t>Where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FF33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FF33CC"/>
                                </a:solidFill>
                                <a:latin typeface="Cambria Math"/>
                              </a:rPr>
                              <m:t>𝐷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FF33CC"/>
                                </a:solidFill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/>
                      </a:rPr>
                      <m:t>=|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|</m:t>
                    </m:r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So exactly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𝑚𝑛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/>
                  <a:t> votes per district</a:t>
                </a:r>
                <a:br>
                  <a:rPr lang="en-US" dirty="0"/>
                </a:br>
                <a:endParaRPr lang="en-US" dirty="0"/>
              </a:p>
              <a:p>
                <a:pPr lvl="1"/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𝑅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FF33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FF33CC"/>
                                </a:solidFill>
                                <a:latin typeface="Cambria Math"/>
                              </a:rPr>
                              <m:t>𝐷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FF33CC"/>
                                </a:solidFill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/>
                      </a:rPr>
                      <m:t>&gt;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𝑚𝑛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4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   </m:t>
                    </m:r>
                    <m:r>
                      <m:rPr>
                        <m:sty m:val="p"/>
                      </m:rPr>
                      <a:rPr lang="en-US" b="0" i="1" smtClean="0">
                        <a:latin typeface="Cambria Math" panose="02040503050406030204" pitchFamily="18" charset="0"/>
                      </a:rPr>
                      <m:t>and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en-US" b="0" i="1" smtClean="0">
                        <a:latin typeface="Cambria Math"/>
                      </a:rPr>
                      <m:t>𝑅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  <m:t>𝐷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/>
                      </a:rPr>
                      <m:t>&gt;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𝑚𝑛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endParaRPr lang="en-US" dirty="0"/>
              </a:p>
              <a:p>
                <a:pPr lvl="2"/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𝑅</m:t>
                    </m:r>
                    <m:r>
                      <a:rPr lang="en-US" b="0" i="1" smtClean="0"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dirty="0"/>
                  <a:t> gives number of “Regular Party” voters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  <a:p>
                <a:pPr lvl="2"/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𝑅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𝐷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b="0" i="0" smtClean="0">
                        <a:latin typeface="Cambria Math"/>
                      </a:rPr>
                      <m:t>&gt;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/>
                          </a:rPr>
                          <m:t>mn</m:t>
                        </m:r>
                      </m:num>
                      <m:den>
                        <m:r>
                          <a:rPr lang="en-US" b="0" i="0" smtClean="0"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dirty="0"/>
                  <a:t> means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is majority “Regular Party”</a:t>
                </a:r>
              </a:p>
              <a:p>
                <a:pPr lvl="1"/>
                <a:r>
                  <a:rPr lang="en-US" dirty="0"/>
                  <a:t>“</a:t>
                </a:r>
                <a:r>
                  <a:rPr lang="en-US" dirty="0">
                    <a:solidFill>
                      <a:schemeClr val="accent5">
                        <a:lumMod val="50000"/>
                      </a:schemeClr>
                    </a:solidFill>
                  </a:rPr>
                  <a:t>failure</a:t>
                </a:r>
                <a:r>
                  <a:rPr lang="en-US" dirty="0"/>
                  <a:t>” if no such solution is possible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327151"/>
                <a:ext cx="10972800" cy="5029199"/>
              </a:xfrm>
              <a:blipFill>
                <a:blip r:embed="rId3"/>
                <a:stretch>
                  <a:fillRect l="-1040" t="-1259" b="-20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42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ular Callout 4">
                <a:extLst>
                  <a:ext uri="{FF2B5EF4-FFF2-40B4-BE49-F238E27FC236}">
                    <a16:creationId xmlns:a16="http://schemas.microsoft.com/office/drawing/2014/main" id="{920C949F-49BE-B848-A62E-37FBEC84AA61}"/>
                  </a:ext>
                </a:extLst>
              </p:cNvPr>
              <p:cNvSpPr/>
              <p:nvPr/>
            </p:nvSpPr>
            <p:spPr>
              <a:xfrm>
                <a:off x="8001000" y="5367331"/>
                <a:ext cx="3124200" cy="688979"/>
              </a:xfrm>
              <a:prstGeom prst="wedgeRectCallout">
                <a:avLst>
                  <a:gd name="adj1" fmla="val -66958"/>
                  <a:gd name="adj2" fmla="val -19831"/>
                </a:avLst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b="0" dirty="0"/>
                  <a:t>More than 50% of the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𝑚𝑛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/>
                  <a:t> votes</a:t>
                </a:r>
              </a:p>
            </p:txBody>
          </p:sp>
        </mc:Choice>
        <mc:Fallback xmlns="">
          <p:sp>
            <p:nvSpPr>
              <p:cNvPr id="5" name="Rectangular Callout 4">
                <a:extLst>
                  <a:ext uri="{FF2B5EF4-FFF2-40B4-BE49-F238E27FC236}">
                    <a16:creationId xmlns:a16="http://schemas.microsoft.com/office/drawing/2014/main" id="{920C949F-49BE-B848-A62E-37FBEC84AA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00" y="5367331"/>
                <a:ext cx="3124200" cy="688979"/>
              </a:xfrm>
              <a:prstGeom prst="wedgeRectCallout">
                <a:avLst>
                  <a:gd name="adj1" fmla="val -66958"/>
                  <a:gd name="adj2" fmla="val -19831"/>
                </a:avLst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ular Callout 5">
            <a:extLst>
              <a:ext uri="{FF2B5EF4-FFF2-40B4-BE49-F238E27FC236}">
                <a16:creationId xmlns:a16="http://schemas.microsoft.com/office/drawing/2014/main" id="{1F1A9AAF-3332-9349-8E43-390E4066DED6}"/>
              </a:ext>
            </a:extLst>
          </p:cNvPr>
          <p:cNvSpPr/>
          <p:nvPr/>
        </p:nvSpPr>
        <p:spPr>
          <a:xfrm>
            <a:off x="7010400" y="3606800"/>
            <a:ext cx="3962400" cy="1219200"/>
          </a:xfrm>
          <a:prstGeom prst="wedgeRectCallout">
            <a:avLst>
              <a:gd name="adj1" fmla="val -68249"/>
              <a:gd name="adj2" fmla="val 32738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Valid Gerrymandering:</a:t>
            </a:r>
            <a:br>
              <a:rPr lang="en-US" sz="2800" dirty="0"/>
            </a:br>
            <a:r>
              <a:rPr lang="en-US" sz="2800" dirty="0"/>
              <a:t>Both districts go to Regular Party!</a:t>
            </a:r>
          </a:p>
        </p:txBody>
      </p:sp>
    </p:spTree>
    <p:extLst>
      <p:ext uri="{BB962C8B-B14F-4D97-AF65-F5344CB8AC3E}">
        <p14:creationId xmlns:p14="http://schemas.microsoft.com/office/powerpoint/2010/main" val="2760768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Programming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Requires </a:t>
            </a:r>
            <a:r>
              <a:rPr lang="en-US" dirty="0">
                <a:solidFill>
                  <a:srgbClr val="FF33CC"/>
                </a:solidFill>
              </a:rPr>
              <a:t>Optimal Substructure</a:t>
            </a:r>
          </a:p>
          <a:p>
            <a:pPr lvl="1"/>
            <a:r>
              <a:rPr lang="en-US" dirty="0"/>
              <a:t>Solution to larger problem contains the solutions to smaller ones</a:t>
            </a:r>
          </a:p>
          <a:p>
            <a:r>
              <a:rPr lang="en-US" dirty="0"/>
              <a:t>Idea: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Identify the recursive structure of the problem</a:t>
            </a:r>
          </a:p>
          <a:p>
            <a:pPr lvl="2"/>
            <a:r>
              <a:rPr lang="en-US" dirty="0"/>
              <a:t>What is the “last thing” done?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Save the solution to each subproblem in memory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Select a good order for solving subproblems</a:t>
            </a:r>
          </a:p>
          <a:p>
            <a:pPr lvl="2"/>
            <a:r>
              <a:rPr lang="en-US" dirty="0"/>
              <a:t>“Top Down”: Solve each recursively</a:t>
            </a:r>
          </a:p>
          <a:p>
            <a:pPr lvl="2"/>
            <a:r>
              <a:rPr lang="en-US" dirty="0"/>
              <a:t>“Bottom Up”: Iteratively solve smallest to largest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5596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E912178-9753-6442-B44C-886A12FD6F19}"/>
              </a:ext>
            </a:extLst>
          </p:cNvPr>
          <p:cNvSpPr/>
          <p:nvPr/>
        </p:nvSpPr>
        <p:spPr>
          <a:xfrm>
            <a:off x="1066800" y="3276600"/>
            <a:ext cx="7467600" cy="91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Programming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Requires </a:t>
            </a:r>
            <a:r>
              <a:rPr lang="en-US" dirty="0">
                <a:solidFill>
                  <a:srgbClr val="FF33CC"/>
                </a:solidFill>
              </a:rPr>
              <a:t>Optimal Substructure</a:t>
            </a:r>
          </a:p>
          <a:p>
            <a:pPr lvl="1"/>
            <a:r>
              <a:rPr lang="en-US" dirty="0"/>
              <a:t>Solution to larger problem contains the solutions to smaller ones</a:t>
            </a:r>
          </a:p>
          <a:p>
            <a:r>
              <a:rPr lang="en-US" dirty="0"/>
              <a:t>Idea: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Identify the recursive structure of the problem</a:t>
            </a:r>
          </a:p>
          <a:p>
            <a:pPr lvl="2"/>
            <a:r>
              <a:rPr lang="en-US" dirty="0"/>
              <a:t>What is the “last thing” done?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Save the solution to each subproblem in memory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Select a good order for solving subproblems</a:t>
            </a:r>
          </a:p>
          <a:p>
            <a:pPr lvl="2"/>
            <a:r>
              <a:rPr lang="en-US" dirty="0"/>
              <a:t>“Top Down”: Solve each recursively</a:t>
            </a:r>
          </a:p>
          <a:p>
            <a:pPr lvl="2"/>
            <a:r>
              <a:rPr lang="en-US" dirty="0"/>
              <a:t>“Bottom Up”: Iteratively solve smallest to largest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612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loud 33">
            <a:extLst>
              <a:ext uri="{FF2B5EF4-FFF2-40B4-BE49-F238E27FC236}">
                <a16:creationId xmlns:a16="http://schemas.microsoft.com/office/drawing/2014/main" id="{16098865-6DE7-624D-BF7F-C5A88E6D09A4}"/>
              </a:ext>
            </a:extLst>
          </p:cNvPr>
          <p:cNvSpPr/>
          <p:nvPr/>
        </p:nvSpPr>
        <p:spPr>
          <a:xfrm>
            <a:off x="8562524" y="3871185"/>
            <a:ext cx="3581400" cy="2834484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>
                <a:solidFill>
                  <a:schemeClr val="tx1"/>
                </a:solidFill>
              </a:rPr>
              <a:t>World Two</a:t>
            </a: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BE66611D-3354-8E45-8268-C7D1E749B2AB}"/>
              </a:ext>
            </a:extLst>
          </p:cNvPr>
          <p:cNvSpPr/>
          <p:nvPr/>
        </p:nvSpPr>
        <p:spPr>
          <a:xfrm>
            <a:off x="8565385" y="755897"/>
            <a:ext cx="3581400" cy="2834484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>
                <a:solidFill>
                  <a:schemeClr val="tx1"/>
                </a:solidFill>
              </a:rPr>
              <a:t>World One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 the last precinct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45</a:t>
            </a:fld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173627" y="2259383"/>
            <a:ext cx="2650277" cy="1288197"/>
          </a:xfrm>
          <a:prstGeom prst="roundRect">
            <a:avLst/>
          </a:prstGeom>
          <a:solidFill>
            <a:srgbClr val="FF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92962" y="2259383"/>
                <a:ext cx="58426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𝐷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962" y="2259383"/>
                <a:ext cx="584263" cy="461665"/>
              </a:xfrm>
              <a:prstGeom prst="rect">
                <a:avLst/>
              </a:prstGeom>
              <a:blipFill>
                <a:blip r:embed="rId2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40059" y="2640383"/>
                <a:ext cx="1862369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bg1"/>
                        </a:solidFill>
                        <a:latin typeface="Cambria Math"/>
                      </a:rPr>
                      <m:t>𝑘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</a:rPr>
                  <a:t> precincts</a:t>
                </a:r>
              </a:p>
              <a:p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bg1"/>
                        </a:solidFill>
                        <a:latin typeface="Cambria Math"/>
                      </a:rPr>
                      <m:t>𝑥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</a:rPr>
                  <a:t> voters for R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059" y="2640383"/>
                <a:ext cx="1862369" cy="830997"/>
              </a:xfrm>
              <a:prstGeom prst="rect">
                <a:avLst/>
              </a:prstGeom>
              <a:blipFill>
                <a:blip r:embed="rId3"/>
                <a:stretch>
                  <a:fillRect l="-676" t="-4545" r="-3378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ounded Rectangle 8"/>
          <p:cNvSpPr/>
          <p:nvPr/>
        </p:nvSpPr>
        <p:spPr>
          <a:xfrm>
            <a:off x="176853" y="3590381"/>
            <a:ext cx="2616708" cy="1288197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96187" y="3590381"/>
                <a:ext cx="59138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𝐷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187" y="3590381"/>
                <a:ext cx="591380" cy="461665"/>
              </a:xfrm>
              <a:prstGeom prst="rect">
                <a:avLst/>
              </a:prstGeom>
              <a:blipFill>
                <a:blip r:embed="rId4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43285" y="3964178"/>
                <a:ext cx="2650277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bg1"/>
                        </a:solidFill>
                        <a:latin typeface="Cambria Math"/>
                      </a:rPr>
                      <m:t>𝑛</m:t>
                    </m:r>
                    <m:r>
                      <a:rPr lang="en-US" sz="2400" i="1" smtClean="0">
                        <a:solidFill>
                          <a:schemeClr val="bg1"/>
                        </a:solidFill>
                        <a:latin typeface="Cambria Math"/>
                      </a:rPr>
                      <m:t>−</m:t>
                    </m:r>
                    <m:r>
                      <a:rPr lang="en-US" sz="2400" i="1" smtClean="0">
                        <a:solidFill>
                          <a:schemeClr val="bg1"/>
                        </a:solidFill>
                        <a:latin typeface="Cambria Math"/>
                      </a:rPr>
                      <m:t>𝑘</m:t>
                    </m:r>
                    <m:r>
                      <a:rPr lang="en-US" sz="2400" i="1" smtClean="0">
                        <a:solidFill>
                          <a:schemeClr val="bg1"/>
                        </a:solidFill>
                        <a:latin typeface="Cambria Math"/>
                      </a:rPr>
                      <m:t>−1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</a:rPr>
                  <a:t> precincts</a:t>
                </a:r>
              </a:p>
              <a:p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bg1"/>
                        </a:solidFill>
                        <a:latin typeface="Cambria Math"/>
                      </a:rPr>
                      <m:t>𝑦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</a:rPr>
                  <a:t> voters for R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285" y="3964178"/>
                <a:ext cx="2650277" cy="830997"/>
              </a:xfrm>
              <a:prstGeom prst="rect">
                <a:avLst/>
              </a:prstGeom>
              <a:blipFill>
                <a:blip r:embed="rId5"/>
                <a:stretch>
                  <a:fillRect t="-4545" r="-2381"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3259877" y="3139284"/>
            <a:ext cx="6858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336078" y="3211020"/>
                <a:ext cx="57560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6078" y="3211020"/>
                <a:ext cx="575607" cy="461665"/>
              </a:xfrm>
              <a:prstGeom prst="rect">
                <a:avLst/>
              </a:prstGeom>
              <a:blipFill>
                <a:blip r:embed="rId6"/>
                <a:stretch>
                  <a:fillRect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ounded Rectangle 13"/>
          <p:cNvSpPr/>
          <p:nvPr/>
        </p:nvSpPr>
        <p:spPr>
          <a:xfrm>
            <a:off x="5181600" y="1462885"/>
            <a:ext cx="2998416" cy="1288197"/>
          </a:xfrm>
          <a:prstGeom prst="roundRect">
            <a:avLst/>
          </a:prstGeom>
          <a:solidFill>
            <a:srgbClr val="FF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200936" y="1462885"/>
                <a:ext cx="58426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𝐷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0936" y="1462885"/>
                <a:ext cx="584263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5148032" y="1843885"/>
                <a:ext cx="3031984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bg1"/>
                        </a:solidFill>
                        <a:latin typeface="Cambria Math"/>
                      </a:rPr>
                      <m:t>𝑘</m:t>
                    </m:r>
                    <m:r>
                      <a:rPr lang="en-US" sz="2400" i="1" smtClean="0">
                        <a:solidFill>
                          <a:schemeClr val="bg1"/>
                        </a:solidFill>
                        <a:latin typeface="Cambria Math"/>
                      </a:rPr>
                      <m:t>+1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</a:rPr>
                  <a:t> precincts</a:t>
                </a:r>
              </a:p>
              <a:p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bg1"/>
                        </a:solidFill>
                        <a:latin typeface="Cambria Math"/>
                      </a:rPr>
                      <m:t>𝑥</m:t>
                    </m:r>
                    <m:r>
                      <a:rPr lang="en-US" sz="2400" i="1">
                        <a:solidFill>
                          <a:schemeClr val="bg1"/>
                        </a:solidFill>
                        <a:latin typeface="Cambria Math"/>
                      </a:rPr>
                      <m:t>+</m:t>
                    </m:r>
                    <m:r>
                      <a:rPr lang="en-US" sz="2400" i="1">
                        <a:solidFill>
                          <a:schemeClr val="bg1"/>
                        </a:solidFill>
                        <a:latin typeface="Cambria Math"/>
                      </a:rPr>
                      <m:t>𝑅</m:t>
                    </m:r>
                    <m:r>
                      <a:rPr lang="en-US" sz="2400" i="1">
                        <a:solidFill>
                          <a:schemeClr val="bg1"/>
                        </a:solidFill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𝑛</m:t>
                        </m:r>
                      </m:sub>
                    </m:sSub>
                    <m:r>
                      <a:rPr lang="en-US" sz="2400" i="1">
                        <a:solidFill>
                          <a:schemeClr val="bg1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</a:rPr>
                  <a:t> voters for R</a:t>
                </a: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8032" y="1843885"/>
                <a:ext cx="3031984" cy="830997"/>
              </a:xfrm>
              <a:prstGeom prst="rect">
                <a:avLst/>
              </a:prstGeom>
              <a:blipFill>
                <a:blip r:embed="rId8"/>
                <a:stretch>
                  <a:fillRect l="-417" t="-2985" r="-1250" b="-13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ounded Rectangle 16"/>
          <p:cNvSpPr/>
          <p:nvPr/>
        </p:nvSpPr>
        <p:spPr>
          <a:xfrm>
            <a:off x="5180893" y="4213287"/>
            <a:ext cx="2998416" cy="1288197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200228" y="4213287"/>
                <a:ext cx="59138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𝐷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0228" y="4213287"/>
                <a:ext cx="591380" cy="461665"/>
              </a:xfrm>
              <a:prstGeom prst="rect">
                <a:avLst/>
              </a:prstGeom>
              <a:blipFill>
                <a:blip r:embed="rId4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5147326" y="4594287"/>
                <a:ext cx="3015505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bg1"/>
                        </a:solidFill>
                        <a:latin typeface="Cambria Math"/>
                      </a:rPr>
                      <m:t>𝑛</m:t>
                    </m:r>
                    <m:r>
                      <a:rPr lang="en-US" sz="2400" i="1" smtClean="0">
                        <a:solidFill>
                          <a:schemeClr val="bg1"/>
                        </a:solidFill>
                        <a:latin typeface="Cambria Math"/>
                      </a:rPr>
                      <m:t>−</m:t>
                    </m:r>
                    <m:r>
                      <a:rPr lang="en-US" sz="2400" i="1" smtClean="0">
                        <a:solidFill>
                          <a:schemeClr val="bg1"/>
                        </a:solidFill>
                        <a:latin typeface="Cambria Math"/>
                      </a:rPr>
                      <m:t>𝑘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</a:rPr>
                  <a:t> precincts</a:t>
                </a:r>
              </a:p>
              <a:p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bg1"/>
                        </a:solidFill>
                        <a:latin typeface="Cambria Math"/>
                      </a:rPr>
                      <m:t>𝑦</m:t>
                    </m:r>
                    <m:r>
                      <a:rPr lang="en-US" sz="2400" i="1">
                        <a:solidFill>
                          <a:schemeClr val="bg1"/>
                        </a:solidFill>
                        <a:latin typeface="Cambria Math"/>
                      </a:rPr>
                      <m:t>+</m:t>
                    </m:r>
                    <m:r>
                      <a:rPr lang="en-US" sz="2400" i="1">
                        <a:solidFill>
                          <a:schemeClr val="bg1"/>
                        </a:solidFill>
                        <a:latin typeface="Cambria Math"/>
                      </a:rPr>
                      <m:t>𝑅</m:t>
                    </m:r>
                    <m:r>
                      <a:rPr lang="en-US" sz="2400" i="1">
                        <a:solidFill>
                          <a:schemeClr val="bg1"/>
                        </a:solidFill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𝑛</m:t>
                        </m:r>
                      </m:sub>
                    </m:sSub>
                    <m:r>
                      <a:rPr lang="en-US" sz="2400" i="1">
                        <a:solidFill>
                          <a:schemeClr val="bg1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</a:rPr>
                  <a:t> voters for R</a:t>
                </a: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7326" y="4594287"/>
                <a:ext cx="3015505" cy="830997"/>
              </a:xfrm>
              <a:prstGeom prst="rect">
                <a:avLst/>
              </a:prstGeom>
              <a:blipFill>
                <a:blip r:embed="rId9"/>
                <a:stretch>
                  <a:fillRect t="-3030" r="-2092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0"/>
          <p:cNvCxnSpPr>
            <a:stCxn id="12" idx="0"/>
            <a:endCxn id="16" idx="1"/>
          </p:cNvCxnSpPr>
          <p:nvPr/>
        </p:nvCxnSpPr>
        <p:spPr>
          <a:xfrm flipV="1">
            <a:off x="3602778" y="2259384"/>
            <a:ext cx="1545255" cy="879901"/>
          </a:xfrm>
          <a:prstGeom prst="straightConnector1">
            <a:avLst/>
          </a:prstGeom>
          <a:ln w="76200">
            <a:solidFill>
              <a:srgbClr val="FF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2" idx="2"/>
            <a:endCxn id="19" idx="1"/>
          </p:cNvCxnSpPr>
          <p:nvPr/>
        </p:nvCxnSpPr>
        <p:spPr>
          <a:xfrm>
            <a:off x="3602777" y="3825085"/>
            <a:ext cx="1544548" cy="1184701"/>
          </a:xfrm>
          <a:prstGeom prst="straightConnector1">
            <a:avLst/>
          </a:prstGeom>
          <a:ln w="762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3107477" y="2072485"/>
                <a:ext cx="188744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If we assign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sz="2400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400" dirty="0"/>
                  <a:t>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/>
                          </a:rPr>
                          <m:t>𝐷</m:t>
                        </m:r>
                      </m:e>
                      <m:sub>
                        <m:r>
                          <a:rPr lang="en-US" sz="2400" i="1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7477" y="2072485"/>
                <a:ext cx="1887448" cy="830997"/>
              </a:xfrm>
              <a:prstGeom prst="rect">
                <a:avLst/>
              </a:prstGeom>
              <a:blipFill>
                <a:blip r:embed="rId10"/>
                <a:stretch>
                  <a:fillRect l="-4698" t="-4478" b="-13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001953" y="4441888"/>
                <a:ext cx="188744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If we assign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sz="2400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400" dirty="0"/>
                  <a:t>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/>
                          </a:rPr>
                          <m:t>𝐷</m:t>
                        </m:r>
                      </m:e>
                      <m:sub>
                        <m:r>
                          <a:rPr lang="en-US" sz="2400" i="1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1953" y="4441888"/>
                <a:ext cx="1887448" cy="830997"/>
              </a:xfrm>
              <a:prstGeom prst="rect">
                <a:avLst/>
              </a:prstGeom>
              <a:blipFill>
                <a:blip r:embed="rId11"/>
                <a:stretch>
                  <a:fillRect l="-4667" t="-4545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315894" y="1094940"/>
                <a:ext cx="2385497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:r>
                  <a:rPr lang="en-US" sz="2000" dirty="0"/>
                  <a:t>After assigning the first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</a:rPr>
                      <m:t>𝑛</m:t>
                    </m:r>
                    <m:r>
                      <a:rPr lang="en-US" sz="2000" i="1">
                        <a:latin typeface="Cambria Math"/>
                      </a:rPr>
                      <m:t>−1</m:t>
                    </m:r>
                  </m:oMath>
                </a14:m>
                <a:r>
                  <a:rPr lang="en-US" sz="2000" dirty="0"/>
                  <a:t> precincts</a:t>
                </a:r>
                <a:br>
                  <a:rPr lang="en-US" sz="200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,…,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894" y="1094940"/>
                <a:ext cx="2385497" cy="1015663"/>
              </a:xfrm>
              <a:prstGeom prst="rect">
                <a:avLst/>
              </a:prstGeom>
              <a:blipFill>
                <a:blip r:embed="rId12"/>
                <a:stretch>
                  <a:fillRect l="-2646" t="-2469" b="-2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5462329" y="2751082"/>
                <a:ext cx="3940424" cy="1220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Valid gerrymandering if: </a:t>
                </a:r>
              </a:p>
              <a:p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</a:rPr>
                      <m:t>𝑘</m:t>
                    </m:r>
                    <m:r>
                      <a:rPr lang="en-US" sz="2000" i="1">
                        <a:latin typeface="Cambria Math"/>
                      </a:rPr>
                      <m:t>+1=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/>
                          </a:rPr>
                          <m:t>𝑛</m:t>
                        </m:r>
                      </m:num>
                      <m:den>
                        <m:r>
                          <a:rPr lang="en-US" sz="2000" i="1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/>
                  <a:t>,</a:t>
                </a:r>
              </a:p>
              <a:p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/>
                      </a:rPr>
                      <m:t>𝑥</m:t>
                    </m:r>
                    <m:r>
                      <a:rPr lang="en-US" sz="2000" i="1" dirty="0">
                        <a:latin typeface="Cambria Math"/>
                      </a:rPr>
                      <m:t>+</m:t>
                    </m:r>
                    <m:r>
                      <a:rPr lang="en-US" sz="2000" i="1" dirty="0">
                        <a:latin typeface="Cambria Math"/>
                      </a:rPr>
                      <m:t>𝑅</m:t>
                    </m:r>
                    <m:d>
                      <m:d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dirty="0">
                                <a:latin typeface="Cambria Math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000" i="1" dirty="0">
                                <a:latin typeface="Cambria Math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sz="2000" i="1" dirty="0">
                        <a:latin typeface="Cambria Math"/>
                      </a:rPr>
                      <m:t>,</m:t>
                    </m:r>
                    <m:r>
                      <a:rPr lang="en-US" sz="2000" i="1" dirty="0">
                        <a:latin typeface="Cambria Math"/>
                      </a:rPr>
                      <m:t>𝑦</m:t>
                    </m:r>
                    <m:r>
                      <a:rPr lang="en-US" sz="2000" i="1" dirty="0">
                        <a:latin typeface="Cambria Math"/>
                      </a:rPr>
                      <m:t>&gt;</m:t>
                    </m:r>
                    <m:f>
                      <m:f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 dirty="0">
                            <a:latin typeface="Cambria Math"/>
                          </a:rPr>
                          <m:t>𝑚𝑛</m:t>
                        </m:r>
                      </m:num>
                      <m:den>
                        <m:r>
                          <a:rPr lang="en-US" sz="2000" i="1" dirty="0"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2329" y="2751082"/>
                <a:ext cx="3940424" cy="1220591"/>
              </a:xfrm>
              <a:prstGeom prst="rect">
                <a:avLst/>
              </a:prstGeom>
              <a:blipFill>
                <a:blip r:embed="rId13"/>
                <a:stretch>
                  <a:fillRect l="-1286" t="-20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5493257" y="5501485"/>
                <a:ext cx="4138096" cy="1220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Valid gerrymandering if:</a:t>
                </a:r>
              </a:p>
              <a:p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/>
                      </a:rPr>
                      <m:t>n</m:t>
                    </m:r>
                    <m:r>
                      <a:rPr lang="en-US" sz="2000">
                        <a:latin typeface="Cambria Math"/>
                      </a:rPr>
                      <m:t>−</m:t>
                    </m:r>
                    <m:r>
                      <a:rPr lang="en-US" sz="2000" i="1">
                        <a:latin typeface="Cambria Math"/>
                      </a:rPr>
                      <m:t>𝑘</m:t>
                    </m:r>
                    <m:r>
                      <a:rPr lang="en-US" sz="20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/>
                          </a:rPr>
                          <m:t>𝑛</m:t>
                        </m:r>
                      </m:num>
                      <m:den>
                        <m:r>
                          <a:rPr lang="en-US" sz="2000" i="1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/>
                  <a:t>,</a:t>
                </a:r>
              </a:p>
              <a:p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/>
                      </a:rPr>
                      <m:t>𝑥</m:t>
                    </m:r>
                    <m:r>
                      <a:rPr lang="en-US" sz="2000" i="1" dirty="0">
                        <a:latin typeface="Cambria Math"/>
                      </a:rPr>
                      <m:t>,</m:t>
                    </m:r>
                    <m:r>
                      <a:rPr lang="en-US" sz="2000" i="1" dirty="0">
                        <a:latin typeface="Cambria Math"/>
                      </a:rPr>
                      <m:t>𝑦</m:t>
                    </m:r>
                    <m:r>
                      <a:rPr lang="en-US" sz="2000" i="1" dirty="0">
                        <a:latin typeface="Cambria Math"/>
                      </a:rPr>
                      <m:t>+</m:t>
                    </m:r>
                    <m:r>
                      <a:rPr lang="en-US" sz="2000" i="1" dirty="0">
                        <a:latin typeface="Cambria Math"/>
                      </a:rPr>
                      <m:t>𝑅</m:t>
                    </m:r>
                    <m:d>
                      <m:d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dirty="0">
                                <a:latin typeface="Cambria Math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000" i="1" dirty="0">
                                <a:latin typeface="Cambria Math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sz="2000" i="1" dirty="0">
                        <a:latin typeface="Cambria Math"/>
                      </a:rPr>
                      <m:t>&gt;</m:t>
                    </m:r>
                    <m:f>
                      <m:f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 dirty="0">
                            <a:latin typeface="Cambria Math"/>
                          </a:rPr>
                          <m:t>𝑚𝑛</m:t>
                        </m:r>
                      </m:num>
                      <m:den>
                        <m:r>
                          <a:rPr lang="en-US" sz="2000" i="1" dirty="0"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3257" y="5501485"/>
                <a:ext cx="4138096" cy="1220591"/>
              </a:xfrm>
              <a:prstGeom prst="rect">
                <a:avLst/>
              </a:prstGeom>
              <a:blipFill>
                <a:blip r:embed="rId14"/>
                <a:stretch>
                  <a:fillRect l="-1534" t="-20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81852370-20BF-5649-BC3F-907EBB6AACFA}"/>
                  </a:ext>
                </a:extLst>
              </p:cNvPr>
              <p:cNvSpPr/>
              <p:nvPr/>
            </p:nvSpPr>
            <p:spPr>
              <a:xfrm>
                <a:off x="9142129" y="1221271"/>
                <a:ext cx="2440271" cy="885610"/>
              </a:xfrm>
              <a:prstGeom prst="roundRect">
                <a:avLst/>
              </a:prstGeom>
              <a:solidFill>
                <a:srgbClr val="FF33CC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𝐷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𝑘</m:t>
                      </m:r>
                      <m:r>
                        <a:rPr lang="en-US" i="1">
                          <a:latin typeface="Cambria Math"/>
                        </a:rPr>
                        <m:t>+1</m:t>
                      </m:r>
                      <m:r>
                        <m:rPr>
                          <m:nor/>
                        </m:rPr>
                        <a:rPr lang="en-US" dirty="0"/>
                        <m:t> </m:t>
                      </m:r>
                      <m:r>
                        <m:rPr>
                          <m:nor/>
                        </m:rPr>
                        <a:rPr lang="en-US" dirty="0"/>
                        <m:t>precincts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𝑥</m:t>
                      </m:r>
                      <m:r>
                        <a:rPr lang="en-US" i="1">
                          <a:latin typeface="Cambria Math"/>
                        </a:rPr>
                        <m:t>+</m:t>
                      </m:r>
                      <m:r>
                        <a:rPr lang="en-US" i="1">
                          <a:latin typeface="Cambria Math"/>
                        </a:rPr>
                        <m:t>𝑅</m:t>
                      </m:r>
                      <m:r>
                        <a:rPr lang="en-US" i="1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)</m:t>
                      </m:r>
                      <m:r>
                        <m:rPr>
                          <m:nor/>
                        </m:rPr>
                        <a:rPr lang="en-US" dirty="0"/>
                        <m:t> </m:t>
                      </m:r>
                      <m:r>
                        <m:rPr>
                          <m:nor/>
                        </m:rPr>
                        <a:rPr lang="en-US" dirty="0"/>
                        <m:t>voters</m:t>
                      </m:r>
                      <m:r>
                        <m:rPr>
                          <m:nor/>
                        </m:rPr>
                        <a:rPr lang="en-US" dirty="0"/>
                        <m:t> </m:t>
                      </m:r>
                      <m:r>
                        <m:rPr>
                          <m:nor/>
                        </m:rPr>
                        <a:rPr lang="en-US" dirty="0"/>
                        <m:t>for</m:t>
                      </m:r>
                      <m:r>
                        <m:rPr>
                          <m:nor/>
                        </m:rPr>
                        <a:rPr lang="en-US" dirty="0"/>
                        <m:t> </m:t>
                      </m:r>
                      <m:r>
                        <m:rPr>
                          <m:nor/>
                        </m:rPr>
                        <a:rPr lang="en-US" dirty="0"/>
                        <m:t>R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81852370-20BF-5649-BC3F-907EBB6AAC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2129" y="1221271"/>
                <a:ext cx="2440271" cy="885610"/>
              </a:xfrm>
              <a:prstGeom prst="roundRect">
                <a:avLst/>
              </a:prstGeom>
              <a:blipFill>
                <a:blip r:embed="rId15"/>
                <a:stretch>
                  <a:fillRect b="-684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ounded Rectangle 30">
                <a:extLst>
                  <a:ext uri="{FF2B5EF4-FFF2-40B4-BE49-F238E27FC236}">
                    <a16:creationId xmlns:a16="http://schemas.microsoft.com/office/drawing/2014/main" id="{DD2EF2A4-9C13-234A-B952-C3E08ED30003}"/>
                  </a:ext>
                </a:extLst>
              </p:cNvPr>
              <p:cNvSpPr/>
              <p:nvPr/>
            </p:nvSpPr>
            <p:spPr>
              <a:xfrm>
                <a:off x="9135951" y="4175541"/>
                <a:ext cx="2440271" cy="880665"/>
              </a:xfrm>
              <a:prstGeom prst="roundRect">
                <a:avLst/>
              </a:prstGeom>
              <a:solidFill>
                <a:srgbClr val="FF33CC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𝐷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𝑘</m:t>
                      </m:r>
                      <m:r>
                        <m:rPr>
                          <m:nor/>
                        </m:rPr>
                        <a:rPr lang="en-US" dirty="0"/>
                        <m:t> </m:t>
                      </m:r>
                      <m:r>
                        <m:rPr>
                          <m:nor/>
                        </m:rPr>
                        <a:rPr lang="en-US" dirty="0"/>
                        <m:t>precincts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dirty="0"/>
                        <m:t>voters</m:t>
                      </m:r>
                      <m:r>
                        <m:rPr>
                          <m:nor/>
                        </m:rPr>
                        <a:rPr lang="en-US" dirty="0"/>
                        <m:t> </m:t>
                      </m:r>
                      <m:r>
                        <m:rPr>
                          <m:nor/>
                        </m:rPr>
                        <a:rPr lang="en-US" dirty="0"/>
                        <m:t>for</m:t>
                      </m:r>
                      <m:r>
                        <m:rPr>
                          <m:nor/>
                        </m:rPr>
                        <a:rPr lang="en-US" dirty="0"/>
                        <m:t> </m:t>
                      </m:r>
                      <m:r>
                        <m:rPr>
                          <m:nor/>
                        </m:rPr>
                        <a:rPr lang="en-US" dirty="0"/>
                        <m:t>R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Rounded Rectangle 30">
                <a:extLst>
                  <a:ext uri="{FF2B5EF4-FFF2-40B4-BE49-F238E27FC236}">
                    <a16:creationId xmlns:a16="http://schemas.microsoft.com/office/drawing/2014/main" id="{DD2EF2A4-9C13-234A-B952-C3E08ED300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5951" y="4175541"/>
                <a:ext cx="2440271" cy="880665"/>
              </a:xfrm>
              <a:prstGeom prst="roundRect">
                <a:avLst/>
              </a:prstGeom>
              <a:blipFill>
                <a:blip r:embed="rId16"/>
                <a:stretch>
                  <a:fillRect b="-8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ounded Rectangle 31">
                <a:extLst>
                  <a:ext uri="{FF2B5EF4-FFF2-40B4-BE49-F238E27FC236}">
                    <a16:creationId xmlns:a16="http://schemas.microsoft.com/office/drawing/2014/main" id="{1C2AEF26-A1A1-0342-90BE-3BEDA8518020}"/>
                  </a:ext>
                </a:extLst>
              </p:cNvPr>
              <p:cNvSpPr/>
              <p:nvPr/>
            </p:nvSpPr>
            <p:spPr>
              <a:xfrm>
                <a:off x="9135951" y="2234549"/>
                <a:ext cx="2440271" cy="880665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𝐷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−1</m:t>
                      </m:r>
                      <m:r>
                        <m:rPr>
                          <m:nor/>
                        </m:rPr>
                        <a:rPr lang="en-US" dirty="0"/>
                        <m:t> </m:t>
                      </m:r>
                      <m:r>
                        <m:rPr>
                          <m:nor/>
                        </m:rPr>
                        <a:rPr lang="en-US" dirty="0"/>
                        <m:t>precincts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dirty="0"/>
                        <m:t>voters</m:t>
                      </m:r>
                      <m:r>
                        <m:rPr>
                          <m:nor/>
                        </m:rPr>
                        <a:rPr lang="en-US" dirty="0"/>
                        <m:t> </m:t>
                      </m:r>
                      <m:r>
                        <m:rPr>
                          <m:nor/>
                        </m:rPr>
                        <a:rPr lang="en-US" dirty="0"/>
                        <m:t>for</m:t>
                      </m:r>
                      <m:r>
                        <m:rPr>
                          <m:nor/>
                        </m:rPr>
                        <a:rPr lang="en-US" dirty="0"/>
                        <m:t> </m:t>
                      </m:r>
                      <m:r>
                        <m:rPr>
                          <m:nor/>
                        </m:rPr>
                        <a:rPr lang="en-US" dirty="0"/>
                        <m:t>R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Rounded Rectangle 31">
                <a:extLst>
                  <a:ext uri="{FF2B5EF4-FFF2-40B4-BE49-F238E27FC236}">
                    <a16:creationId xmlns:a16="http://schemas.microsoft.com/office/drawing/2014/main" id="{1C2AEF26-A1A1-0342-90BE-3BEDA85180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5951" y="2234549"/>
                <a:ext cx="2440271" cy="880665"/>
              </a:xfrm>
              <a:prstGeom prst="roundRect">
                <a:avLst/>
              </a:prstGeom>
              <a:blipFill>
                <a:blip r:embed="rId17"/>
                <a:stretch>
                  <a:fillRect b="-8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ounded Rectangle 32">
                <a:extLst>
                  <a:ext uri="{FF2B5EF4-FFF2-40B4-BE49-F238E27FC236}">
                    <a16:creationId xmlns:a16="http://schemas.microsoft.com/office/drawing/2014/main" id="{0FA1B23A-216C-1246-A863-8AEF18B99723}"/>
                  </a:ext>
                </a:extLst>
              </p:cNvPr>
              <p:cNvSpPr/>
              <p:nvPr/>
            </p:nvSpPr>
            <p:spPr>
              <a:xfrm>
                <a:off x="9135950" y="5196396"/>
                <a:ext cx="2440271" cy="880665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𝐷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dirty="0"/>
                        <m:t>precincts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 </m:t>
                      </m:r>
                      <m:r>
                        <m:rPr>
                          <m:nor/>
                        </m:rPr>
                        <a:rPr lang="en-US" dirty="0"/>
                        <m:t>voters</m:t>
                      </m:r>
                      <m:r>
                        <m:rPr>
                          <m:nor/>
                        </m:rPr>
                        <a:rPr lang="en-US" dirty="0"/>
                        <m:t> </m:t>
                      </m:r>
                      <m:r>
                        <m:rPr>
                          <m:nor/>
                        </m:rPr>
                        <a:rPr lang="en-US" dirty="0"/>
                        <m:t>for</m:t>
                      </m:r>
                      <m:r>
                        <m:rPr>
                          <m:nor/>
                        </m:rPr>
                        <a:rPr lang="en-US" dirty="0"/>
                        <m:t> </m:t>
                      </m:r>
                      <m:r>
                        <m:rPr>
                          <m:nor/>
                        </m:rPr>
                        <a:rPr lang="en-US" dirty="0"/>
                        <m:t>R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" name="Rounded Rectangle 32">
                <a:extLst>
                  <a:ext uri="{FF2B5EF4-FFF2-40B4-BE49-F238E27FC236}">
                    <a16:creationId xmlns:a16="http://schemas.microsoft.com/office/drawing/2014/main" id="{0FA1B23A-216C-1246-A863-8AEF18B997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5950" y="5196396"/>
                <a:ext cx="2440271" cy="880665"/>
              </a:xfrm>
              <a:prstGeom prst="roundRect">
                <a:avLst/>
              </a:prstGeom>
              <a:blipFill>
                <a:blip r:embed="rId18"/>
                <a:stretch>
                  <a:fillRect b="-694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8095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" grpId="0" animBg="1"/>
      <p:bldP spid="14" grpId="0" animBg="1"/>
      <p:bldP spid="15" grpId="0"/>
      <p:bldP spid="16" grpId="0"/>
      <p:bldP spid="17" grpId="0" animBg="1"/>
      <p:bldP spid="18" grpId="0"/>
      <p:bldP spid="19" grpId="0"/>
      <p:bldP spid="25" grpId="0"/>
      <p:bldP spid="26" grpId="0"/>
      <p:bldP spid="28" grpId="0"/>
      <p:bldP spid="29" grpId="0"/>
      <p:bldP spid="30" grpId="0" animBg="1"/>
      <p:bldP spid="31" grpId="0" animBg="1"/>
      <p:bldP spid="32" grpId="0" animBg="1"/>
      <p:bldP spid="3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Define Recursive Structure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409700" y="1677950"/>
                <a:ext cx="3276600" cy="762000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𝑆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𝑗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09700" y="1677950"/>
                <a:ext cx="3276600" cy="762000"/>
              </a:xfrm>
              <a:blipFill>
                <a:blip r:embed="rId2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46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/>
              <p:cNvSpPr txBox="1">
                <a:spLocks/>
              </p:cNvSpPr>
              <p:nvPr/>
            </p:nvSpPr>
            <p:spPr>
              <a:xfrm>
                <a:off x="4343400" y="1828800"/>
                <a:ext cx="7467599" cy="235537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2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dirty="0"/>
                  <a:t>True 	if from among the first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𝒋</m:t>
                    </m:r>
                  </m:oMath>
                </a14:m>
                <a:r>
                  <a:rPr lang="en-US" dirty="0"/>
                  <a:t> precincts:</a:t>
                </a:r>
              </a:p>
              <a:p>
                <a:pPr marL="0" indent="0">
                  <a:buNone/>
                </a:pPr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𝒌</m:t>
                    </m:r>
                  </m:oMath>
                </a14:m>
                <a:r>
                  <a:rPr lang="en-US" dirty="0"/>
                  <a:t> are assigned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𝐷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	exactly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𝒙</m:t>
                    </m:r>
                  </m:oMath>
                </a14:m>
                <a:r>
                  <a:rPr lang="en-US" dirty="0"/>
                  <a:t> vote for 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𝐷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	exactly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𝒚</m:t>
                    </m:r>
                  </m:oMath>
                </a14:m>
                <a:r>
                  <a:rPr lang="en-US" dirty="0"/>
                  <a:t> vote for 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𝐷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	</a:t>
                </a:r>
              </a:p>
            </p:txBody>
          </p:sp>
        </mc:Choice>
        <mc:Fallback xmlns="">
          <p:sp>
            <p:nvSpPr>
              <p:cNvPr id="5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3400" y="1828800"/>
                <a:ext cx="7467599" cy="2355376"/>
              </a:xfrm>
              <a:prstGeom prst="rect">
                <a:avLst/>
              </a:prstGeom>
              <a:blipFill>
                <a:blip r:embed="rId3"/>
                <a:stretch>
                  <a:fillRect l="-1698" t="-64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3048000" y="4876801"/>
            <a:ext cx="55169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4D Dynamic Programming!!!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B7D7A82-9313-FF4B-8AF0-D3E8C0936C23}"/>
                  </a:ext>
                </a:extLst>
              </p:cNvPr>
              <p:cNvSpPr txBox="1"/>
              <p:nvPr/>
            </p:nvSpPr>
            <p:spPr>
              <a:xfrm>
                <a:off x="1570384" y="2669453"/>
                <a:ext cx="295523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× 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× 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𝑚𝑛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× 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𝑚𝑛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B7D7A82-9313-FF4B-8AF0-D3E8C0936C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0384" y="2669453"/>
                <a:ext cx="2955232" cy="523220"/>
              </a:xfrm>
              <a:prstGeom prst="rect">
                <a:avLst/>
              </a:prstGeom>
              <a:blipFill>
                <a:blip r:embed="rId4"/>
                <a:stretch>
                  <a:fillRect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45265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7" grpId="0"/>
      <p:bldP spid="7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loud 38">
            <a:extLst>
              <a:ext uri="{FF2B5EF4-FFF2-40B4-BE49-F238E27FC236}">
                <a16:creationId xmlns:a16="http://schemas.microsoft.com/office/drawing/2014/main" id="{73DE17C9-B802-1341-A524-4F6AA10D3C2A}"/>
              </a:ext>
            </a:extLst>
          </p:cNvPr>
          <p:cNvSpPr/>
          <p:nvPr/>
        </p:nvSpPr>
        <p:spPr>
          <a:xfrm>
            <a:off x="816828" y="3240298"/>
            <a:ext cx="4419600" cy="3109794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1798904C-F3E7-EE4F-A332-D65B1888D375}"/>
              </a:ext>
            </a:extLst>
          </p:cNvPr>
          <p:cNvSpPr/>
          <p:nvPr/>
        </p:nvSpPr>
        <p:spPr>
          <a:xfrm>
            <a:off x="838200" y="228600"/>
            <a:ext cx="4419600" cy="3109794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221884" y="6350092"/>
            <a:ext cx="2844800" cy="365125"/>
          </a:xfrm>
        </p:spPr>
        <p:txBody>
          <a:bodyPr/>
          <a:lstStyle/>
          <a:p>
            <a:fld id="{86BADE50-950A-4D58-BFB2-FA2C6A8B385D}" type="slidenum">
              <a:rPr lang="en-US" smtClean="0"/>
              <a:t>47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 idx="4294967295"/>
              </p:nvPr>
            </p:nvSpPr>
            <p:spPr>
              <a:xfrm>
                <a:off x="0" y="-304800"/>
                <a:ext cx="8229600" cy="1143000"/>
              </a:xfrm>
            </p:spPr>
            <p:txBody>
              <a:bodyPr/>
              <a:lstStyle/>
              <a:p>
                <a:r>
                  <a:rPr lang="en-US" dirty="0"/>
                  <a:t>Two ways to satisfy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𝑆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𝑗</m:t>
                        </m:r>
                        <m:r>
                          <a:rPr lang="en-US" i="1">
                            <a:latin typeface="Cambria Math"/>
                          </a:rPr>
                          <m:t>,</m:t>
                        </m:r>
                        <m:r>
                          <a:rPr lang="en-US" i="1">
                            <a:latin typeface="Cambria Math"/>
                          </a:rPr>
                          <m:t>𝑘</m:t>
                        </m:r>
                        <m:r>
                          <a:rPr lang="en-US" i="1">
                            <a:latin typeface="Cambria Math"/>
                          </a:rPr>
                          <m:t>,</m:t>
                        </m:r>
                        <m:r>
                          <a:rPr lang="en-US" i="1">
                            <a:latin typeface="Cambria Math"/>
                          </a:rPr>
                          <m:t>𝑥</m:t>
                        </m:r>
                        <m:r>
                          <a:rPr lang="en-US" i="1">
                            <a:latin typeface="Cambria Math"/>
                          </a:rPr>
                          <m:t>,</m:t>
                        </m:r>
                        <m:r>
                          <a:rPr lang="en-US" i="1">
                            <a:latin typeface="Cambria Math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/>
                  <a:t>: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981200" y="-304800"/>
                <a:ext cx="8229600" cy="1143000"/>
              </a:xfrm>
              <a:blipFill>
                <a:blip r:embed="rId2"/>
                <a:stretch>
                  <a:fillRect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/>
              <p:cNvSpPr txBox="1">
                <a:spLocks/>
              </p:cNvSpPr>
              <p:nvPr/>
            </p:nvSpPr>
            <p:spPr>
              <a:xfrm>
                <a:off x="7456333" y="579209"/>
                <a:ext cx="4610351" cy="193886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000" i="1" smtClean="0">
                        <a:latin typeface="Cambria Math"/>
                      </a:rPr>
                      <m:t>𝑆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/>
                          </a:rPr>
                          <m:t>𝑗</m:t>
                        </m:r>
                        <m:r>
                          <a:rPr lang="en-US" sz="2000" i="1">
                            <a:latin typeface="Cambria Math"/>
                          </a:rPr>
                          <m:t>,</m:t>
                        </m:r>
                        <m:r>
                          <a:rPr lang="en-US" sz="2000" i="1">
                            <a:latin typeface="Cambria Math"/>
                          </a:rPr>
                          <m:t>𝑘</m:t>
                        </m:r>
                        <m:r>
                          <a:rPr lang="en-US" sz="2000" i="1">
                            <a:latin typeface="Cambria Math"/>
                          </a:rPr>
                          <m:t>,</m:t>
                        </m:r>
                        <m:r>
                          <a:rPr lang="en-US" sz="2000" i="1">
                            <a:latin typeface="Cambria Math"/>
                          </a:rPr>
                          <m:t>𝑥</m:t>
                        </m:r>
                        <m:r>
                          <a:rPr lang="en-US" sz="2000" i="1">
                            <a:latin typeface="Cambria Math"/>
                          </a:rPr>
                          <m:t>,</m:t>
                        </m:r>
                        <m:r>
                          <a:rPr lang="en-US" sz="2000" i="1">
                            <a:latin typeface="Cambria Math"/>
                          </a:rPr>
                          <m:t>𝑦</m:t>
                        </m:r>
                      </m:e>
                    </m:d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000" dirty="0"/>
                  <a:t> True if:</a:t>
                </a:r>
              </a:p>
              <a:p>
                <a:pPr marL="0" indent="0">
                  <a:buNone/>
                </a:pPr>
                <a:r>
                  <a:rPr lang="en-US" sz="2000" dirty="0"/>
                  <a:t>	from among the first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</a:rPr>
                      <m:t>𝑗</m:t>
                    </m:r>
                  </m:oMath>
                </a14:m>
                <a:r>
                  <a:rPr lang="en-US" sz="2000" dirty="0"/>
                  <a:t> precincts</a:t>
                </a:r>
              </a:p>
              <a:p>
                <a:pPr marL="0" indent="0">
                  <a:buNone/>
                </a:pPr>
                <a:r>
                  <a:rPr lang="en-US" sz="2000" dirty="0"/>
                  <a:t>	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</a:rPr>
                      <m:t>𝑘</m:t>
                    </m:r>
                  </m:oMath>
                </a14:m>
                <a:r>
                  <a:rPr lang="en-US" sz="2000" dirty="0"/>
                  <a:t> are assigned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/>
                          </a:rPr>
                          <m:t>𝐷</m:t>
                        </m:r>
                      </m:e>
                      <m:sub>
                        <m:r>
                          <a:rPr lang="en-US" sz="2000" i="1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endParaRPr lang="en-US" sz="2000" dirty="0"/>
              </a:p>
              <a:p>
                <a:pPr marL="0" indent="0">
                  <a:buNone/>
                </a:pPr>
                <a:r>
                  <a:rPr lang="en-US" sz="2000" dirty="0"/>
                  <a:t>	exactly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</a:rPr>
                      <m:t>𝑥</m:t>
                    </m:r>
                  </m:oMath>
                </a14:m>
                <a:r>
                  <a:rPr lang="en-US" sz="2000" dirty="0"/>
                  <a:t> vote for 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/>
                          </a:rPr>
                          <m:t>𝐷</m:t>
                        </m:r>
                      </m:e>
                      <m:sub>
                        <m:r>
                          <a:rPr lang="en-US" sz="2000" i="1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endParaRPr lang="en-US" sz="2000" dirty="0"/>
              </a:p>
              <a:p>
                <a:pPr marL="0" indent="0">
                  <a:buNone/>
                </a:pPr>
                <a:r>
                  <a:rPr lang="en-US" sz="2000" dirty="0"/>
                  <a:t>	exactly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</a:rPr>
                      <m:t>𝑦</m:t>
                    </m:r>
                  </m:oMath>
                </a14:m>
                <a:r>
                  <a:rPr lang="en-US" sz="2000" dirty="0"/>
                  <a:t> vote for 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/>
                          </a:rPr>
                          <m:t>𝐷</m:t>
                        </m:r>
                      </m:e>
                      <m:sub>
                        <m:r>
                          <a:rPr lang="en-US" sz="2000" i="1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endParaRPr lang="en-US" sz="2000" dirty="0"/>
              </a:p>
              <a:p>
                <a:pPr marL="0" indent="0">
                  <a:buNone/>
                </a:pPr>
                <a:r>
                  <a:rPr lang="en-US" sz="2000" dirty="0"/>
                  <a:t>	</a:t>
                </a:r>
              </a:p>
            </p:txBody>
          </p:sp>
        </mc:Choice>
        <mc:Fallback xmlns="">
          <p:sp>
            <p:nvSpPr>
              <p:cNvPr id="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6333" y="579209"/>
                <a:ext cx="4610351" cy="1938864"/>
              </a:xfrm>
              <a:prstGeom prst="rect">
                <a:avLst/>
              </a:prstGeom>
              <a:blipFill>
                <a:blip r:embed="rId3"/>
                <a:stretch>
                  <a:fillRect t="-1299" b="-64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oup 27"/>
          <p:cNvGrpSpPr/>
          <p:nvPr/>
        </p:nvGrpSpPr>
        <p:grpSpPr>
          <a:xfrm>
            <a:off x="7569689" y="2704971"/>
            <a:ext cx="2705217" cy="2576394"/>
            <a:chOff x="5700654" y="3516868"/>
            <a:chExt cx="2705217" cy="2576394"/>
          </a:xfrm>
        </p:grpSpPr>
        <p:sp>
          <p:nvSpPr>
            <p:cNvPr id="8" name="Rounded Rectangle 7"/>
            <p:cNvSpPr/>
            <p:nvPr/>
          </p:nvSpPr>
          <p:spPr>
            <a:xfrm>
              <a:off x="5734222" y="3516868"/>
              <a:ext cx="2650277" cy="1288197"/>
            </a:xfrm>
            <a:prstGeom prst="roundRect">
              <a:avLst/>
            </a:prstGeom>
            <a:solidFill>
              <a:srgbClr val="FF33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5753557" y="3516868"/>
                  <a:ext cx="58426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𝐷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53557" y="3516868"/>
                  <a:ext cx="584263" cy="461665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b="-1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5700654" y="3897868"/>
                  <a:ext cx="1864293" cy="830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𝑘</m:t>
                      </m:r>
                    </m:oMath>
                  </a14:m>
                  <a:r>
                    <a:rPr lang="en-US" sz="2400" dirty="0">
                      <a:solidFill>
                        <a:schemeClr val="bg1"/>
                      </a:solidFill>
                    </a:rPr>
                    <a:t> precincts</a:t>
                  </a:r>
                </a:p>
                <a:p>
                  <a14:m>
                    <m:oMath xmlns:m="http://schemas.openxmlformats.org/officeDocument/2006/math"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/>
                        </a:rPr>
                        <m:t>𝑥</m:t>
                      </m:r>
                    </m:oMath>
                  </a14:m>
                  <a:r>
                    <a:rPr lang="en-US" sz="2400" dirty="0">
                      <a:solidFill>
                        <a:schemeClr val="bg1"/>
                      </a:solidFill>
                    </a:rPr>
                    <a:t> voters for R</a:t>
                  </a:r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00654" y="3897868"/>
                  <a:ext cx="1864293" cy="830997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l="-980" t="-5839" r="-3595" b="-1532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Rounded Rectangle 10"/>
            <p:cNvSpPr/>
            <p:nvPr/>
          </p:nvSpPr>
          <p:spPr>
            <a:xfrm>
              <a:off x="5755594" y="4805065"/>
              <a:ext cx="2650277" cy="1288197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5774929" y="4805065"/>
                  <a:ext cx="59138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𝐷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74929" y="4805065"/>
                  <a:ext cx="591380" cy="461665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5722026" y="5186065"/>
                  <a:ext cx="2048574" cy="830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𝑗</m:t>
                      </m:r>
                      <m:r>
                        <a:rPr lang="en-US" sz="240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−</m:t>
                      </m:r>
                      <m:r>
                        <a:rPr lang="en-US" sz="240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𝑘</m:t>
                      </m:r>
                    </m:oMath>
                  </a14:m>
                  <a:r>
                    <a:rPr lang="en-US" sz="2400" dirty="0">
                      <a:solidFill>
                        <a:schemeClr val="bg1"/>
                      </a:solidFill>
                    </a:rPr>
                    <a:t> precincts</a:t>
                  </a:r>
                </a:p>
                <a:p>
                  <a14:m>
                    <m:oMath xmlns:m="http://schemas.openxmlformats.org/officeDocument/2006/math"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/>
                        </a:rPr>
                        <m:t>𝑦</m:t>
                      </m:r>
                    </m:oMath>
                  </a14:m>
                  <a:r>
                    <a:rPr lang="en-US" sz="2400" dirty="0">
                      <a:solidFill>
                        <a:schemeClr val="bg1"/>
                      </a:solidFill>
                    </a:rPr>
                    <a:t> voters for R</a:t>
                  </a: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22026" y="5186065"/>
                  <a:ext cx="2048574" cy="830997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l="-2083" t="-5882" r="-3274" b="-161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" name="Group 25"/>
          <p:cNvGrpSpPr/>
          <p:nvPr/>
        </p:nvGrpSpPr>
        <p:grpSpPr>
          <a:xfrm>
            <a:off x="1575899" y="533400"/>
            <a:ext cx="2975302" cy="2576394"/>
            <a:chOff x="51899" y="990600"/>
            <a:chExt cx="2975302" cy="2576394"/>
          </a:xfrm>
        </p:grpSpPr>
        <p:sp>
          <p:nvSpPr>
            <p:cNvPr id="14" name="Rounded Rectangle 13"/>
            <p:cNvSpPr/>
            <p:nvPr/>
          </p:nvSpPr>
          <p:spPr>
            <a:xfrm>
              <a:off x="85467" y="990600"/>
              <a:ext cx="2941734" cy="1288197"/>
            </a:xfrm>
            <a:prstGeom prst="roundRect">
              <a:avLst/>
            </a:prstGeom>
            <a:solidFill>
              <a:srgbClr val="FF33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104802" y="990600"/>
                  <a:ext cx="58426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𝐷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802" y="990600"/>
                  <a:ext cx="584263" cy="461665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51899" y="1371600"/>
                  <a:ext cx="2975302" cy="86074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𝑘</m:t>
                      </m:r>
                      <m:r>
                        <a:rPr lang="en-US" sz="240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−1</m:t>
                      </m:r>
                    </m:oMath>
                  </a14:m>
                  <a:r>
                    <a:rPr lang="en-US" sz="2400" dirty="0">
                      <a:solidFill>
                        <a:schemeClr val="bg1"/>
                      </a:solidFill>
                    </a:rPr>
                    <a:t> precincts</a:t>
                  </a:r>
                </a:p>
                <a:p>
                  <a14:m>
                    <m:oMath xmlns:m="http://schemas.openxmlformats.org/officeDocument/2006/math"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/>
                        </a:rPr>
                        <m:t>𝑥</m:t>
                      </m:r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/>
                        </a:rPr>
                        <m:t>−</m:t>
                      </m:r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/>
                        </a:rPr>
                        <m:t>𝑅</m:t>
                      </m:r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𝑗</m:t>
                          </m:r>
                        </m:sub>
                      </m:sSub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/>
                        </a:rPr>
                        <m:t>)</m:t>
                      </m:r>
                    </m:oMath>
                  </a14:m>
                  <a:r>
                    <a:rPr lang="en-US" sz="2400" dirty="0">
                      <a:solidFill>
                        <a:schemeClr val="bg1"/>
                      </a:solidFill>
                    </a:rPr>
                    <a:t> voters for R</a:t>
                  </a:r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899" y="1371600"/>
                  <a:ext cx="2975302" cy="860748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 l="-615" t="-5674" r="-2049" b="-1276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Rounded Rectangle 16"/>
            <p:cNvSpPr/>
            <p:nvPr/>
          </p:nvSpPr>
          <p:spPr>
            <a:xfrm>
              <a:off x="106839" y="2278797"/>
              <a:ext cx="2920362" cy="1288197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126174" y="2278797"/>
                  <a:ext cx="59138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𝐷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6174" y="2278797"/>
                  <a:ext cx="591380" cy="461665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73271" y="2659797"/>
                  <a:ext cx="2048574" cy="830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𝑗</m:t>
                      </m:r>
                      <m:r>
                        <a:rPr lang="en-US" sz="240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−</m:t>
                      </m:r>
                      <m:r>
                        <a:rPr lang="en-US" sz="240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𝑘</m:t>
                      </m:r>
                    </m:oMath>
                  </a14:m>
                  <a:r>
                    <a:rPr lang="en-US" sz="2400" dirty="0">
                      <a:solidFill>
                        <a:schemeClr val="bg1"/>
                      </a:solidFill>
                    </a:rPr>
                    <a:t> precincts</a:t>
                  </a:r>
                </a:p>
                <a:p>
                  <a14:m>
                    <m:oMath xmlns:m="http://schemas.openxmlformats.org/officeDocument/2006/math"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/>
                        </a:rPr>
                        <m:t>𝑦</m:t>
                      </m:r>
                    </m:oMath>
                  </a14:m>
                  <a:r>
                    <a:rPr lang="en-US" sz="2400" dirty="0">
                      <a:solidFill>
                        <a:schemeClr val="bg1"/>
                      </a:solidFill>
                    </a:rPr>
                    <a:t> voters for R</a:t>
                  </a:r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271" y="2659797"/>
                  <a:ext cx="2048574" cy="830997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 l="-2083" t="-5839" r="-3274" b="-1532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7" name="Group 26"/>
          <p:cNvGrpSpPr/>
          <p:nvPr/>
        </p:nvGrpSpPr>
        <p:grpSpPr>
          <a:xfrm>
            <a:off x="1600201" y="3505200"/>
            <a:ext cx="3000649" cy="2576394"/>
            <a:chOff x="76200" y="3976806"/>
            <a:chExt cx="3000649" cy="2576394"/>
          </a:xfrm>
        </p:grpSpPr>
        <p:sp>
          <p:nvSpPr>
            <p:cNvPr id="20" name="Rounded Rectangle 19"/>
            <p:cNvSpPr/>
            <p:nvPr/>
          </p:nvSpPr>
          <p:spPr>
            <a:xfrm>
              <a:off x="109768" y="3976806"/>
              <a:ext cx="2941734" cy="1288197"/>
            </a:xfrm>
            <a:prstGeom prst="roundRect">
              <a:avLst/>
            </a:prstGeom>
            <a:solidFill>
              <a:srgbClr val="FF33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129103" y="3976806"/>
                  <a:ext cx="58426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𝐷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103" y="3976806"/>
                  <a:ext cx="584263" cy="461665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76200" y="4357806"/>
                  <a:ext cx="1862369" cy="830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𝑘</m:t>
                      </m:r>
                    </m:oMath>
                  </a14:m>
                  <a:r>
                    <a:rPr lang="en-US" sz="2400" dirty="0">
                      <a:solidFill>
                        <a:schemeClr val="bg1"/>
                      </a:solidFill>
                    </a:rPr>
                    <a:t> precincts</a:t>
                  </a:r>
                </a:p>
                <a:p>
                  <a14:m>
                    <m:oMath xmlns:m="http://schemas.openxmlformats.org/officeDocument/2006/math"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/>
                        </a:rPr>
                        <m:t>𝑥</m:t>
                      </m:r>
                    </m:oMath>
                  </a14:m>
                  <a:r>
                    <a:rPr lang="en-US" sz="2400" dirty="0">
                      <a:solidFill>
                        <a:schemeClr val="bg1"/>
                      </a:solidFill>
                    </a:rPr>
                    <a:t> voters for R</a:t>
                  </a:r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200" y="4357806"/>
                  <a:ext cx="1862369" cy="830997"/>
                </a:xfrm>
                <a:prstGeom prst="rect">
                  <a:avLst/>
                </a:prstGeom>
                <a:blipFill>
                  <a:blip r:embed="rId13"/>
                  <a:stretch>
                    <a:fillRect l="-676" t="-4545" r="-3378" b="-1515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Rounded Rectangle 22"/>
            <p:cNvSpPr/>
            <p:nvPr/>
          </p:nvSpPr>
          <p:spPr>
            <a:xfrm>
              <a:off x="131140" y="5265003"/>
              <a:ext cx="2920362" cy="1288197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150475" y="5265003"/>
                  <a:ext cx="59138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𝐷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0475" y="5265003"/>
                  <a:ext cx="591380" cy="461665"/>
                </a:xfrm>
                <a:prstGeom prst="rect">
                  <a:avLst/>
                </a:prstGeom>
                <a:blipFill rotWithShape="1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97572" y="5646003"/>
                  <a:ext cx="2979277" cy="86074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𝑗</m:t>
                      </m:r>
                      <m:r>
                        <a:rPr lang="en-US" sz="240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−1−</m:t>
                      </m:r>
                      <m:r>
                        <a:rPr lang="en-US" sz="240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𝑘</m:t>
                      </m:r>
                    </m:oMath>
                  </a14:m>
                  <a:r>
                    <a:rPr lang="en-US" sz="2400" dirty="0">
                      <a:solidFill>
                        <a:schemeClr val="bg1"/>
                      </a:solidFill>
                    </a:rPr>
                    <a:t> precincts</a:t>
                  </a:r>
                </a:p>
                <a:p>
                  <a14:m>
                    <m:oMath xmlns:m="http://schemas.openxmlformats.org/officeDocument/2006/math"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/>
                        </a:rPr>
                        <m:t>𝑦</m:t>
                      </m:r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/>
                        </a:rPr>
                        <m:t>−</m:t>
                      </m:r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/>
                        </a:rPr>
                        <m:t>𝑅</m:t>
                      </m:r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𝑗</m:t>
                          </m:r>
                        </m:sub>
                      </m:sSub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/>
                        </a:rPr>
                        <m:t>)</m:t>
                      </m:r>
                    </m:oMath>
                  </a14:m>
                  <a:r>
                    <a:rPr lang="en-US" sz="2400" dirty="0">
                      <a:solidFill>
                        <a:schemeClr val="bg1"/>
                      </a:solidFill>
                    </a:rPr>
                    <a:t> voters for R</a:t>
                  </a:r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572" y="5646003"/>
                  <a:ext cx="2979277" cy="860748"/>
                </a:xfrm>
                <a:prstGeom prst="rect">
                  <a:avLst/>
                </a:prstGeom>
                <a:blipFill rotWithShape="1">
                  <a:blip r:embed="rId15"/>
                  <a:stretch>
                    <a:fillRect l="-1431" t="-5674" r="-2249" b="-1276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3" name="Rectangle 32"/>
          <p:cNvSpPr/>
          <p:nvPr/>
        </p:nvSpPr>
        <p:spPr>
          <a:xfrm>
            <a:off x="5562600" y="1219200"/>
            <a:ext cx="6858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5638800" y="1290936"/>
                <a:ext cx="539378" cy="4914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800" y="1290936"/>
                <a:ext cx="539378" cy="491417"/>
              </a:xfrm>
              <a:prstGeom prst="rect">
                <a:avLst/>
              </a:prstGeom>
              <a:blipFill>
                <a:blip r:embed="rId16"/>
                <a:stretch>
                  <a:fillRect b="-128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Arrow Connector 34"/>
          <p:cNvCxnSpPr>
            <a:stCxn id="33" idx="3"/>
            <a:endCxn id="8" idx="1"/>
          </p:cNvCxnSpPr>
          <p:nvPr/>
        </p:nvCxnSpPr>
        <p:spPr>
          <a:xfrm>
            <a:off x="6248400" y="1562100"/>
            <a:ext cx="1354856" cy="1786970"/>
          </a:xfrm>
          <a:prstGeom prst="straightConnector1">
            <a:avLst/>
          </a:prstGeom>
          <a:ln w="76200">
            <a:solidFill>
              <a:srgbClr val="FF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43" idx="3"/>
            <a:endCxn id="13" idx="1"/>
          </p:cNvCxnSpPr>
          <p:nvPr/>
        </p:nvCxnSpPr>
        <p:spPr>
          <a:xfrm flipV="1">
            <a:off x="6324600" y="4789668"/>
            <a:ext cx="1266460" cy="49033"/>
          </a:xfrm>
          <a:prstGeom prst="straightConnector1">
            <a:avLst/>
          </a:prstGeom>
          <a:ln w="762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5105400" y="1958652"/>
                <a:ext cx="1887448" cy="860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Then assign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sz="2400" i="1">
                            <a:latin typeface="Cambria Math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400" dirty="0"/>
                  <a:t>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/>
                          </a:rPr>
                          <m:t>𝐷</m:t>
                        </m:r>
                      </m:e>
                      <m:sub>
                        <m:r>
                          <a:rPr lang="en-US" sz="2400" i="1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5400" y="1958652"/>
                <a:ext cx="1887448" cy="860748"/>
              </a:xfrm>
              <a:prstGeom prst="rect">
                <a:avLst/>
              </a:prstGeom>
              <a:blipFill>
                <a:blip r:embed="rId17"/>
                <a:stretch>
                  <a:fillRect l="-4667" t="-4348" b="-115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5410200" y="5178044"/>
                <a:ext cx="1887448" cy="860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Then assign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sz="2400" i="1">
                            <a:latin typeface="Cambria Math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400" dirty="0"/>
                  <a:t>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/>
                          </a:rPr>
                          <m:t>𝐷</m:t>
                        </m:r>
                      </m:e>
                      <m:sub>
                        <m:r>
                          <a:rPr lang="en-US" sz="2400" i="1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0200" y="5178044"/>
                <a:ext cx="1887448" cy="860748"/>
              </a:xfrm>
              <a:prstGeom prst="rect">
                <a:avLst/>
              </a:prstGeom>
              <a:blipFill>
                <a:blip r:embed="rId18"/>
                <a:stretch>
                  <a:fillRect l="-4667" t="-7463" b="-119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ectangle 42"/>
          <p:cNvSpPr/>
          <p:nvPr/>
        </p:nvSpPr>
        <p:spPr>
          <a:xfrm>
            <a:off x="5638800" y="4495800"/>
            <a:ext cx="6858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5715000" y="4567536"/>
                <a:ext cx="539378" cy="4914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0" y="4567536"/>
                <a:ext cx="539378" cy="491417"/>
              </a:xfrm>
              <a:prstGeom prst="rect">
                <a:avLst/>
              </a:prstGeom>
              <a:blipFill>
                <a:blip r:embed="rId19"/>
                <a:stretch>
                  <a:fillRect b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/>
          <p:cNvSpPr txBox="1"/>
          <p:nvPr/>
        </p:nvSpPr>
        <p:spPr>
          <a:xfrm>
            <a:off x="5508344" y="3124201"/>
            <a:ext cx="9467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Content Placeholder 2"/>
              <p:cNvSpPr txBox="1">
                <a:spLocks/>
              </p:cNvSpPr>
              <p:nvPr/>
            </p:nvSpPr>
            <p:spPr>
              <a:xfrm>
                <a:off x="3063550" y="6111674"/>
                <a:ext cx="9144000" cy="7620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70000" lnSpcReduction="2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𝑆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𝑗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</a:rPr>
                            <m:t>𝑘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a:rPr lang="en-US" i="1">
                          <a:solidFill>
                            <a:srgbClr val="FF33CC"/>
                          </a:solidFill>
                          <a:latin typeface="Cambria Math"/>
                        </a:rPr>
                        <m:t>𝑆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FF33CC"/>
                              </a:solidFill>
                              <a:latin typeface="Cambria Math"/>
                            </a:rPr>
                            <m:t>𝑗</m:t>
                          </m:r>
                          <m:r>
                            <a:rPr lang="en-US" i="1">
                              <a:solidFill>
                                <a:srgbClr val="FF33CC"/>
                              </a:solidFill>
                              <a:latin typeface="Cambria Math"/>
                            </a:rPr>
                            <m:t>−1,</m:t>
                          </m:r>
                          <m:r>
                            <a:rPr lang="en-US" i="1">
                              <a:solidFill>
                                <a:srgbClr val="FF33CC"/>
                              </a:solidFill>
                              <a:latin typeface="Cambria Math"/>
                            </a:rPr>
                            <m:t>𝑘</m:t>
                          </m:r>
                          <m:r>
                            <a:rPr lang="en-US" i="1">
                              <a:solidFill>
                                <a:srgbClr val="FF33CC"/>
                              </a:solidFill>
                              <a:latin typeface="Cambria Math"/>
                            </a:rPr>
                            <m:t>−1,</m:t>
                          </m:r>
                          <m:r>
                            <a:rPr lang="en-US" i="1">
                              <a:solidFill>
                                <a:srgbClr val="FF33CC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FF33CC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i="1">
                              <a:solidFill>
                                <a:srgbClr val="FF33CC"/>
                              </a:solidFill>
                              <a:latin typeface="Cambria Math"/>
                            </a:rPr>
                            <m:t>𝑅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FF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FF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FF33CC"/>
                                      </a:solidFill>
                                      <a:latin typeface="Cambria Math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FF33CC"/>
                                      </a:solidFill>
                                      <a:latin typeface="Cambria Math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solidFill>
                                <a:srgbClr val="FF33CC"/>
                              </a:solidFill>
                              <a:latin typeface="Cambria Math"/>
                            </a:rPr>
                            <m:t>, </m:t>
                          </m:r>
                          <m:r>
                            <a:rPr lang="en-US" i="1">
                              <a:solidFill>
                                <a:srgbClr val="FF33CC"/>
                              </a:solidFill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∨</m:t>
                      </m:r>
                      <m:r>
                        <a:rPr lang="en-US" i="1">
                          <a:solidFill>
                            <a:srgbClr val="00B050"/>
                          </a:solidFill>
                          <a:latin typeface="Cambria Math"/>
                        </a:rPr>
                        <m:t>𝑆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𝑗</m:t>
                          </m:r>
                          <m:r>
                            <a:rPr lang="en-US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−1,</m:t>
                          </m:r>
                          <m:r>
                            <a:rPr lang="en-US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𝑘</m:t>
                          </m:r>
                          <m:r>
                            <a:rPr lang="en-US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𝑦</m:t>
                          </m:r>
                          <m:r>
                            <a:rPr lang="en-US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𝑅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8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3550" y="6111674"/>
                <a:ext cx="9144000" cy="76200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9141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" grpId="0" animBg="1"/>
      <p:bldP spid="33" grpId="0" animBg="1"/>
      <p:bldP spid="34" grpId="0"/>
      <p:bldP spid="37" grpId="0"/>
      <p:bldP spid="38" grpId="0"/>
      <p:bldP spid="43" grpId="0" animBg="1"/>
      <p:bldP spid="44" grpId="0"/>
      <p:bldP spid="47" grpId="0"/>
      <p:bldP spid="4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09601" y="1951038"/>
                <a:ext cx="11298398" cy="4525963"/>
              </a:xfrm>
            </p:spPr>
            <p:txBody>
              <a:bodyPr>
                <a:normAutofit fontScale="92500" lnSpcReduction="20000"/>
              </a:bodyPr>
              <a:lstStyle/>
              <a:p>
                <a:pPr marL="0" indent="0">
                  <a:buNone/>
                </a:pPr>
                <a:r>
                  <a:rPr lang="en-US" dirty="0"/>
                  <a:t>Initialize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𝑆</m:t>
                    </m:r>
                    <m:r>
                      <a:rPr lang="en-US" b="0" i="1" smtClean="0">
                        <a:latin typeface="Cambria Math"/>
                      </a:rPr>
                      <m:t>(0,0,0,0)=</m:t>
                    </m:r>
                  </m:oMath>
                </a14:m>
                <a:r>
                  <a:rPr lang="en-US" dirty="0"/>
                  <a:t> True</a:t>
                </a:r>
              </a:p>
              <a:p>
                <a:pPr marL="0" indent="0">
                  <a:buNone/>
                </a:pPr>
                <a:r>
                  <a:rPr lang="en-US" dirty="0"/>
                  <a:t>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𝑗</m:t>
                    </m:r>
                    <m:r>
                      <a:rPr lang="en-US" b="0" i="1" smtClean="0">
                        <a:latin typeface="Cambria Math"/>
                      </a:rPr>
                      <m:t>=1,…,</m:t>
                    </m:r>
                    <m:r>
                      <a:rPr lang="en-US" b="0" i="1" smtClean="0">
                        <a:latin typeface="Cambria Math"/>
                      </a:rPr>
                      <m:t>𝑛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0" indent="0">
                  <a:buNone/>
                </a:pPr>
                <a:r>
                  <a:rPr lang="en-US" dirty="0"/>
                  <a:t>   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𝑘</m:t>
                    </m:r>
                    <m:r>
                      <a:rPr lang="en-US" b="0" i="1" smtClean="0">
                        <a:latin typeface="Cambria Math"/>
                      </a:rPr>
                      <m:t>=1,…,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</a:rPr>
                      <m:t>min</m:t>
                    </m:r>
                    <m:r>
                      <a:rPr lang="en-US" b="0" i="1" smtClean="0">
                        <a:latin typeface="Cambria Math"/>
                      </a:rPr>
                      <m:t>⁡(</m:t>
                    </m:r>
                    <m:r>
                      <a:rPr lang="en-US" b="0" i="1" smtClean="0">
                        <a:latin typeface="Cambria Math"/>
                      </a:rPr>
                      <m:t>𝑗</m:t>
                    </m:r>
                    <m:r>
                      <a:rPr lang="en-US" b="0" i="1" smtClean="0">
                        <a:latin typeface="Cambria Math"/>
                      </a:rPr>
                      <m:t>,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𝑛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0" indent="0">
                  <a:buNone/>
                </a:pPr>
                <a:r>
                  <a:rPr lang="en-US" dirty="0"/>
                  <a:t>       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𝑥</m:t>
                    </m:r>
                    <m:r>
                      <a:rPr lang="en-US" b="0" i="1" smtClean="0">
                        <a:latin typeface="Cambria Math"/>
                      </a:rPr>
                      <m:t>=0,…,</m:t>
                    </m:r>
                    <m:r>
                      <a:rPr lang="en-US" b="0" i="1" smtClean="0">
                        <a:latin typeface="Cambria Math"/>
                      </a:rPr>
                      <m:t>𝑗𝑚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0" indent="0">
                  <a:buNone/>
                </a:pPr>
                <a:r>
                  <a:rPr lang="en-US" dirty="0"/>
                  <a:t>           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𝑦</m:t>
                    </m:r>
                    <m:r>
                      <a:rPr lang="en-US" b="0" i="1" smtClean="0">
                        <a:latin typeface="Cambria Math"/>
                      </a:rPr>
                      <m:t>=0,…,</m:t>
                    </m:r>
                    <m:r>
                      <a:rPr lang="en-US" b="0" i="1" smtClean="0">
                        <a:latin typeface="Cambria Math"/>
                      </a:rPr>
                      <m:t>𝑗𝑚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0" indent="0">
                  <a:buNone/>
                </a:pPr>
                <a:r>
                  <a:rPr lang="en-US" dirty="0"/>
                  <a:t>             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𝑆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𝑗</m:t>
                        </m:r>
                        <m:r>
                          <a:rPr lang="en-US" i="1">
                            <a:latin typeface="Cambria Math"/>
                          </a:rPr>
                          <m:t>,</m:t>
                        </m:r>
                        <m:r>
                          <a:rPr lang="en-US" i="1">
                            <a:latin typeface="Cambria Math"/>
                          </a:rPr>
                          <m:t>𝑘</m:t>
                        </m:r>
                        <m:r>
                          <a:rPr lang="en-US" i="1">
                            <a:latin typeface="Cambria Math"/>
                          </a:rPr>
                          <m:t>,</m:t>
                        </m:r>
                        <m:r>
                          <a:rPr lang="en-US" i="1">
                            <a:latin typeface="Cambria Math"/>
                          </a:rPr>
                          <m:t>𝑥</m:t>
                        </m:r>
                        <m:r>
                          <a:rPr lang="en-US" i="1">
                            <a:latin typeface="Cambria Math"/>
                          </a:rPr>
                          <m:t>,</m:t>
                        </m:r>
                        <m:r>
                          <a:rPr lang="en-US" i="1">
                            <a:latin typeface="Cambria Math"/>
                          </a:rPr>
                          <m:t>𝑦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=</m:t>
                    </m:r>
                  </m:oMath>
                </a14:m>
                <a:endParaRPr lang="en-US" b="0" i="1" dirty="0">
                  <a:latin typeface="Cambria Math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FF33CC"/>
                          </a:solidFill>
                          <a:latin typeface="Cambria Math"/>
                        </a:rPr>
                        <m:t>𝑆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FF33CC"/>
                              </a:solidFill>
                              <a:latin typeface="Cambria Math"/>
                            </a:rPr>
                            <m:t>𝑗</m:t>
                          </m:r>
                          <m:r>
                            <a:rPr lang="en-US" i="1">
                              <a:solidFill>
                                <a:srgbClr val="FF33CC"/>
                              </a:solidFill>
                              <a:latin typeface="Cambria Math"/>
                            </a:rPr>
                            <m:t>−1,</m:t>
                          </m:r>
                          <m:r>
                            <a:rPr lang="en-US" i="1">
                              <a:solidFill>
                                <a:srgbClr val="FF33CC"/>
                              </a:solidFill>
                              <a:latin typeface="Cambria Math"/>
                            </a:rPr>
                            <m:t>𝑘</m:t>
                          </m:r>
                          <m:r>
                            <a:rPr lang="en-US" i="1">
                              <a:solidFill>
                                <a:srgbClr val="FF33CC"/>
                              </a:solidFill>
                              <a:latin typeface="Cambria Math"/>
                            </a:rPr>
                            <m:t>−1,</m:t>
                          </m:r>
                          <m:r>
                            <a:rPr lang="en-US" i="1">
                              <a:solidFill>
                                <a:srgbClr val="FF33CC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FF33CC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i="1">
                              <a:solidFill>
                                <a:srgbClr val="FF33CC"/>
                              </a:solidFill>
                              <a:latin typeface="Cambria Math"/>
                            </a:rPr>
                            <m:t>𝑅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FF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FF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FF33CC"/>
                                      </a:solidFill>
                                      <a:latin typeface="Cambria Math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FF33CC"/>
                                      </a:solidFill>
                                      <a:latin typeface="Cambria Math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solidFill>
                                <a:srgbClr val="FF33CC"/>
                              </a:solidFill>
                              <a:latin typeface="Cambria Math"/>
                            </a:rPr>
                            <m:t>, </m:t>
                          </m:r>
                          <m:r>
                            <a:rPr lang="en-US" i="1">
                              <a:solidFill>
                                <a:srgbClr val="FF33CC"/>
                              </a:solidFill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∨</m:t>
                      </m:r>
                      <m:r>
                        <a:rPr lang="en-US" i="1">
                          <a:solidFill>
                            <a:srgbClr val="00B050"/>
                          </a:solidFill>
                          <a:latin typeface="Cambria Math"/>
                        </a:rPr>
                        <m:t>𝑆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𝑗</m:t>
                          </m:r>
                          <m:r>
                            <a:rPr lang="en-US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−1,</m:t>
                          </m:r>
                          <m:r>
                            <a:rPr lang="en-US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𝑘</m:t>
                          </m:r>
                          <m:r>
                            <a:rPr lang="en-US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𝑦</m:t>
                          </m:r>
                          <m:r>
                            <a:rPr lang="en-US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𝑅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Search for True entry 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𝑆</m:t>
                    </m:r>
                    <m:r>
                      <a:rPr lang="en-US" b="0" i="1" smtClean="0">
                        <a:latin typeface="Cambria Math"/>
                      </a:rPr>
                      <m:t>(</m:t>
                    </m:r>
                    <m:r>
                      <a:rPr lang="en-US" b="0" i="1" smtClean="0">
                        <a:latin typeface="Cambria Math"/>
                      </a:rPr>
                      <m:t>𝑛</m:t>
                    </m:r>
                    <m:r>
                      <a:rPr lang="en-US" b="0" i="1" smtClean="0">
                        <a:latin typeface="Cambria Math"/>
                      </a:rPr>
                      <m:t>,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𝑛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,&gt;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𝑚𝑛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4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,&gt;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𝑚𝑛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4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dirty="0"/>
                  <a:t>	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1" y="1951038"/>
                <a:ext cx="11298398" cy="4525963"/>
              </a:xfrm>
              <a:blipFill>
                <a:blip r:embed="rId2"/>
                <a:stretch>
                  <a:fillRect l="-1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48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/>
              <p:cNvSpPr txBox="1">
                <a:spLocks/>
              </p:cNvSpPr>
              <p:nvPr/>
            </p:nvSpPr>
            <p:spPr>
              <a:xfrm>
                <a:off x="76200" y="1143000"/>
                <a:ext cx="12039600" cy="13716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𝑆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𝑗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</a:rPr>
                            <m:t>𝑘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a:rPr lang="en-US" i="1">
                          <a:solidFill>
                            <a:srgbClr val="FF33CC"/>
                          </a:solidFill>
                          <a:latin typeface="Cambria Math"/>
                        </a:rPr>
                        <m:t>𝑆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FF33CC"/>
                              </a:solidFill>
                              <a:latin typeface="Cambria Math"/>
                            </a:rPr>
                            <m:t>𝑗</m:t>
                          </m:r>
                          <m:r>
                            <a:rPr lang="en-US" i="1">
                              <a:solidFill>
                                <a:srgbClr val="FF33CC"/>
                              </a:solidFill>
                              <a:latin typeface="Cambria Math"/>
                            </a:rPr>
                            <m:t>−1,</m:t>
                          </m:r>
                          <m:r>
                            <a:rPr lang="en-US" i="1">
                              <a:solidFill>
                                <a:srgbClr val="FF33CC"/>
                              </a:solidFill>
                              <a:latin typeface="Cambria Math"/>
                            </a:rPr>
                            <m:t>𝑘</m:t>
                          </m:r>
                          <m:r>
                            <a:rPr lang="en-US" i="1">
                              <a:solidFill>
                                <a:srgbClr val="FF33CC"/>
                              </a:solidFill>
                              <a:latin typeface="Cambria Math"/>
                            </a:rPr>
                            <m:t>−1,</m:t>
                          </m:r>
                          <m:r>
                            <a:rPr lang="en-US" i="1">
                              <a:solidFill>
                                <a:srgbClr val="FF33CC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FF33CC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i="1">
                              <a:solidFill>
                                <a:srgbClr val="FF33CC"/>
                              </a:solidFill>
                              <a:latin typeface="Cambria Math"/>
                            </a:rPr>
                            <m:t>𝑅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FF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FF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FF33CC"/>
                                      </a:solidFill>
                                      <a:latin typeface="Cambria Math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FF33CC"/>
                                      </a:solidFill>
                                      <a:latin typeface="Cambria Math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solidFill>
                                <a:srgbClr val="FF33CC"/>
                              </a:solidFill>
                              <a:latin typeface="Cambria Math"/>
                            </a:rPr>
                            <m:t>, </m:t>
                          </m:r>
                          <m:r>
                            <a:rPr lang="en-US" i="1">
                              <a:solidFill>
                                <a:srgbClr val="FF33CC"/>
                              </a:solidFill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∨</m:t>
                      </m:r>
                      <m:r>
                        <a:rPr lang="en-US" i="1">
                          <a:solidFill>
                            <a:srgbClr val="00B050"/>
                          </a:solidFill>
                          <a:latin typeface="Cambria Math"/>
                        </a:rPr>
                        <m:t>𝑆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𝑗</m:t>
                          </m:r>
                          <m:r>
                            <a:rPr lang="en-US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−1,</m:t>
                          </m:r>
                          <m:r>
                            <a:rPr lang="en-US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𝑘</m:t>
                          </m:r>
                          <m:r>
                            <a:rPr lang="en-US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𝑦</m:t>
                          </m:r>
                          <m:r>
                            <a:rPr lang="en-US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𝑅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1143000"/>
                <a:ext cx="12039600" cy="1371600"/>
              </a:xfrm>
              <a:prstGeom prst="rect">
                <a:avLst/>
              </a:prstGeom>
              <a:blipFill>
                <a:blip r:embed="rId3"/>
                <a:stretch>
                  <a:fillRect l="-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D3F65450-C1D3-164F-8006-FEB1F4FC989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266700" y="2257012"/>
                <a:ext cx="4745199" cy="193886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000" i="1" smtClean="0">
                        <a:latin typeface="Cambria Math"/>
                      </a:rPr>
                      <m:t>𝑆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/>
                          </a:rPr>
                          <m:t>𝑗</m:t>
                        </m:r>
                        <m:r>
                          <a:rPr lang="en-US" sz="2000" i="1">
                            <a:latin typeface="Cambria Math"/>
                          </a:rPr>
                          <m:t>,</m:t>
                        </m:r>
                        <m:r>
                          <a:rPr lang="en-US" sz="2000" i="1">
                            <a:latin typeface="Cambria Math"/>
                          </a:rPr>
                          <m:t>𝑘</m:t>
                        </m:r>
                        <m:r>
                          <a:rPr lang="en-US" sz="2000" i="1">
                            <a:latin typeface="Cambria Math"/>
                          </a:rPr>
                          <m:t>,</m:t>
                        </m:r>
                        <m:r>
                          <a:rPr lang="en-US" sz="2000" i="1">
                            <a:latin typeface="Cambria Math"/>
                          </a:rPr>
                          <m:t>𝑥</m:t>
                        </m:r>
                        <m:r>
                          <a:rPr lang="en-US" sz="2000" i="1">
                            <a:latin typeface="Cambria Math"/>
                          </a:rPr>
                          <m:t>,</m:t>
                        </m:r>
                        <m:r>
                          <a:rPr lang="en-US" sz="2000" i="1">
                            <a:latin typeface="Cambria Math"/>
                          </a:rPr>
                          <m:t>𝑦</m:t>
                        </m:r>
                      </m:e>
                    </m:d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000" dirty="0"/>
                  <a:t> True if:</a:t>
                </a:r>
              </a:p>
              <a:p>
                <a:pPr marL="0" indent="0">
                  <a:buNone/>
                </a:pPr>
                <a:r>
                  <a:rPr lang="en-US" sz="2000" dirty="0"/>
                  <a:t>	from among the first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</a:rPr>
                      <m:t>𝑗</m:t>
                    </m:r>
                  </m:oMath>
                </a14:m>
                <a:r>
                  <a:rPr lang="en-US" sz="2000" dirty="0"/>
                  <a:t> precincts</a:t>
                </a:r>
              </a:p>
              <a:p>
                <a:pPr marL="0" indent="0">
                  <a:buNone/>
                </a:pPr>
                <a:r>
                  <a:rPr lang="en-US" sz="2000" dirty="0"/>
                  <a:t>	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</a:rPr>
                      <m:t>𝑘</m:t>
                    </m:r>
                  </m:oMath>
                </a14:m>
                <a:r>
                  <a:rPr lang="en-US" sz="2000" dirty="0"/>
                  <a:t> are assigned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/>
                          </a:rPr>
                          <m:t>𝐷</m:t>
                        </m:r>
                      </m:e>
                      <m:sub>
                        <m:r>
                          <a:rPr lang="en-US" sz="2000" i="1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endParaRPr lang="en-US" sz="2000" dirty="0"/>
              </a:p>
              <a:p>
                <a:pPr marL="0" indent="0">
                  <a:buNone/>
                </a:pPr>
                <a:r>
                  <a:rPr lang="en-US" sz="2000" dirty="0"/>
                  <a:t>	exactly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</a:rPr>
                      <m:t>𝑥</m:t>
                    </m:r>
                  </m:oMath>
                </a14:m>
                <a:r>
                  <a:rPr lang="en-US" sz="2000" dirty="0"/>
                  <a:t> vote for 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/>
                          </a:rPr>
                          <m:t>𝐷</m:t>
                        </m:r>
                      </m:e>
                      <m:sub>
                        <m:r>
                          <a:rPr lang="en-US" sz="2000" i="1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endParaRPr lang="en-US" sz="2000" dirty="0"/>
              </a:p>
              <a:p>
                <a:pPr marL="0" indent="0">
                  <a:buNone/>
                </a:pPr>
                <a:r>
                  <a:rPr lang="en-US" sz="2000" dirty="0"/>
                  <a:t>	exactly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</a:rPr>
                      <m:t>𝑦</m:t>
                    </m:r>
                  </m:oMath>
                </a14:m>
                <a:r>
                  <a:rPr lang="en-US" sz="2000" dirty="0"/>
                  <a:t> vote for 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/>
                          </a:rPr>
                          <m:t>𝐷</m:t>
                        </m:r>
                      </m:e>
                      <m:sub>
                        <m:r>
                          <a:rPr lang="en-US" sz="2000" i="1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endParaRPr lang="en-US" sz="2000" dirty="0"/>
              </a:p>
              <a:p>
                <a:pPr marL="0" indent="0">
                  <a:buNone/>
                </a:pPr>
                <a:r>
                  <a:rPr lang="en-US" sz="2000" dirty="0"/>
                  <a:t>	</a:t>
                </a: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D3F65450-C1D3-164F-8006-FEB1F4FC98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6700" y="2257012"/>
                <a:ext cx="4745199" cy="1938864"/>
              </a:xfrm>
              <a:prstGeom prst="rect">
                <a:avLst/>
              </a:prstGeom>
              <a:blipFill>
                <a:blip r:embed="rId4"/>
                <a:stretch>
                  <a:fillRect t="-1299" b="-64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357177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 Time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36622E68-595E-7B42-BC29-A8F218BECA6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1" y="1951038"/>
                <a:ext cx="11298398" cy="4525963"/>
              </a:xfrm>
            </p:spPr>
            <p:txBody>
              <a:bodyPr>
                <a:normAutofit fontScale="92500" lnSpcReduction="20000"/>
              </a:bodyPr>
              <a:lstStyle/>
              <a:p>
                <a:pPr marL="0" indent="0">
                  <a:buNone/>
                </a:pPr>
                <a:r>
                  <a:rPr lang="en-US" dirty="0"/>
                  <a:t>Initialize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𝑆</m:t>
                    </m:r>
                    <m:r>
                      <a:rPr lang="en-US" b="0" i="1" smtClean="0">
                        <a:latin typeface="Cambria Math"/>
                      </a:rPr>
                      <m:t>(0,0,0,0)=</m:t>
                    </m:r>
                  </m:oMath>
                </a14:m>
                <a:r>
                  <a:rPr lang="en-US" dirty="0"/>
                  <a:t> True</a:t>
                </a:r>
              </a:p>
              <a:p>
                <a:pPr marL="0" indent="0">
                  <a:buNone/>
                </a:pPr>
                <a:r>
                  <a:rPr lang="en-US" dirty="0"/>
                  <a:t>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𝑗</m:t>
                    </m:r>
                    <m:r>
                      <a:rPr lang="en-US" b="0" i="1" smtClean="0">
                        <a:latin typeface="Cambria Math"/>
                      </a:rPr>
                      <m:t>=1,…,</m:t>
                    </m:r>
                    <m:r>
                      <a:rPr lang="en-US" b="0" i="1" smtClean="0">
                        <a:latin typeface="Cambria Math"/>
                      </a:rPr>
                      <m:t>𝑛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0" indent="0">
                  <a:buNone/>
                </a:pPr>
                <a:r>
                  <a:rPr lang="en-US" dirty="0"/>
                  <a:t>   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𝑘</m:t>
                    </m:r>
                    <m:r>
                      <a:rPr lang="en-US" b="0" i="1" smtClean="0">
                        <a:latin typeface="Cambria Math"/>
                      </a:rPr>
                      <m:t>=1,…,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</a:rPr>
                      <m:t>min</m:t>
                    </m:r>
                    <m:r>
                      <a:rPr lang="en-US" b="0" i="1" smtClean="0">
                        <a:latin typeface="Cambria Math"/>
                      </a:rPr>
                      <m:t>⁡(</m:t>
                    </m:r>
                    <m:r>
                      <a:rPr lang="en-US" b="0" i="1" smtClean="0">
                        <a:latin typeface="Cambria Math"/>
                      </a:rPr>
                      <m:t>𝑗</m:t>
                    </m:r>
                    <m:r>
                      <a:rPr lang="en-US" b="0" i="1" smtClean="0">
                        <a:latin typeface="Cambria Math"/>
                      </a:rPr>
                      <m:t>,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𝑛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0" indent="0">
                  <a:buNone/>
                </a:pPr>
                <a:r>
                  <a:rPr lang="en-US" dirty="0"/>
                  <a:t>       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𝑥</m:t>
                    </m:r>
                    <m:r>
                      <a:rPr lang="en-US" b="0" i="1" smtClean="0">
                        <a:latin typeface="Cambria Math"/>
                      </a:rPr>
                      <m:t>=0,…,</m:t>
                    </m:r>
                    <m:r>
                      <a:rPr lang="en-US" b="0" i="1" smtClean="0">
                        <a:latin typeface="Cambria Math"/>
                      </a:rPr>
                      <m:t>𝑗𝑚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0" indent="0">
                  <a:buNone/>
                </a:pPr>
                <a:r>
                  <a:rPr lang="en-US" dirty="0"/>
                  <a:t>           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𝑦</m:t>
                    </m:r>
                    <m:r>
                      <a:rPr lang="en-US" b="0" i="1" smtClean="0">
                        <a:latin typeface="Cambria Math"/>
                      </a:rPr>
                      <m:t>=0,…,</m:t>
                    </m:r>
                    <m:r>
                      <a:rPr lang="en-US" b="0" i="1" smtClean="0">
                        <a:latin typeface="Cambria Math"/>
                      </a:rPr>
                      <m:t>𝑗𝑚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0" indent="0">
                  <a:buNone/>
                </a:pPr>
                <a:r>
                  <a:rPr lang="en-US" dirty="0"/>
                  <a:t>             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𝑆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𝑗</m:t>
                        </m:r>
                        <m:r>
                          <a:rPr lang="en-US" i="1">
                            <a:latin typeface="Cambria Math"/>
                          </a:rPr>
                          <m:t>,</m:t>
                        </m:r>
                        <m:r>
                          <a:rPr lang="en-US" i="1">
                            <a:latin typeface="Cambria Math"/>
                          </a:rPr>
                          <m:t>𝑘</m:t>
                        </m:r>
                        <m:r>
                          <a:rPr lang="en-US" i="1">
                            <a:latin typeface="Cambria Math"/>
                          </a:rPr>
                          <m:t>,</m:t>
                        </m:r>
                        <m:r>
                          <a:rPr lang="en-US" i="1">
                            <a:latin typeface="Cambria Math"/>
                          </a:rPr>
                          <m:t>𝑥</m:t>
                        </m:r>
                        <m:r>
                          <a:rPr lang="en-US" i="1">
                            <a:latin typeface="Cambria Math"/>
                          </a:rPr>
                          <m:t>,</m:t>
                        </m:r>
                        <m:r>
                          <a:rPr lang="en-US" i="1">
                            <a:latin typeface="Cambria Math"/>
                          </a:rPr>
                          <m:t>𝑦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=</m:t>
                    </m:r>
                  </m:oMath>
                </a14:m>
                <a:endParaRPr lang="en-US" b="0" i="1" dirty="0">
                  <a:latin typeface="Cambria Math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FF33CC"/>
                          </a:solidFill>
                          <a:latin typeface="Cambria Math"/>
                        </a:rPr>
                        <m:t>𝑆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FF33CC"/>
                              </a:solidFill>
                              <a:latin typeface="Cambria Math"/>
                            </a:rPr>
                            <m:t>𝑗</m:t>
                          </m:r>
                          <m:r>
                            <a:rPr lang="en-US" i="1">
                              <a:solidFill>
                                <a:srgbClr val="FF33CC"/>
                              </a:solidFill>
                              <a:latin typeface="Cambria Math"/>
                            </a:rPr>
                            <m:t>−1,</m:t>
                          </m:r>
                          <m:r>
                            <a:rPr lang="en-US" i="1">
                              <a:solidFill>
                                <a:srgbClr val="FF33CC"/>
                              </a:solidFill>
                              <a:latin typeface="Cambria Math"/>
                            </a:rPr>
                            <m:t>𝑘</m:t>
                          </m:r>
                          <m:r>
                            <a:rPr lang="en-US" i="1">
                              <a:solidFill>
                                <a:srgbClr val="FF33CC"/>
                              </a:solidFill>
                              <a:latin typeface="Cambria Math"/>
                            </a:rPr>
                            <m:t>−1,</m:t>
                          </m:r>
                          <m:r>
                            <a:rPr lang="en-US" i="1">
                              <a:solidFill>
                                <a:srgbClr val="FF33CC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FF33CC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i="1">
                              <a:solidFill>
                                <a:srgbClr val="FF33CC"/>
                              </a:solidFill>
                              <a:latin typeface="Cambria Math"/>
                            </a:rPr>
                            <m:t>𝑅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FF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FF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FF33CC"/>
                                      </a:solidFill>
                                      <a:latin typeface="Cambria Math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FF33CC"/>
                                      </a:solidFill>
                                      <a:latin typeface="Cambria Math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solidFill>
                                <a:srgbClr val="FF33CC"/>
                              </a:solidFill>
                              <a:latin typeface="Cambria Math"/>
                            </a:rPr>
                            <m:t>, </m:t>
                          </m:r>
                          <m:r>
                            <a:rPr lang="en-US" i="1">
                              <a:solidFill>
                                <a:srgbClr val="FF33CC"/>
                              </a:solidFill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∨</m:t>
                      </m:r>
                      <m:r>
                        <a:rPr lang="en-US" i="1">
                          <a:solidFill>
                            <a:srgbClr val="00B050"/>
                          </a:solidFill>
                          <a:latin typeface="Cambria Math"/>
                        </a:rPr>
                        <m:t>𝑆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𝑗</m:t>
                          </m:r>
                          <m:r>
                            <a:rPr lang="en-US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−1,</m:t>
                          </m:r>
                          <m:r>
                            <a:rPr lang="en-US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𝑘</m:t>
                          </m:r>
                          <m:r>
                            <a:rPr lang="en-US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𝑦</m:t>
                          </m:r>
                          <m:r>
                            <a:rPr lang="en-US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𝑅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Search for True entry 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𝑆</m:t>
                    </m:r>
                    <m:r>
                      <a:rPr lang="en-US" b="0" i="1" smtClean="0">
                        <a:latin typeface="Cambria Math"/>
                      </a:rPr>
                      <m:t>(</m:t>
                    </m:r>
                    <m:r>
                      <a:rPr lang="en-US" b="0" i="1" smtClean="0">
                        <a:latin typeface="Cambria Math"/>
                      </a:rPr>
                      <m:t>𝑛</m:t>
                    </m:r>
                    <m:r>
                      <a:rPr lang="en-US" b="0" i="1" smtClean="0">
                        <a:latin typeface="Cambria Math"/>
                      </a:rPr>
                      <m:t>,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𝑛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,&gt;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𝑚𝑛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4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,&gt;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𝑚𝑛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4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dirty="0"/>
                  <a:t>	</a:t>
                </a:r>
              </a:p>
            </p:txBody>
          </p:sp>
        </mc:Choice>
        <mc:Fallback xmlns="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36622E68-595E-7B42-BC29-A8F218BECA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1" y="1951038"/>
                <a:ext cx="11298398" cy="4525963"/>
              </a:xfrm>
              <a:blipFill>
                <a:blip r:embed="rId3"/>
                <a:stretch>
                  <a:fillRect l="-1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49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16986" y="2499752"/>
                <a:ext cx="43518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/>
                        </a:rPr>
                        <m:t>𝑛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986" y="2499752"/>
                <a:ext cx="435184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10654" y="2961417"/>
                <a:ext cx="435184" cy="7224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𝑛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654" y="2961417"/>
                <a:ext cx="435184" cy="722442"/>
              </a:xfrm>
              <a:prstGeom prst="rect">
                <a:avLst/>
              </a:prstGeom>
              <a:blipFill>
                <a:blip r:embed="rId5"/>
                <a:stretch>
                  <a:fillRect b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85799" y="3588074"/>
                <a:ext cx="69326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/>
                        </a:rPr>
                        <m:t>𝑛𝑚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799" y="3588074"/>
                <a:ext cx="693267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066800" y="4034135"/>
                <a:ext cx="69326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/>
                        </a:rPr>
                        <m:t>𝑛𝑚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4034135"/>
                <a:ext cx="693267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807697" y="3234131"/>
                <a:ext cx="185980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>
                          <a:solidFill>
                            <a:srgbClr val="FF0000"/>
                          </a:solidFill>
                          <a:latin typeface="Cambria Math"/>
                        </a:rPr>
                        <m:t>Θ</m:t>
                      </m:r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/>
                        </a:rPr>
                        <m:t>(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𝑛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4</m:t>
                          </m:r>
                        </m:sup>
                      </m:sSup>
                      <m:sSup>
                        <m:sSup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𝑚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7697" y="3234131"/>
                <a:ext cx="1859805" cy="584775"/>
              </a:xfrm>
              <a:prstGeom prst="rect">
                <a:avLst/>
              </a:prstGeom>
              <a:blipFill>
                <a:blip r:embed="rId8"/>
                <a:stretch>
                  <a:fillRect r="-2721" b="-19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50513E15-DA96-3945-974C-0BEF6B54793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200" y="1143000"/>
                <a:ext cx="12039600" cy="13716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𝑆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𝑗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</a:rPr>
                            <m:t>𝑘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a:rPr lang="en-US" i="1">
                          <a:solidFill>
                            <a:srgbClr val="FF33CC"/>
                          </a:solidFill>
                          <a:latin typeface="Cambria Math"/>
                        </a:rPr>
                        <m:t>𝑆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FF33CC"/>
                              </a:solidFill>
                              <a:latin typeface="Cambria Math"/>
                            </a:rPr>
                            <m:t>𝑗</m:t>
                          </m:r>
                          <m:r>
                            <a:rPr lang="en-US" i="1">
                              <a:solidFill>
                                <a:srgbClr val="FF33CC"/>
                              </a:solidFill>
                              <a:latin typeface="Cambria Math"/>
                            </a:rPr>
                            <m:t>−1,</m:t>
                          </m:r>
                          <m:r>
                            <a:rPr lang="en-US" i="1">
                              <a:solidFill>
                                <a:srgbClr val="FF33CC"/>
                              </a:solidFill>
                              <a:latin typeface="Cambria Math"/>
                            </a:rPr>
                            <m:t>𝑘</m:t>
                          </m:r>
                          <m:r>
                            <a:rPr lang="en-US" i="1">
                              <a:solidFill>
                                <a:srgbClr val="FF33CC"/>
                              </a:solidFill>
                              <a:latin typeface="Cambria Math"/>
                            </a:rPr>
                            <m:t>−1,</m:t>
                          </m:r>
                          <m:r>
                            <a:rPr lang="en-US" i="1">
                              <a:solidFill>
                                <a:srgbClr val="FF33CC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FF33CC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i="1">
                              <a:solidFill>
                                <a:srgbClr val="FF33CC"/>
                              </a:solidFill>
                              <a:latin typeface="Cambria Math"/>
                            </a:rPr>
                            <m:t>𝑅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FF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FF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FF33CC"/>
                                      </a:solidFill>
                                      <a:latin typeface="Cambria Math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FF33CC"/>
                                      </a:solidFill>
                                      <a:latin typeface="Cambria Math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solidFill>
                                <a:srgbClr val="FF33CC"/>
                              </a:solidFill>
                              <a:latin typeface="Cambria Math"/>
                            </a:rPr>
                            <m:t>, </m:t>
                          </m:r>
                          <m:r>
                            <a:rPr lang="en-US" i="1">
                              <a:solidFill>
                                <a:srgbClr val="FF33CC"/>
                              </a:solidFill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∨</m:t>
                      </m:r>
                      <m:r>
                        <a:rPr lang="en-US" i="1">
                          <a:solidFill>
                            <a:srgbClr val="00B050"/>
                          </a:solidFill>
                          <a:latin typeface="Cambria Math"/>
                        </a:rPr>
                        <m:t>𝑆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𝑗</m:t>
                          </m:r>
                          <m:r>
                            <a:rPr lang="en-US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−1,</m:t>
                          </m:r>
                          <m:r>
                            <a:rPr lang="en-US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𝑘</m:t>
                          </m:r>
                          <m:r>
                            <a:rPr lang="en-US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𝑦</m:t>
                          </m:r>
                          <m:r>
                            <a:rPr lang="en-US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𝑅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50513E15-DA96-3945-974C-0BEF6B5479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1143000"/>
                <a:ext cx="12039600" cy="1371600"/>
              </a:xfrm>
              <a:prstGeom prst="rect">
                <a:avLst/>
              </a:prstGeom>
              <a:blipFill>
                <a:blip r:embed="rId9"/>
                <a:stretch>
                  <a:fillRect l="-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31456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Programming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Requires </a:t>
            </a:r>
            <a:r>
              <a:rPr lang="en-US" dirty="0">
                <a:solidFill>
                  <a:srgbClr val="FF33CC"/>
                </a:solidFill>
              </a:rPr>
              <a:t>Optimal Substructure</a:t>
            </a:r>
          </a:p>
          <a:p>
            <a:pPr lvl="1"/>
            <a:r>
              <a:rPr lang="en-US" dirty="0"/>
              <a:t>Solution to larger problem contains the solutions to smaller ones</a:t>
            </a:r>
          </a:p>
          <a:p>
            <a:r>
              <a:rPr lang="en-US" dirty="0"/>
              <a:t>Idea: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Identify the recursive structure of the problem</a:t>
            </a:r>
          </a:p>
          <a:p>
            <a:pPr lvl="2"/>
            <a:r>
              <a:rPr lang="en-US" dirty="0"/>
              <a:t>What is the “last thing” done?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Save the solution to each subproblem in memory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Select a good order for solving subproblems</a:t>
            </a:r>
          </a:p>
          <a:p>
            <a:pPr lvl="2"/>
            <a:r>
              <a:rPr lang="en-US" dirty="0"/>
              <a:t>“Top Down”: Solve each recursively</a:t>
            </a:r>
          </a:p>
          <a:p>
            <a:pPr lvl="2"/>
            <a:r>
              <a:rPr lang="en-US" dirty="0"/>
              <a:t>“Bottom Up”: Iteratively solve smallest to largest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2067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481D0-DAAD-1C4D-A6B8-1FEA9C5DC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We Visualize this 4D “Table”?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4407C40-B857-E949-B1C6-9576ECE1D69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8600" y="5943601"/>
                <a:ext cx="9677400" cy="761999"/>
              </a:xfrm>
            </p:spPr>
            <p:txBody>
              <a:bodyPr>
                <a:normAutofit fontScale="85000" lnSpcReduction="10000"/>
              </a:bodyPr>
              <a:lstStyle/>
              <a:p>
                <a:pPr marL="0" indent="0">
                  <a:buNone/>
                </a:pPr>
                <a:r>
                  <a:rPr lang="en-US" dirty="0"/>
                  <a:t>To get a solution: search for True entry at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𝑆</m:t>
                    </m:r>
                    <m:r>
                      <a:rPr lang="en-US" i="1">
                        <a:latin typeface="Cambria Math"/>
                      </a:rPr>
                      <m:t>(</m:t>
                    </m:r>
                    <m:r>
                      <a:rPr lang="en-US" i="1">
                        <a:latin typeface="Cambria Math"/>
                      </a:rPr>
                      <m:t>𝑛</m:t>
                    </m:r>
                    <m:r>
                      <a:rPr lang="en-US" i="1">
                        <a:latin typeface="Cambria Math"/>
                      </a:rPr>
                      <m:t>,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𝑛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i="1">
                        <a:latin typeface="Cambria Math"/>
                      </a:rPr>
                      <m:t>,&gt;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𝑚𝑛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4</m:t>
                        </m:r>
                      </m:den>
                    </m:f>
                    <m:r>
                      <a:rPr lang="en-US" i="1">
                        <a:latin typeface="Cambria Math"/>
                      </a:rPr>
                      <m:t>,&gt;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𝑚𝑛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4</m:t>
                        </m:r>
                      </m:den>
                    </m:f>
                    <m:r>
                      <a:rPr lang="en-US" i="1">
                        <a:latin typeface="Cambria Math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4407C40-B857-E949-B1C6-9576ECE1D69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0" y="5943601"/>
                <a:ext cx="9677400" cy="761999"/>
              </a:xfrm>
              <a:blipFill>
                <a:blip r:embed="rId2"/>
                <a:stretch>
                  <a:fillRect l="-11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7573DF-815A-E047-9BF1-0F13F3182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50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7540C475-8898-5F46-BE86-4D44768B897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446801" y="1219200"/>
                <a:ext cx="4745199" cy="193886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000" i="1" smtClean="0">
                        <a:latin typeface="Cambria Math"/>
                      </a:rPr>
                      <m:t>𝑆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/>
                          </a:rPr>
                          <m:t>𝑗</m:t>
                        </m:r>
                        <m:r>
                          <a:rPr lang="en-US" sz="2000" i="1">
                            <a:latin typeface="Cambria Math"/>
                          </a:rPr>
                          <m:t>,</m:t>
                        </m:r>
                        <m:r>
                          <a:rPr lang="en-US" sz="2000" i="1">
                            <a:latin typeface="Cambria Math"/>
                          </a:rPr>
                          <m:t>𝑘</m:t>
                        </m:r>
                        <m:r>
                          <a:rPr lang="en-US" sz="2000" i="1">
                            <a:latin typeface="Cambria Math"/>
                          </a:rPr>
                          <m:t>,</m:t>
                        </m:r>
                        <m:r>
                          <a:rPr lang="en-US" sz="2000" i="1">
                            <a:latin typeface="Cambria Math"/>
                          </a:rPr>
                          <m:t>𝑥</m:t>
                        </m:r>
                        <m:r>
                          <a:rPr lang="en-US" sz="2000" i="1">
                            <a:latin typeface="Cambria Math"/>
                          </a:rPr>
                          <m:t>,</m:t>
                        </m:r>
                        <m:r>
                          <a:rPr lang="en-US" sz="2000" i="1">
                            <a:latin typeface="Cambria Math"/>
                          </a:rPr>
                          <m:t>𝑦</m:t>
                        </m:r>
                      </m:e>
                    </m:d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000" dirty="0"/>
                  <a:t> True if:</a:t>
                </a:r>
              </a:p>
              <a:p>
                <a:pPr marL="0" indent="0">
                  <a:buNone/>
                </a:pPr>
                <a:r>
                  <a:rPr lang="en-US" sz="2000" dirty="0"/>
                  <a:t>	from among the first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</a:rPr>
                      <m:t>𝑗</m:t>
                    </m:r>
                  </m:oMath>
                </a14:m>
                <a:r>
                  <a:rPr lang="en-US" sz="2000" dirty="0"/>
                  <a:t> precincts</a:t>
                </a:r>
              </a:p>
              <a:p>
                <a:pPr marL="0" indent="0">
                  <a:buNone/>
                </a:pPr>
                <a:r>
                  <a:rPr lang="en-US" sz="2000" dirty="0"/>
                  <a:t>	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</a:rPr>
                      <m:t>𝑘</m:t>
                    </m:r>
                  </m:oMath>
                </a14:m>
                <a:r>
                  <a:rPr lang="en-US" sz="2000" dirty="0"/>
                  <a:t> are assigned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/>
                          </a:rPr>
                          <m:t>𝐷</m:t>
                        </m:r>
                      </m:e>
                      <m:sub>
                        <m:r>
                          <a:rPr lang="en-US" sz="2000" i="1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endParaRPr lang="en-US" sz="2000" dirty="0"/>
              </a:p>
              <a:p>
                <a:pPr marL="0" indent="0">
                  <a:buNone/>
                </a:pPr>
                <a:r>
                  <a:rPr lang="en-US" sz="2000" dirty="0"/>
                  <a:t>	exactly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</a:rPr>
                      <m:t>𝑥</m:t>
                    </m:r>
                  </m:oMath>
                </a14:m>
                <a:r>
                  <a:rPr lang="en-US" sz="2000" dirty="0"/>
                  <a:t> vote for 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/>
                          </a:rPr>
                          <m:t>𝐷</m:t>
                        </m:r>
                      </m:e>
                      <m:sub>
                        <m:r>
                          <a:rPr lang="en-US" sz="2000" i="1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endParaRPr lang="en-US" sz="2000" dirty="0"/>
              </a:p>
              <a:p>
                <a:pPr marL="0" indent="0">
                  <a:buNone/>
                </a:pPr>
                <a:r>
                  <a:rPr lang="en-US" sz="2000" dirty="0"/>
                  <a:t>	exactly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</a:rPr>
                      <m:t>𝑦</m:t>
                    </m:r>
                  </m:oMath>
                </a14:m>
                <a:r>
                  <a:rPr lang="en-US" sz="2000" dirty="0"/>
                  <a:t> vote for 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/>
                          </a:rPr>
                          <m:t>𝐷</m:t>
                        </m:r>
                      </m:e>
                      <m:sub>
                        <m:r>
                          <a:rPr lang="en-US" sz="2000" i="1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endParaRPr lang="en-US" sz="2000" dirty="0"/>
              </a:p>
              <a:p>
                <a:pPr marL="0" indent="0">
                  <a:buNone/>
                </a:pPr>
                <a:r>
                  <a:rPr lang="en-US" sz="2000" dirty="0"/>
                  <a:t>	</a:t>
                </a: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7540C475-8898-5F46-BE86-4D44768B89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6801" y="1219200"/>
                <a:ext cx="4745199" cy="1938864"/>
              </a:xfrm>
              <a:prstGeom prst="rect">
                <a:avLst/>
              </a:prstGeom>
              <a:blipFill>
                <a:blip r:embed="rId3"/>
                <a:stretch>
                  <a:fillRect t="-1290" b="-129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68447B1-1CB2-D54C-80DD-DBA9B88B63BD}"/>
                  </a:ext>
                </a:extLst>
              </p:cNvPr>
              <p:cNvSpPr txBox="1"/>
              <p:nvPr/>
            </p:nvSpPr>
            <p:spPr>
              <a:xfrm>
                <a:off x="11129961" y="2258980"/>
                <a:ext cx="60901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srgbClr val="FF0000"/>
                          </a:solidFill>
                          <a:latin typeface="Cambria Math"/>
                        </a:rPr>
                        <m:t>𝑛𝑚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68447B1-1CB2-D54C-80DD-DBA9B88B63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29961" y="2258980"/>
                <a:ext cx="609013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DC592E6-1A69-824F-9BFB-66FD6117EEAE}"/>
                  </a:ext>
                </a:extLst>
              </p:cNvPr>
              <p:cNvSpPr txBox="1"/>
              <p:nvPr/>
            </p:nvSpPr>
            <p:spPr>
              <a:xfrm>
                <a:off x="11129961" y="2646417"/>
                <a:ext cx="60901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srgbClr val="FF0000"/>
                          </a:solidFill>
                          <a:latin typeface="Cambria Math"/>
                        </a:rPr>
                        <m:t>𝑛𝑚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DC592E6-1A69-824F-9BFB-66FD6117EE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29961" y="2646417"/>
                <a:ext cx="609013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B4A93F6-598D-4F4A-BDFE-122B93FDD703}"/>
                  </a:ext>
                </a:extLst>
              </p:cNvPr>
              <p:cNvSpPr txBox="1"/>
              <p:nvPr/>
            </p:nvSpPr>
            <p:spPr>
              <a:xfrm>
                <a:off x="11158536" y="1916050"/>
                <a:ext cx="66191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𝑛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/2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B4A93F6-598D-4F4A-BDFE-122B93FDD7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8536" y="1916050"/>
                <a:ext cx="661912" cy="400110"/>
              </a:xfrm>
              <a:prstGeom prst="rect">
                <a:avLst/>
              </a:prstGeom>
              <a:blipFill>
                <a:blip r:embed="rId6"/>
                <a:stretch>
                  <a:fillRect b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E16ED56-3B7F-444C-BFBE-4A79BB1B977F}"/>
                  </a:ext>
                </a:extLst>
              </p:cNvPr>
              <p:cNvSpPr txBox="1"/>
              <p:nvPr/>
            </p:nvSpPr>
            <p:spPr>
              <a:xfrm>
                <a:off x="11738974" y="1573120"/>
                <a:ext cx="39421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srgbClr val="FF0000"/>
                          </a:solidFill>
                          <a:latin typeface="Cambria Math"/>
                        </a:rPr>
                        <m:t>𝑛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E16ED56-3B7F-444C-BFBE-4A79BB1B97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8974" y="1573120"/>
                <a:ext cx="394210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114254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mtClean="0">
                          <a:solidFill>
                            <a:schemeClr val="bg1"/>
                          </a:solidFill>
                          <a:latin typeface="Cambria Math"/>
                        </a:rPr>
                        <m:t>Θ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/>
                        </a:rPr>
                        <m:t>(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𝑛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4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𝑚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solidFill>
                            <a:schemeClr val="bg1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b="-20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r>
                  <a:rPr lang="en-US" dirty="0"/>
                  <a:t>This looks big!  Yes, and it’s interesting too! </a:t>
                </a:r>
                <a:r>
                  <a:rPr lang="en-US" dirty="0">
                    <a:sym typeface="Wingdings" pitchFamily="2" charset="2"/>
                  </a:rPr>
                  <a:t></a:t>
                </a:r>
                <a:endParaRPr lang="en-US" dirty="0"/>
              </a:p>
              <a:p>
                <a:r>
                  <a:rPr lang="en-US" dirty="0"/>
                  <a:t>Inputs:</a:t>
                </a:r>
              </a:p>
              <a:p>
                <a:pPr lvl="1"/>
                <a:r>
                  <a:rPr lang="en-US" dirty="0"/>
                  <a:t>List (size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) of precincts and counts of voters for Regular Party,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𝑅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Number of voters (integer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)</a:t>
                </a:r>
              </a:p>
              <a:p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is a </a:t>
                </a:r>
                <a:r>
                  <a:rPr lang="en-US" dirty="0">
                    <a:solidFill>
                      <a:srgbClr val="FF0000"/>
                    </a:solidFill>
                  </a:rPr>
                  <a:t>size</a:t>
                </a:r>
                <a:r>
                  <a:rPr lang="en-US" dirty="0"/>
                  <a:t> of one of the inputs</a:t>
                </a:r>
              </a:p>
              <a:p>
                <a:pPr lvl="1"/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doubles, </a:t>
                </a:r>
                <a:r>
                  <a:rPr lang="en-US" u="sng" dirty="0"/>
                  <a:t>twice as many items </a:t>
                </a:r>
                <a:r>
                  <a:rPr lang="en-US" dirty="0"/>
                  <a:t>in the list that’s our input</a:t>
                </a:r>
              </a:p>
              <a:p>
                <a:r>
                  <a:rPr lang="en-US" dirty="0"/>
                  <a:t>But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is an input </a:t>
                </a:r>
                <a:r>
                  <a:rPr lang="en-US" dirty="0">
                    <a:solidFill>
                      <a:srgbClr val="FF0000"/>
                    </a:solidFill>
                  </a:rPr>
                  <a:t>value</a:t>
                </a:r>
                <a:r>
                  <a:rPr lang="en-US" dirty="0"/>
                  <a:t> (not a size)</a:t>
                </a:r>
              </a:p>
              <a:p>
                <a:pPr lvl="1"/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 doubles, it’s still one integer, </a:t>
                </a:r>
                <a:r>
                  <a:rPr lang="en-US" u="sng" dirty="0"/>
                  <a:t>one input item</a:t>
                </a:r>
              </a:p>
              <a:p>
                <a:pPr lvl="1"/>
                <a:r>
                  <a:rPr lang="en-US" dirty="0"/>
                  <a:t>But the amount of work grows </a:t>
                </a:r>
              </a:p>
              <a:p>
                <a:pPr lvl="1"/>
                <a:r>
                  <a:rPr lang="en-US" dirty="0"/>
                  <a:t>The complexity depends on the </a:t>
                </a:r>
                <a:r>
                  <a:rPr lang="en-US" u="sng" dirty="0"/>
                  <a:t>size of this single integer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72" t="-2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2698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F4B22-CA46-BF4C-9EB7-37B3BCA6A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Size of a Numeric Input-Value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442B9FA-A1DA-064A-8EA7-970A4204B2C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0"/>
                <a:ext cx="10972800" cy="5105400"/>
              </a:xfrm>
            </p:spPr>
            <p:txBody>
              <a:bodyPr anchor="t" anchorCtr="0"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en-US" b="1" dirty="0"/>
                  <a:t>Question: </a:t>
                </a:r>
                <a:r>
                  <a:rPr lang="en-US" dirty="0"/>
                  <a:t>How do we measure the size of an integer?</a:t>
                </a:r>
              </a:p>
              <a:p>
                <a:pPr marL="0" indent="0">
                  <a:buNone/>
                </a:pPr>
                <a:r>
                  <a:rPr lang="en-US" b="1" dirty="0"/>
                  <a:t>Answer: </a:t>
                </a:r>
                <a:r>
                  <a:rPr lang="en-US" dirty="0"/>
                  <a:t>the number of bits to represent it.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b="1" dirty="0"/>
                  <a:t>Example:</a:t>
                </a:r>
                <a:br>
                  <a:rPr lang="en-US" dirty="0"/>
                </a:br>
                <a:r>
                  <a:rPr lang="en-US" dirty="0"/>
                  <a:t>The value 4 (decimal) in binary is 100,  so the size of “value 4” is 3.</a:t>
                </a:r>
              </a:p>
              <a:p>
                <a:pPr marL="0" indent="0">
                  <a:buNone/>
                </a:pPr>
                <a:r>
                  <a:rPr lang="en-US" dirty="0"/>
                  <a:t>If the size grows by 1, that’s 4 bits.  With 4 bits, the value could be 1000 or 8 decimal.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Wait, what? Size of input grows by 1, and the value doubles (4 to 8). </a:t>
                </a:r>
                <a:br>
                  <a:rPr lang="en-US" dirty="0"/>
                </a:br>
                <a:r>
                  <a:rPr lang="en-US" dirty="0"/>
                  <a:t>That sounds like exponential!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vs.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p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442B9FA-A1DA-064A-8EA7-970A4204B2C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0"/>
                <a:ext cx="10972800" cy="5105400"/>
              </a:xfrm>
              <a:blipFill>
                <a:blip r:embed="rId2"/>
                <a:stretch>
                  <a:fillRect l="-1387" t="-2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2C61B2-6B6D-414F-8D2D-EC3519CE4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6469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Pseudo-Polynomial Time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09600" y="1295400"/>
                <a:ext cx="10972800" cy="5257800"/>
              </a:xfrm>
            </p:spPr>
            <p:txBody>
              <a:bodyPr>
                <a:normAutofit fontScale="70000" lnSpcReduction="20000"/>
              </a:bodyPr>
              <a:lstStyle/>
              <a:p>
                <a:pPr marL="0" indent="0">
                  <a:buNone/>
                </a:pPr>
                <a:r>
                  <a:rPr lang="en-US" dirty="0"/>
                  <a:t>Yes, the </a:t>
                </a:r>
                <a:r>
                  <a:rPr lang="en-US" i="1" dirty="0" err="1"/>
                  <a:t>inputSize</a:t>
                </a:r>
                <a:r>
                  <a:rPr lang="en-US" dirty="0"/>
                  <a:t> (in bits) of value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 is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func>
                  </m:oMath>
                </a14:m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br>
                  <a:rPr lang="en-US" dirty="0"/>
                </a:br>
                <a:r>
                  <a:rPr lang="en-US" dirty="0"/>
                  <a:t>  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i="1">
                            <a:latin typeface="Cambria Math" panose="02040503050406030204" pitchFamily="18" charset="0"/>
                          </a:rPr>
                          <m:t>𝑖𝑛𝑝𝑢𝑡𝑆𝑖𝑧𝑒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func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𝑖𝑛𝑝𝑢𝑡𝑆𝑖𝑧𝑒</m:t>
                        </m:r>
                      </m:sup>
                    </m:sSup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    So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𝑖𝑛𝑝𝑢𝑡𝑆𝑖𝑧𝑒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𝑖𝑛𝑝𝑢𝑡𝑆𝑖𝑧𝑒</m:t>
                        </m:r>
                      </m:sup>
                    </m:sSup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sz="4400" dirty="0"/>
                  <a:t>G</a:t>
                </a:r>
                <a:r>
                  <a:rPr lang="en-US" sz="4100" b="1" dirty="0"/>
                  <a:t>errymandering’s run-time is </a:t>
                </a:r>
                <a:r>
                  <a:rPr lang="en-US" sz="4100" b="1" u="sng" dirty="0"/>
                  <a:t>exponential</a:t>
                </a:r>
                <a:r>
                  <a:rPr lang="en-US" sz="4100" b="1" dirty="0"/>
                  <a:t> because of </a:t>
                </a:r>
                <a:r>
                  <a:rPr lang="en-US" sz="4100" b="1" i="1" dirty="0">
                    <a:solidFill>
                      <a:srgbClr val="FF0000"/>
                    </a:solidFill>
                  </a:rPr>
                  <a:t>size</a:t>
                </a:r>
                <a:r>
                  <a:rPr lang="en-US" sz="4100" b="1" dirty="0"/>
                  <a:t> of input </a:t>
                </a:r>
                <a14:m>
                  <m:oMath xmlns:m="http://schemas.openxmlformats.org/officeDocument/2006/math">
                    <m:r>
                      <a:rPr lang="en-US" sz="4100" b="1" i="1" dirty="0" smtClean="0">
                        <a:solidFill>
                          <a:schemeClr val="tx1"/>
                        </a:solidFill>
                        <a:latin typeface="Cambria Math"/>
                      </a:rPr>
                      <m:t>𝒎</m:t>
                    </m:r>
                  </m:oMath>
                </a14:m>
                <a:endParaRPr lang="en-US" sz="4100" b="1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Because run-time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solidFill>
                          <a:srgbClr val="FF0000"/>
                        </a:solidFill>
                        <a:latin typeface="Cambria Math"/>
                      </a:rPr>
                      <m:t>Θ</m:t>
                    </m:r>
                    <m:d>
                      <m:d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𝑛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4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𝑚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/>
                  <a:t> written in terms of the </a:t>
                </a:r>
                <a:r>
                  <a:rPr lang="en-US" i="1" dirty="0">
                    <a:solidFill>
                      <a:srgbClr val="7030A0"/>
                    </a:solidFill>
                  </a:rPr>
                  <a:t>value </a:t>
                </a:r>
                <a:r>
                  <a:rPr lang="en-US" dirty="0">
                    <a:solidFill>
                      <a:srgbClr val="7030A0"/>
                    </a:solidFill>
                  </a:rPr>
                  <a:t>of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/>
                      </a:rPr>
                      <m:t>𝑚</m:t>
                    </m:r>
                  </m:oMath>
                </a14:m>
                <a:r>
                  <a:rPr lang="en-US" dirty="0"/>
                  <a:t>, not the </a:t>
                </a:r>
                <a:r>
                  <a:rPr lang="en-US" i="1" dirty="0">
                    <a:solidFill>
                      <a:srgbClr val="FF0000"/>
                    </a:solidFill>
                  </a:rPr>
                  <a:t>size</a:t>
                </a:r>
                <a:r>
                  <a:rPr lang="en-US" dirty="0">
                    <a:solidFill>
                      <a:srgbClr val="FF0000"/>
                    </a:solidFill>
                  </a:rPr>
                  <a:t>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/>
                      </a:rPr>
                      <m:t>𝑚</m:t>
                    </m:r>
                  </m:oMath>
                </a14:m>
                <a:endParaRPr lang="en-US" b="0" dirty="0">
                  <a:solidFill>
                    <a:srgbClr val="FF0000"/>
                  </a:solidFill>
                </a:endParaRPr>
              </a:p>
              <a:p>
                <a:r>
                  <a:rPr lang="en-US" dirty="0"/>
                  <a:t>Input size is really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func>
                  </m:oMath>
                </a14:m>
                <a:r>
                  <a:rPr lang="en-US" dirty="0"/>
                  <a:t> 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This is called </a:t>
                </a:r>
                <a:r>
                  <a:rPr lang="en-US" b="1" dirty="0"/>
                  <a:t>pseudo-polynomial time </a:t>
                </a:r>
                <a:r>
                  <a:rPr lang="en-US" dirty="0"/>
                  <a:t>(</a:t>
                </a:r>
                <a:r>
                  <a:rPr lang="en-US" sz="2900" dirty="0">
                    <a:hlinkClick r:id="rId2"/>
                  </a:rPr>
                  <a:t>https://en.wikipedia.org/wiki/Pseudo-polynomial_time</a:t>
                </a:r>
                <a:r>
                  <a:rPr lang="en-US" dirty="0"/>
                  <a:t>)</a:t>
                </a:r>
              </a:p>
              <a:p>
                <a:pPr marL="0" indent="0">
                  <a:buNone/>
                </a:pPr>
                <a:r>
                  <a:rPr lang="en-US" dirty="0"/>
                  <a:t>We’ve seen others like this!   Knapsack DP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Θ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and Coin-changing DP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Θ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295400"/>
                <a:ext cx="10972800" cy="5257800"/>
              </a:xfrm>
              <a:blipFill>
                <a:blip r:embed="rId3"/>
                <a:stretch>
                  <a:fillRect l="-13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5621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EFE7A-D8D7-2846-9D62-BC579DB16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Generic Top-Down Dynamic Programming </a:t>
            </a:r>
            <a:r>
              <a:rPr lang="en-US" dirty="0" err="1"/>
              <a:t>Soln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6B907A-6663-2642-9E26-5676571E5A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373903"/>
            <a:ext cx="8633460" cy="497855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mem = {}</a:t>
            </a:r>
          </a:p>
          <a:p>
            <a:pPr marL="0" indent="0">
              <a:buNone/>
            </a:pPr>
            <a:r>
              <a:rPr lang="en-US" dirty="0"/>
              <a:t>def </a:t>
            </a:r>
            <a:r>
              <a:rPr lang="en-US" dirty="0" err="1"/>
              <a:t>myDPalgo</a:t>
            </a:r>
            <a:r>
              <a:rPr lang="en-US" dirty="0"/>
              <a:t>(</a:t>
            </a:r>
            <a:r>
              <a:rPr lang="en-US" dirty="0">
                <a:solidFill>
                  <a:srgbClr val="FF0000"/>
                </a:solidFill>
              </a:rPr>
              <a:t>problem</a:t>
            </a:r>
            <a:r>
              <a:rPr lang="en-US" dirty="0"/>
              <a:t>):</a:t>
            </a:r>
          </a:p>
          <a:p>
            <a:pPr marL="0" indent="0">
              <a:buNone/>
            </a:pPr>
            <a:r>
              <a:rPr lang="en-US" dirty="0"/>
              <a:t>	if mem[</a:t>
            </a:r>
            <a:r>
              <a:rPr lang="en-US" dirty="0">
                <a:solidFill>
                  <a:srgbClr val="FF0000"/>
                </a:solidFill>
              </a:rPr>
              <a:t>problem</a:t>
            </a:r>
            <a:r>
              <a:rPr lang="en-US" dirty="0"/>
              <a:t>] not blank:</a:t>
            </a:r>
          </a:p>
          <a:p>
            <a:pPr marL="0" indent="0">
              <a:buNone/>
            </a:pPr>
            <a:r>
              <a:rPr lang="en-US" dirty="0"/>
              <a:t>		return mem[</a:t>
            </a:r>
            <a:r>
              <a:rPr lang="en-US" dirty="0">
                <a:solidFill>
                  <a:srgbClr val="FF0000"/>
                </a:solidFill>
              </a:rPr>
              <a:t>problem</a:t>
            </a:r>
            <a:r>
              <a:rPr lang="en-US" dirty="0"/>
              <a:t>]</a:t>
            </a:r>
          </a:p>
          <a:p>
            <a:pPr marL="0" indent="0">
              <a:buNone/>
            </a:pPr>
            <a:r>
              <a:rPr lang="en-US" dirty="0"/>
              <a:t>	if </a:t>
            </a:r>
            <a:r>
              <a:rPr lang="en-US" dirty="0" err="1"/>
              <a:t>baseCase</a:t>
            </a:r>
            <a:r>
              <a:rPr lang="en-US" dirty="0"/>
              <a:t>(</a:t>
            </a:r>
            <a:r>
              <a:rPr lang="en-US" dirty="0">
                <a:solidFill>
                  <a:srgbClr val="FF0000"/>
                </a:solidFill>
              </a:rPr>
              <a:t>problem</a:t>
            </a:r>
            <a:r>
              <a:rPr lang="en-US" dirty="0"/>
              <a:t>):</a:t>
            </a:r>
          </a:p>
          <a:p>
            <a:pPr marL="0" indent="0">
              <a:buNone/>
            </a:pPr>
            <a:r>
              <a:rPr lang="en-US" dirty="0"/>
              <a:t>		</a:t>
            </a:r>
            <a:r>
              <a:rPr lang="en-US" dirty="0">
                <a:solidFill>
                  <a:srgbClr val="7030A0"/>
                </a:solidFill>
              </a:rPr>
              <a:t>solution</a:t>
            </a:r>
            <a:r>
              <a:rPr lang="en-US" dirty="0"/>
              <a:t> = solve(</a:t>
            </a:r>
            <a:r>
              <a:rPr lang="en-US" dirty="0">
                <a:solidFill>
                  <a:srgbClr val="FF0000"/>
                </a:solidFill>
              </a:rPr>
              <a:t>problem</a:t>
            </a:r>
            <a:r>
              <a:rPr lang="en-US" dirty="0"/>
              <a:t>)</a:t>
            </a:r>
          </a:p>
          <a:p>
            <a:pPr marL="0" indent="0">
              <a:buNone/>
            </a:pPr>
            <a:r>
              <a:rPr lang="en-US" dirty="0"/>
              <a:t>		mem[</a:t>
            </a:r>
            <a:r>
              <a:rPr lang="en-US" dirty="0">
                <a:solidFill>
                  <a:srgbClr val="FF0000"/>
                </a:solidFill>
              </a:rPr>
              <a:t>problem</a:t>
            </a:r>
            <a:r>
              <a:rPr lang="en-US" dirty="0"/>
              <a:t>] = </a:t>
            </a:r>
            <a:r>
              <a:rPr lang="en-US" dirty="0">
                <a:solidFill>
                  <a:srgbClr val="7030A0"/>
                </a:solidFill>
              </a:rPr>
              <a:t>solution</a:t>
            </a:r>
          </a:p>
          <a:p>
            <a:pPr marL="0" indent="0">
              <a:buNone/>
            </a:pPr>
            <a:r>
              <a:rPr lang="en-US" dirty="0"/>
              <a:t>		return </a:t>
            </a:r>
            <a:r>
              <a:rPr lang="en-US" dirty="0">
                <a:solidFill>
                  <a:srgbClr val="7030A0"/>
                </a:solidFill>
              </a:rPr>
              <a:t>solution</a:t>
            </a:r>
          </a:p>
          <a:p>
            <a:pPr marL="0" indent="0">
              <a:buNone/>
            </a:pPr>
            <a:r>
              <a:rPr lang="en-US" dirty="0"/>
              <a:t>	for </a:t>
            </a:r>
            <a:r>
              <a:rPr lang="en-US" dirty="0">
                <a:solidFill>
                  <a:srgbClr val="00B050"/>
                </a:solidFill>
              </a:rPr>
              <a:t>subproblem</a:t>
            </a:r>
            <a:r>
              <a:rPr lang="en-US" dirty="0"/>
              <a:t> of </a:t>
            </a:r>
            <a:r>
              <a:rPr lang="en-US" dirty="0">
                <a:solidFill>
                  <a:srgbClr val="FF0000"/>
                </a:solidFill>
              </a:rPr>
              <a:t>problem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		</a:t>
            </a:r>
            <a:r>
              <a:rPr lang="en-US" dirty="0" err="1">
                <a:solidFill>
                  <a:srgbClr val="0070C0"/>
                </a:solidFill>
              </a:rPr>
              <a:t>subsolutions</a:t>
            </a:r>
            <a:r>
              <a:rPr lang="en-US" dirty="0" err="1"/>
              <a:t>.append</a:t>
            </a:r>
            <a:r>
              <a:rPr lang="en-US" dirty="0"/>
              <a:t>(</a:t>
            </a:r>
            <a:r>
              <a:rPr lang="en-US" dirty="0" err="1"/>
              <a:t>myDPalgo</a:t>
            </a:r>
            <a:r>
              <a:rPr lang="en-US" dirty="0"/>
              <a:t>(</a:t>
            </a:r>
            <a:r>
              <a:rPr lang="en-US" dirty="0">
                <a:solidFill>
                  <a:srgbClr val="00B050"/>
                </a:solidFill>
              </a:rPr>
              <a:t>subproblem</a:t>
            </a:r>
            <a:r>
              <a:rPr lang="en-US" dirty="0"/>
              <a:t>))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>
                <a:solidFill>
                  <a:srgbClr val="7030A0"/>
                </a:solidFill>
              </a:rPr>
              <a:t>solution</a:t>
            </a:r>
            <a:r>
              <a:rPr lang="en-US" dirty="0"/>
              <a:t> = </a:t>
            </a:r>
            <a:r>
              <a:rPr lang="en-US" dirty="0" err="1"/>
              <a:t>OptimalSubstructure</a:t>
            </a:r>
            <a:r>
              <a:rPr lang="en-US" dirty="0"/>
              <a:t>(</a:t>
            </a:r>
            <a:r>
              <a:rPr lang="en-US" dirty="0" err="1">
                <a:solidFill>
                  <a:srgbClr val="0070C0"/>
                </a:solidFill>
              </a:rPr>
              <a:t>subsolutions</a:t>
            </a:r>
            <a:r>
              <a:rPr lang="en-US" dirty="0"/>
              <a:t>)</a:t>
            </a:r>
          </a:p>
          <a:p>
            <a:pPr marL="0" indent="0">
              <a:buNone/>
            </a:pPr>
            <a:r>
              <a:rPr lang="en-US" dirty="0"/>
              <a:t>	mem[</a:t>
            </a:r>
            <a:r>
              <a:rPr lang="en-US" dirty="0">
                <a:solidFill>
                  <a:srgbClr val="FF0000"/>
                </a:solidFill>
              </a:rPr>
              <a:t>problem</a:t>
            </a:r>
            <a:r>
              <a:rPr lang="en-US" dirty="0"/>
              <a:t>] = </a:t>
            </a:r>
            <a:r>
              <a:rPr lang="en-US" dirty="0">
                <a:solidFill>
                  <a:srgbClr val="7030A0"/>
                </a:solidFill>
              </a:rPr>
              <a:t>solution</a:t>
            </a:r>
          </a:p>
          <a:p>
            <a:pPr marL="0" indent="0">
              <a:buNone/>
            </a:pPr>
            <a:r>
              <a:rPr lang="en-US" dirty="0"/>
              <a:t>	return </a:t>
            </a:r>
            <a:r>
              <a:rPr lang="en-US" dirty="0">
                <a:solidFill>
                  <a:srgbClr val="7030A0"/>
                </a:solidFill>
              </a:rPr>
              <a:t>solution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A34B11-1AA4-6148-89AD-792020F24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6397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DP Algorithms so far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2×</m:t>
                    </m:r>
                    <m:r>
                      <a:rPr lang="en-US" b="0" i="1" smtClean="0">
                        <a:latin typeface="Cambria Math"/>
                      </a:rPr>
                      <m:t>𝑛</m:t>
                    </m:r>
                  </m:oMath>
                </a14:m>
                <a:r>
                  <a:rPr lang="en-US" dirty="0"/>
                  <a:t> domino tiling (Fibonacci) </a:t>
                </a:r>
              </a:p>
              <a:p>
                <a:r>
                  <a:rPr lang="en-US" dirty="0"/>
                  <a:t>Log cutting</a:t>
                </a:r>
              </a:p>
              <a:p>
                <a:r>
                  <a:rPr lang="en-US" dirty="0"/>
                  <a:t>Matrix Chaining</a:t>
                </a:r>
              </a:p>
              <a:p>
                <a:r>
                  <a:rPr lang="en-US" dirty="0"/>
                  <a:t>Longest Common Subsequence</a:t>
                </a:r>
              </a:p>
              <a:p>
                <a:r>
                  <a:rPr lang="en-US" dirty="0"/>
                  <a:t>Seam Carving (Unit C Programming Problem)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9893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Domino Tiling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24001" y="1295400"/>
            <a:ext cx="6003567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Tile(n):</a:t>
            </a:r>
          </a:p>
          <a:p>
            <a:r>
              <a:rPr lang="en-US" sz="3600" dirty="0"/>
              <a:t>	Initialize Memory M</a:t>
            </a:r>
          </a:p>
          <a:p>
            <a:r>
              <a:rPr lang="en-US" sz="3600" dirty="0"/>
              <a:t>	M[0] = 0</a:t>
            </a:r>
          </a:p>
          <a:p>
            <a:r>
              <a:rPr lang="en-US" sz="3600" dirty="0"/>
              <a:t>	M[1] = 0</a:t>
            </a:r>
          </a:p>
          <a:p>
            <a:r>
              <a:rPr lang="en-US" sz="3600" dirty="0"/>
              <a:t>	for </a:t>
            </a:r>
            <a:r>
              <a:rPr lang="en-US" sz="3600" dirty="0" err="1"/>
              <a:t>i</a:t>
            </a:r>
            <a:r>
              <a:rPr lang="en-US" sz="3600" dirty="0"/>
              <a:t> = 0 to n:</a:t>
            </a:r>
          </a:p>
          <a:p>
            <a:r>
              <a:rPr lang="en-US" sz="3600" dirty="0"/>
              <a:t>		M[</a:t>
            </a:r>
            <a:r>
              <a:rPr lang="en-US" sz="3600" dirty="0" err="1"/>
              <a:t>i</a:t>
            </a:r>
            <a:r>
              <a:rPr lang="en-US" sz="3600" dirty="0"/>
              <a:t>] = M[i-1] + M[i-2]</a:t>
            </a:r>
          </a:p>
          <a:p>
            <a:r>
              <a:rPr lang="en-US" sz="3600" dirty="0"/>
              <a:t>	return M[n]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8915400" y="2057400"/>
            <a:ext cx="533400" cy="3733800"/>
            <a:chOff x="6934200" y="1371600"/>
            <a:chExt cx="533400" cy="3733800"/>
          </a:xfrm>
        </p:grpSpPr>
        <p:sp>
          <p:nvSpPr>
            <p:cNvPr id="8" name="Rectangle 7"/>
            <p:cNvSpPr/>
            <p:nvPr/>
          </p:nvSpPr>
          <p:spPr>
            <a:xfrm>
              <a:off x="6934200" y="1371600"/>
              <a:ext cx="5334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934200" y="1905000"/>
              <a:ext cx="5334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934200" y="2438400"/>
              <a:ext cx="5334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934200" y="2971800"/>
              <a:ext cx="5334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934200" y="3505200"/>
              <a:ext cx="5334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934200" y="4038600"/>
              <a:ext cx="5334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934200" y="4572000"/>
              <a:ext cx="5334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8991182" y="1688068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448800" y="22214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33CC"/>
                </a:solidFill>
              </a:rPr>
              <a:t>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448800" y="27548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33CC"/>
                </a:solidFill>
              </a:rPr>
              <a:t>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448800" y="32766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33CC"/>
                </a:solidFill>
              </a:rPr>
              <a:t>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448800" y="38216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33CC"/>
                </a:solidFill>
              </a:rPr>
              <a:t>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447243" y="43550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33CC"/>
                </a:solidFill>
              </a:rPr>
              <a:t>4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448800" y="48884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33CC"/>
                </a:solidFill>
              </a:rPr>
              <a:t>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447243" y="54218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33CC"/>
                </a:solidFill>
              </a:rPr>
              <a:t>6</a:t>
            </a:r>
          </a:p>
        </p:txBody>
      </p:sp>
      <p:sp>
        <p:nvSpPr>
          <p:cNvPr id="3" name="Down Arrow 2"/>
          <p:cNvSpPr/>
          <p:nvPr/>
        </p:nvSpPr>
        <p:spPr>
          <a:xfrm>
            <a:off x="8476593" y="2139434"/>
            <a:ext cx="304800" cy="35697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5366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Log Cutting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ADE50-950A-4D58-BFB2-FA2C6A8B385D}" type="slidenum">
              <a:rPr lang="en-US" smtClean="0"/>
              <a:t>9</a:t>
            </a:fld>
            <a:endParaRPr lang="en-US"/>
          </a:p>
        </p:txBody>
      </p:sp>
      <p:pic>
        <p:nvPicPr>
          <p:cNvPr id="19" name="Picture 2" descr="Image result for lo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23" r="37586"/>
          <a:stretch/>
        </p:blipFill>
        <p:spPr bwMode="auto">
          <a:xfrm rot="5400000">
            <a:off x="5050024" y="2687823"/>
            <a:ext cx="1600201" cy="658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3352800" y="3962400"/>
            <a:ext cx="5334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886200" y="3962400"/>
            <a:ext cx="5334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419600" y="3962400"/>
            <a:ext cx="5334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953000" y="3962400"/>
            <a:ext cx="533400" cy="533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486400" y="3962400"/>
            <a:ext cx="5334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019800" y="3962400"/>
            <a:ext cx="5334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53200" y="3962400"/>
            <a:ext cx="5334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086600" y="3962400"/>
            <a:ext cx="5334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620000" y="3962400"/>
            <a:ext cx="5334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153400" y="3962400"/>
            <a:ext cx="5334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269257" y="450034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10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735857" y="448442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9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202457" y="448442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8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669057" y="448442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7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135657" y="448442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6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602257" y="44958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068857" y="44958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535457" y="448442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002057" y="44958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468657" y="450034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780476" y="4507594"/>
            <a:ext cx="886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Length: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1828801" y="4044434"/>
                <a:ext cx="8885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FF33CC"/>
                        </a:solidFill>
                        <a:latin typeface="Cambria Math"/>
                      </a:rPr>
                      <m:t>𝐶𝑢𝑡</m:t>
                    </m:r>
                    <m:r>
                      <a:rPr lang="en-US" i="1" dirty="0">
                        <a:solidFill>
                          <a:srgbClr val="FF33CC"/>
                        </a:solidFill>
                        <a:latin typeface="Cambria Math"/>
                      </a:rPr>
                      <m:t>(</m:t>
                    </m:r>
                    <m:r>
                      <a:rPr lang="en-US" i="1" dirty="0" err="1">
                        <a:solidFill>
                          <a:srgbClr val="FF33CC"/>
                        </a:solidFill>
                        <a:latin typeface="Cambria Math"/>
                      </a:rPr>
                      <m:t>𝑖</m:t>
                    </m:r>
                    <m:r>
                      <a:rPr lang="en-US" i="1" dirty="0">
                        <a:solidFill>
                          <a:srgbClr val="FF33CC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FF33CC"/>
                    </a:solidFill>
                  </a:rPr>
                  <a:t>:</a:t>
                </a: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1" y="4044434"/>
                <a:ext cx="888513" cy="369332"/>
              </a:xfrm>
              <a:prstGeom prst="rect">
                <a:avLst/>
              </a:prstGeom>
              <a:blipFill>
                <a:blip r:embed="rId3"/>
                <a:stretch>
                  <a:fillRect t="-3226" r="-428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Rectangle 41"/>
          <p:cNvSpPr/>
          <p:nvPr/>
        </p:nvSpPr>
        <p:spPr>
          <a:xfrm>
            <a:off x="2819400" y="3962400"/>
            <a:ext cx="5334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935257" y="44958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79541" y="1490990"/>
            <a:ext cx="47441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Solve Smallest </a:t>
            </a:r>
            <a:r>
              <a:rPr lang="en-US" sz="2800" dirty="0" err="1"/>
              <a:t>subproblem</a:t>
            </a:r>
            <a:r>
              <a:rPr lang="en-US" sz="2800" dirty="0"/>
              <a:t> first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2438401" y="2523144"/>
                <a:ext cx="252646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i="1" dirty="0">
                        <a:solidFill>
                          <a:srgbClr val="FF33CC"/>
                        </a:solidFill>
                        <a:latin typeface="Cambria Math"/>
                      </a:rPr>
                      <m:t>𝐶𝑢𝑡</m:t>
                    </m:r>
                    <m:d>
                      <m:dPr>
                        <m:ctrlPr>
                          <a:rPr lang="en-US" sz="2800" i="1" dirty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 dirty="0">
                            <a:solidFill>
                              <a:srgbClr val="FF33CC"/>
                            </a:solidFill>
                            <a:latin typeface="Cambria Math"/>
                          </a:rPr>
                          <m:t>4</m:t>
                        </m:r>
                      </m:e>
                    </m:d>
                    <m:r>
                      <a:rPr lang="en-US" sz="2800" i="1" dirty="0">
                        <a:latin typeface="Cambria Math"/>
                      </a:rPr>
                      <m:t>=</m:t>
                    </m:r>
                    <m:r>
                      <m:rPr>
                        <m:sty m:val="p"/>
                      </m:rPr>
                      <a:rPr lang="en-US" sz="2800" dirty="0">
                        <a:latin typeface="Cambria Math"/>
                      </a:rPr>
                      <m:t>max</m:t>
                    </m:r>
                    <m:r>
                      <a:rPr lang="en-US" sz="2800" i="1" dirty="0">
                        <a:solidFill>
                          <a:srgbClr val="0070C0"/>
                        </a:solidFill>
                        <a:latin typeface="Cambria Math"/>
                      </a:rPr>
                      <m:t>⁡</m:t>
                    </m:r>
                  </m:oMath>
                </a14:m>
                <a:r>
                  <a:rPr lang="en-US" sz="2800" dirty="0">
                    <a:solidFill>
                      <a:srgbClr val="0070C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1" y="2523144"/>
                <a:ext cx="2526461" cy="523220"/>
              </a:xfrm>
              <a:prstGeom prst="rect">
                <a:avLst/>
              </a:prstGeom>
              <a:blipFill>
                <a:blip r:embed="rId4"/>
                <a:stretch>
                  <a:fillRect l="-1508"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Right Brace 46"/>
          <p:cNvSpPr/>
          <p:nvPr/>
        </p:nvSpPr>
        <p:spPr>
          <a:xfrm rot="10800000">
            <a:off x="4800601" y="2014210"/>
            <a:ext cx="421278" cy="1643390"/>
          </a:xfrm>
          <a:prstGeom prst="rightBrace">
            <a:avLst>
              <a:gd name="adj1" fmla="val 8333"/>
              <a:gd name="adj2" fmla="val 56027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5221879" y="1905000"/>
                <a:ext cx="2443746" cy="18158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FF33CC"/>
                        </a:solidFill>
                        <a:latin typeface="Cambria Math"/>
                      </a:rPr>
                      <m:t>𝐶𝑢𝑡</m:t>
                    </m:r>
                    <m:d>
                      <m:dPr>
                        <m:ctrlPr>
                          <a:rPr lang="en-US" sz="2800" i="1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rgbClr val="FF33CC"/>
                            </a:solidFill>
                            <a:latin typeface="Cambria Math"/>
                          </a:rPr>
                          <m:t>3</m:t>
                        </m:r>
                      </m:e>
                    </m:d>
                    <m:r>
                      <a:rPr lang="en-US" sz="2800" i="1">
                        <a:latin typeface="Cambria Math"/>
                      </a:rPr>
                      <m:t>+</m:t>
                    </m:r>
                    <m:r>
                      <a:rPr lang="en-US" sz="2800" i="1">
                        <a:solidFill>
                          <a:srgbClr val="0070C0"/>
                        </a:solidFill>
                        <a:latin typeface="Cambria Math"/>
                      </a:rPr>
                      <m:t>𝑃</m:t>
                    </m:r>
                    <m:r>
                      <a:rPr lang="en-US" sz="2800" i="1">
                        <a:solidFill>
                          <a:srgbClr val="0070C0"/>
                        </a:solidFill>
                        <a:latin typeface="Cambria Math"/>
                      </a:rPr>
                      <m:t>[1]</m:t>
                    </m:r>
                  </m:oMath>
                </a14:m>
                <a:r>
                  <a:rPr lang="en-US" sz="2800" i="1" dirty="0">
                    <a:solidFill>
                      <a:srgbClr val="FF33CC"/>
                    </a:solidFill>
                    <a:latin typeface="Cambria Math"/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FF33CC"/>
                        </a:solidFill>
                        <a:latin typeface="Cambria Math"/>
                      </a:rPr>
                      <m:t>𝐶𝑢𝑡</m:t>
                    </m:r>
                    <m:d>
                      <m:dPr>
                        <m:ctrlPr>
                          <a:rPr lang="en-US" sz="2800" i="1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rgbClr val="FF33CC"/>
                            </a:solidFill>
                            <a:latin typeface="Cambria Math"/>
                          </a:rPr>
                          <m:t>2</m:t>
                        </m:r>
                      </m:e>
                    </m:d>
                    <m:r>
                      <a:rPr lang="en-US" sz="2800" i="1">
                        <a:latin typeface="Cambria Math"/>
                      </a:rPr>
                      <m:t>+</m:t>
                    </m:r>
                    <m:r>
                      <a:rPr lang="en-US" sz="2800" i="1">
                        <a:solidFill>
                          <a:srgbClr val="0070C0"/>
                        </a:solidFill>
                        <a:latin typeface="Cambria Math"/>
                      </a:rPr>
                      <m:t>𝑃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rgbClr val="0070C0"/>
                            </a:solidFill>
                            <a:latin typeface="Cambria Math"/>
                          </a:rPr>
                          <m:t>2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rgbClr val="0070C0"/>
                    </a:solidFill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FF33CC"/>
                        </a:solidFill>
                        <a:latin typeface="Cambria Math"/>
                      </a:rPr>
                      <m:t>𝐶𝑢𝑡</m:t>
                    </m:r>
                    <m:d>
                      <m:dPr>
                        <m:ctrlPr>
                          <a:rPr lang="en-US" sz="2800" i="1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rgbClr val="FF33CC"/>
                            </a:solidFill>
                            <a:latin typeface="Cambria Math"/>
                          </a:rPr>
                          <m:t>1</m:t>
                        </m:r>
                      </m:e>
                    </m:d>
                    <m:r>
                      <a:rPr lang="en-US" sz="2800" i="1">
                        <a:latin typeface="Cambria Math"/>
                      </a:rPr>
                      <m:t>+</m:t>
                    </m:r>
                    <m:r>
                      <a:rPr lang="en-US" sz="2800" i="1">
                        <a:solidFill>
                          <a:srgbClr val="0070C0"/>
                        </a:solidFill>
                        <a:latin typeface="Cambria Math"/>
                      </a:rPr>
                      <m:t>𝑃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rgbClr val="0070C0"/>
                            </a:solidFill>
                            <a:latin typeface="Cambria Math"/>
                          </a:rPr>
                          <m:t>3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rgbClr val="0070C0"/>
                    </a:solidFill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FF33CC"/>
                        </a:solidFill>
                        <a:latin typeface="Cambria Math"/>
                      </a:rPr>
                      <m:t>𝐶𝑢𝑡</m:t>
                    </m:r>
                    <m:d>
                      <m:dPr>
                        <m:ctrlPr>
                          <a:rPr lang="en-US" sz="2800" i="1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rgbClr val="FF33CC"/>
                            </a:solidFill>
                            <a:latin typeface="Cambria Math"/>
                          </a:rPr>
                          <m:t>0</m:t>
                        </m:r>
                      </m:e>
                    </m:d>
                    <m:r>
                      <a:rPr lang="en-US" sz="2800" i="1">
                        <a:latin typeface="Cambria Math"/>
                      </a:rPr>
                      <m:t>+</m:t>
                    </m:r>
                    <m:r>
                      <a:rPr lang="en-US" sz="2800" i="1">
                        <a:solidFill>
                          <a:srgbClr val="0070C0"/>
                        </a:solidFill>
                        <a:latin typeface="Cambria Math"/>
                      </a:rPr>
                      <m:t>𝑃</m:t>
                    </m:r>
                    <m:r>
                      <a:rPr lang="en-US" sz="2800" i="1">
                        <a:solidFill>
                          <a:srgbClr val="0070C0"/>
                        </a:solidFill>
                        <a:latin typeface="Cambria Math"/>
                      </a:rPr>
                      <m:t>[4]</m:t>
                    </m:r>
                  </m:oMath>
                </a14:m>
                <a:r>
                  <a:rPr lang="en-US" sz="2800" dirty="0">
                    <a:solidFill>
                      <a:srgbClr val="0070C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1879" y="1905000"/>
                <a:ext cx="2443746" cy="1815882"/>
              </a:xfrm>
              <a:prstGeom prst="rect">
                <a:avLst/>
              </a:prstGeom>
              <a:blipFill>
                <a:blip r:embed="rId5"/>
                <a:stretch>
                  <a:fillRect l="-1031" b="-48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Connector 43"/>
          <p:cNvCxnSpPr/>
          <p:nvPr/>
        </p:nvCxnSpPr>
        <p:spPr>
          <a:xfrm>
            <a:off x="5181600" y="5181598"/>
            <a:ext cx="0" cy="1600202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5029200" y="480514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643872423"/>
      </p:ext>
    </p:extLst>
  </p:cSld>
  <p:clrMapOvr>
    <a:masterClrMapping/>
  </p:clrMapOvr>
</p:sld>
</file>

<file path=ppt/theme/theme1.xml><?xml version="1.0" encoding="utf-8"?>
<a:theme xmlns:a="http://schemas.openxmlformats.org/drawingml/2006/main" name="CS4102-S22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S4102-S22c" id="{C8328E30-EFBB-B944-849F-FCD4FB2B5187}" vid="{1441D9C9-191F-7147-8296-B7DB0E5F7CC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CS4102-S22c</Template>
  <TotalTime>19192</TotalTime>
  <Words>3133</Words>
  <Application>Microsoft Macintosh PowerPoint</Application>
  <PresentationFormat>Widescreen</PresentationFormat>
  <Paragraphs>682</Paragraphs>
  <Slides>53</Slides>
  <Notes>5</Notes>
  <HiddenSlides>2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9" baseType="lpstr">
      <vt:lpstr>Calibri</vt:lpstr>
      <vt:lpstr>Cambria Math</vt:lpstr>
      <vt:lpstr>Arial</vt:lpstr>
      <vt:lpstr>Helvetica Neue</vt:lpstr>
      <vt:lpstr>Helvetica Neue Thin</vt:lpstr>
      <vt:lpstr>CS4102-S22c</vt:lpstr>
      <vt:lpstr>CS4102 Algorithms Spring 2022</vt:lpstr>
      <vt:lpstr>CS4102 Algorithms Spring 2022</vt:lpstr>
      <vt:lpstr>Today’s Keywords</vt:lpstr>
      <vt:lpstr>Announcements</vt:lpstr>
      <vt:lpstr>Dynamic Programming</vt:lpstr>
      <vt:lpstr>Generic Top-Down Dynamic Programming Soln</vt:lpstr>
      <vt:lpstr>DP Algorithms so far</vt:lpstr>
      <vt:lpstr>Domino Tiling</vt:lpstr>
      <vt:lpstr>Log Cutting</vt:lpstr>
      <vt:lpstr>Matrix Chaining</vt:lpstr>
      <vt:lpstr>Generic Top-Down Dynamic Programming Soln</vt:lpstr>
      <vt:lpstr>Generic Top-Down Dynamic Programming Soln</vt:lpstr>
      <vt:lpstr>Longest Common Subsequence</vt:lpstr>
      <vt:lpstr>Seam Carving</vt:lpstr>
      <vt:lpstr>Energy of a Seam</vt:lpstr>
      <vt:lpstr>Dynamic Programming</vt:lpstr>
      <vt:lpstr>Identify Recursive Structure</vt:lpstr>
      <vt:lpstr>Finding the Least Energy Seam</vt:lpstr>
      <vt:lpstr>Computing S(n,k)</vt:lpstr>
      <vt:lpstr>Computing S(n,k)</vt:lpstr>
      <vt:lpstr>Computing S(n,k)</vt:lpstr>
      <vt:lpstr>Seam Carving</vt:lpstr>
      <vt:lpstr>Repeated Seam Removal</vt:lpstr>
      <vt:lpstr>PowerPoint Presentation</vt:lpstr>
      <vt:lpstr>PowerPoint Presentation</vt:lpstr>
      <vt:lpstr>Gerrymandering</vt:lpstr>
      <vt:lpstr>According to the Supreme Court</vt:lpstr>
      <vt:lpstr>VA 5th District</vt:lpstr>
      <vt:lpstr>VA 5th District</vt:lpstr>
      <vt:lpstr>5th District 2020 HR Results</vt:lpstr>
      <vt:lpstr>Some Thinking Before 2012 VA Congressional Redistricting</vt:lpstr>
      <vt:lpstr>Political Reality and 2012 VA Congressional Redistricting</vt:lpstr>
      <vt:lpstr>Gerrymandering Today</vt:lpstr>
      <vt:lpstr>Gerrymandering Today – Seriously?</vt:lpstr>
      <vt:lpstr>VA State Senate District 25 (2020)</vt:lpstr>
      <vt:lpstr>VA State Senate District 25 (2020)</vt:lpstr>
      <vt:lpstr>VA State Senate District 25 (2020)</vt:lpstr>
      <vt:lpstr>VA Redistricting – 2022-</vt:lpstr>
      <vt:lpstr>Gerrymandering Today</vt:lpstr>
      <vt:lpstr>An Algorithm to Gerrymander</vt:lpstr>
      <vt:lpstr>How does it work?</vt:lpstr>
      <vt:lpstr>Gerrymandering Problem Statement</vt:lpstr>
      <vt:lpstr>Dynamic Programming</vt:lpstr>
      <vt:lpstr>Dynamic Programming</vt:lpstr>
      <vt:lpstr>Consider the last precinct</vt:lpstr>
      <vt:lpstr>Define Recursive Structure</vt:lpstr>
      <vt:lpstr>Two ways to satisfy S(j,k,x,y):</vt:lpstr>
      <vt:lpstr>Final Algorithm</vt:lpstr>
      <vt:lpstr>Run Time</vt:lpstr>
      <vt:lpstr>Can We Visualize this 4D “Table”?</vt:lpstr>
      <vt:lpstr>Θ(n^4 m^2)</vt:lpstr>
      <vt:lpstr>Size of a Numeric Input-Value</vt:lpstr>
      <vt:lpstr>Pseudo-Polynomial Time</vt:lpstr>
    </vt:vector>
  </TitlesOfParts>
  <Company>UVA SEAS Computer Science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njb2b</dc:creator>
  <cp:lastModifiedBy>Horton, Tom (tbh3f)</cp:lastModifiedBy>
  <cp:revision>1654</cp:revision>
  <dcterms:created xsi:type="dcterms:W3CDTF">2017-08-21T20:54:06Z</dcterms:created>
  <dcterms:modified xsi:type="dcterms:W3CDTF">2022-03-31T17:19:39Z</dcterms:modified>
</cp:coreProperties>
</file>