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67"/>
  </p:notesMasterIdLst>
  <p:sldIdLst>
    <p:sldId id="298" r:id="rId2"/>
    <p:sldId id="590" r:id="rId3"/>
    <p:sldId id="487" r:id="rId4"/>
    <p:sldId id="616" r:id="rId5"/>
    <p:sldId id="617" r:id="rId6"/>
    <p:sldId id="645" r:id="rId7"/>
    <p:sldId id="618" r:id="rId8"/>
    <p:sldId id="647" r:id="rId9"/>
    <p:sldId id="588" r:id="rId10"/>
    <p:sldId id="511" r:id="rId11"/>
    <p:sldId id="512" r:id="rId12"/>
    <p:sldId id="513" r:id="rId13"/>
    <p:sldId id="514" r:id="rId14"/>
    <p:sldId id="624" r:id="rId15"/>
    <p:sldId id="642" r:id="rId16"/>
    <p:sldId id="643" r:id="rId17"/>
    <p:sldId id="537" r:id="rId18"/>
    <p:sldId id="518" r:id="rId19"/>
    <p:sldId id="538" r:id="rId20"/>
    <p:sldId id="625" r:id="rId21"/>
    <p:sldId id="540" r:id="rId22"/>
    <p:sldId id="626" r:id="rId23"/>
    <p:sldId id="627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28" r:id="rId32"/>
    <p:sldId id="529" r:id="rId33"/>
    <p:sldId id="628" r:id="rId34"/>
    <p:sldId id="638" r:id="rId35"/>
    <p:sldId id="629" r:id="rId36"/>
    <p:sldId id="505" r:id="rId37"/>
    <p:sldId id="648" r:id="rId38"/>
    <p:sldId id="557" r:id="rId39"/>
    <p:sldId id="649" r:id="rId40"/>
    <p:sldId id="509" r:id="rId41"/>
    <p:sldId id="630" r:id="rId42"/>
    <p:sldId id="510" r:id="rId43"/>
    <p:sldId id="262" r:id="rId44"/>
    <p:sldId id="559" r:id="rId45"/>
    <p:sldId id="560" r:id="rId46"/>
    <p:sldId id="561" r:id="rId47"/>
    <p:sldId id="562" r:id="rId48"/>
    <p:sldId id="650" r:id="rId49"/>
    <p:sldId id="594" r:id="rId50"/>
    <p:sldId id="595" r:id="rId51"/>
    <p:sldId id="515" r:id="rId52"/>
    <p:sldId id="600" r:id="rId53"/>
    <p:sldId id="599" r:id="rId54"/>
    <p:sldId id="516" r:id="rId55"/>
    <p:sldId id="517" r:id="rId56"/>
    <p:sldId id="596" r:id="rId57"/>
    <p:sldId id="597" r:id="rId58"/>
    <p:sldId id="519" r:id="rId59"/>
    <p:sldId id="520" r:id="rId60"/>
    <p:sldId id="521" r:id="rId61"/>
    <p:sldId id="522" r:id="rId62"/>
    <p:sldId id="523" r:id="rId63"/>
    <p:sldId id="620" r:id="rId64"/>
    <p:sldId id="646" r:id="rId65"/>
    <p:sldId id="59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33C1D-A682-844E-A140-66D90AB5333C}" v="8" dt="2022-03-21T15:41:2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/>
    <p:restoredTop sz="94665"/>
  </p:normalViewPr>
  <p:slideViewPr>
    <p:cSldViewPr snapToGrid="0">
      <p:cViewPr varScale="1">
        <p:scale>
          <a:sx n="112" d="100"/>
          <a:sy n="112" d="100"/>
        </p:scale>
        <p:origin x="232" y="1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1034-9F82-8F48-9A83-F58E60F9D938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9EFC-C18D-9343-8FAC-BB521FE6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3F3-976A-F14B-95AC-AE601E11147E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AB1-5469-A445-B000-E929EE5A9538}" type="datetime1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EE8-0DBA-E744-B9CE-C2A47E1431CA}" type="datetime1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48B-3982-E64D-9EC2-84C8E338B9A5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1376-7588-8A45-A955-FF0129E4109E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61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30B6-824A-6B44-A61F-BF7F49F70111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00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9525-AAD8-6246-B26D-745F863B47AC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0D40-4F4C-234C-894C-F1D59D03212A}" type="datetime1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DD16-80E7-0148-8FB5-FE48807D24F0}" type="datetime1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4F6-78D7-0B45-B0DE-EFB70B0E9CB4}" type="datetime1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C7C2-1970-264C-9198-E99C9F5B82EE}" type="datetime1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37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C2D8-41AD-C245-B839-B7A2521D241F}" type="datetime1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C7C2-1970-264C-9198-E99C9F5B82EE}" type="datetime1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5.png"/><Relationship Id="rId3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10" Type="http://schemas.openxmlformats.org/officeDocument/2006/relationships/image" Target="../media/image51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1.png"/><Relationship Id="rId3" Type="http://schemas.openxmlformats.org/officeDocument/2006/relationships/image" Target="../media/image69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70.png"/><Relationship Id="rId15" Type="http://schemas.openxmlformats.org/officeDocument/2006/relationships/image" Target="../media/image66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74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0.png"/><Relationship Id="rId5" Type="http://schemas.openxmlformats.org/officeDocument/2006/relationships/image" Target="../media/image69.png"/><Relationship Id="rId15" Type="http://schemas.openxmlformats.org/officeDocument/2006/relationships/image" Target="../media/image84.png"/><Relationship Id="rId10" Type="http://schemas.openxmlformats.org/officeDocument/2006/relationships/image" Target="../media/image65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8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image" Target="../media/image87.png"/><Relationship Id="rId2" Type="http://schemas.openxmlformats.org/officeDocument/2006/relationships/image" Target="../media/image86.png"/><Relationship Id="rId16" Type="http://schemas.openxmlformats.org/officeDocument/2006/relationships/image" Target="../media/image85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0.png"/><Relationship Id="rId5" Type="http://schemas.openxmlformats.org/officeDocument/2006/relationships/image" Target="../media/image69.png"/><Relationship Id="rId15" Type="http://schemas.openxmlformats.org/officeDocument/2006/relationships/image" Target="../media/image84.png"/><Relationship Id="rId10" Type="http://schemas.openxmlformats.org/officeDocument/2006/relationships/image" Target="../media/image65.png"/><Relationship Id="rId19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88.png"/><Relationship Id="rId3" Type="http://schemas.openxmlformats.org/officeDocument/2006/relationships/image" Target="../media/image75.png"/><Relationship Id="rId21" Type="http://schemas.openxmlformats.org/officeDocument/2006/relationships/image" Target="../media/image49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image" Target="../media/image87.png"/><Relationship Id="rId2" Type="http://schemas.openxmlformats.org/officeDocument/2006/relationships/image" Target="../media/image91.png"/><Relationship Id="rId16" Type="http://schemas.openxmlformats.org/officeDocument/2006/relationships/image" Target="../media/image92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0.png"/><Relationship Id="rId5" Type="http://schemas.openxmlformats.org/officeDocument/2006/relationships/image" Target="../media/image69.png"/><Relationship Id="rId15" Type="http://schemas.openxmlformats.org/officeDocument/2006/relationships/image" Target="../media/image84.png"/><Relationship Id="rId23" Type="http://schemas.openxmlformats.org/officeDocument/2006/relationships/image" Target="../media/image94.png"/><Relationship Id="rId10" Type="http://schemas.openxmlformats.org/officeDocument/2006/relationships/image" Target="../media/image65.png"/><Relationship Id="rId19" Type="http://schemas.openxmlformats.org/officeDocument/2006/relationships/image" Target="../media/image93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Relationship Id="rId2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96.png"/><Relationship Id="rId3" Type="http://schemas.openxmlformats.org/officeDocument/2006/relationships/image" Target="../media/image75.png"/><Relationship Id="rId21" Type="http://schemas.openxmlformats.org/officeDocument/2006/relationships/image" Target="../media/image99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image" Target="../media/image87.png"/><Relationship Id="rId2" Type="http://schemas.openxmlformats.org/officeDocument/2006/relationships/image" Target="../media/image91.png"/><Relationship Id="rId16" Type="http://schemas.openxmlformats.org/officeDocument/2006/relationships/image" Target="../media/image92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0.png"/><Relationship Id="rId5" Type="http://schemas.openxmlformats.org/officeDocument/2006/relationships/image" Target="../media/image69.png"/><Relationship Id="rId15" Type="http://schemas.openxmlformats.org/officeDocument/2006/relationships/image" Target="../media/image95.png"/><Relationship Id="rId10" Type="http://schemas.openxmlformats.org/officeDocument/2006/relationships/image" Target="../media/image65.png"/><Relationship Id="rId19" Type="http://schemas.openxmlformats.org/officeDocument/2006/relationships/image" Target="../media/image97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09.png"/><Relationship Id="rId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09.png"/><Relationship Id="rId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8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8.png"/><Relationship Id="rId21" Type="http://schemas.openxmlformats.org/officeDocument/2006/relationships/image" Target="../media/image14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36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50.png"/><Relationship Id="rId5" Type="http://schemas.openxmlformats.org/officeDocument/2006/relationships/image" Target="../media/image14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49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8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8.png"/><Relationship Id="rId21" Type="http://schemas.openxmlformats.org/officeDocument/2006/relationships/image" Target="../media/image153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36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52.png"/><Relationship Id="rId24" Type="http://schemas.openxmlformats.org/officeDocument/2006/relationships/image" Target="../media/image138.png"/><Relationship Id="rId32" Type="http://schemas.openxmlformats.org/officeDocument/2006/relationships/image" Target="../media/image150.png"/><Relationship Id="rId5" Type="http://schemas.openxmlformats.org/officeDocument/2006/relationships/image" Target="../media/image151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54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8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2.png"/><Relationship Id="rId3" Type="http://schemas.openxmlformats.org/officeDocument/2006/relationships/image" Target="../media/image118.png"/><Relationship Id="rId21" Type="http://schemas.openxmlformats.org/officeDocument/2006/relationships/image" Target="../media/image13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41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56.png"/><Relationship Id="rId24" Type="http://schemas.openxmlformats.org/officeDocument/2006/relationships/image" Target="../media/image140.png"/><Relationship Id="rId5" Type="http://schemas.openxmlformats.org/officeDocument/2006/relationships/image" Target="../media/image151.png"/><Relationship Id="rId15" Type="http://schemas.openxmlformats.org/officeDocument/2006/relationships/image" Target="../media/image129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36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2.png"/><Relationship Id="rId39" Type="http://schemas.openxmlformats.org/officeDocument/2006/relationships/image" Target="../media/image150.png"/><Relationship Id="rId21" Type="http://schemas.openxmlformats.org/officeDocument/2006/relationships/image" Target="../media/image137.png"/><Relationship Id="rId34" Type="http://schemas.openxmlformats.org/officeDocument/2006/relationships/image" Target="../media/image161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41.png"/><Relationship Id="rId33" Type="http://schemas.openxmlformats.org/officeDocument/2006/relationships/image" Target="../media/image1600.png"/><Relationship Id="rId38" Type="http://schemas.openxmlformats.org/officeDocument/2006/relationships/image" Target="../media/image165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52.png"/><Relationship Id="rId24" Type="http://schemas.openxmlformats.org/officeDocument/2006/relationships/image" Target="../media/image140.png"/><Relationship Id="rId32" Type="http://schemas.openxmlformats.org/officeDocument/2006/relationships/image" Target="../media/image159.png"/><Relationship Id="rId37" Type="http://schemas.openxmlformats.org/officeDocument/2006/relationships/image" Target="../media/image164.png"/><Relationship Id="rId40" Type="http://schemas.openxmlformats.org/officeDocument/2006/relationships/image" Target="../media/image136.png"/><Relationship Id="rId5" Type="http://schemas.openxmlformats.org/officeDocument/2006/relationships/image" Target="../media/image146.png"/><Relationship Id="rId15" Type="http://schemas.openxmlformats.org/officeDocument/2006/relationships/image" Target="../media/image129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63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58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Relationship Id="rId8" Type="http://schemas.openxmlformats.org/officeDocument/2006/relationships/image" Target="../media/image147.png"/><Relationship Id="rId3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2.png"/><Relationship Id="rId3" Type="http://schemas.openxmlformats.org/officeDocument/2006/relationships/image" Target="../media/image118.png"/><Relationship Id="rId21" Type="http://schemas.openxmlformats.org/officeDocument/2006/relationships/image" Target="../media/image13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41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56.png"/><Relationship Id="rId24" Type="http://schemas.openxmlformats.org/officeDocument/2006/relationships/image" Target="../media/image140.png"/><Relationship Id="rId32" Type="http://schemas.openxmlformats.org/officeDocument/2006/relationships/image" Target="../media/image136.png"/><Relationship Id="rId5" Type="http://schemas.openxmlformats.org/officeDocument/2006/relationships/image" Target="../media/image151.png"/><Relationship Id="rId15" Type="http://schemas.openxmlformats.org/officeDocument/2006/relationships/image" Target="../media/image129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50.png"/><Relationship Id="rId4" Type="http://schemas.openxmlformats.org/officeDocument/2006/relationships/image" Target="../media/image53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10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41.png"/><Relationship Id="rId39" Type="http://schemas.openxmlformats.org/officeDocument/2006/relationships/image" Target="../media/image136.png"/><Relationship Id="rId21" Type="http://schemas.openxmlformats.org/officeDocument/2006/relationships/image" Target="../media/image134.png"/><Relationship Id="rId34" Type="http://schemas.openxmlformats.org/officeDocument/2006/relationships/image" Target="../media/image173.png"/><Relationship Id="rId7" Type="http://schemas.openxmlformats.org/officeDocument/2006/relationships/image" Target="../media/image120.png"/><Relationship Id="rId12" Type="http://schemas.openxmlformats.org/officeDocument/2006/relationships/image" Target="../media/image152.png"/><Relationship Id="rId17" Type="http://schemas.openxmlformats.org/officeDocument/2006/relationships/image" Target="../media/image130.png"/><Relationship Id="rId25" Type="http://schemas.openxmlformats.org/officeDocument/2006/relationships/image" Target="../media/image140.png"/><Relationship Id="rId33" Type="http://schemas.openxmlformats.org/officeDocument/2006/relationships/image" Target="../media/image172.png"/><Relationship Id="rId38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8.png"/><Relationship Id="rId20" Type="http://schemas.openxmlformats.org/officeDocument/2006/relationships/image" Target="../media/image133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24.png"/><Relationship Id="rId24" Type="http://schemas.openxmlformats.org/officeDocument/2006/relationships/image" Target="../media/image139.png"/><Relationship Id="rId32" Type="http://schemas.openxmlformats.org/officeDocument/2006/relationships/image" Target="../media/image171.png"/><Relationship Id="rId37" Type="http://schemas.openxmlformats.org/officeDocument/2006/relationships/image" Target="../media/image176.png"/><Relationship Id="rId5" Type="http://schemas.openxmlformats.org/officeDocument/2006/relationships/image" Target="../media/image53.png"/><Relationship Id="rId15" Type="http://schemas.openxmlformats.org/officeDocument/2006/relationships/image" Target="../media/image128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75.png"/><Relationship Id="rId10" Type="http://schemas.openxmlformats.org/officeDocument/2006/relationships/image" Target="../media/image123.png"/><Relationship Id="rId19" Type="http://schemas.openxmlformats.org/officeDocument/2006/relationships/image" Target="../media/image169.png"/><Relationship Id="rId31" Type="http://schemas.openxmlformats.org/officeDocument/2006/relationships/image" Target="../media/image1700.png"/><Relationship Id="rId4" Type="http://schemas.openxmlformats.org/officeDocument/2006/relationships/image" Target="../media/image118.png"/><Relationship Id="rId9" Type="http://schemas.openxmlformats.org/officeDocument/2006/relationships/image" Target="../media/image147.png"/><Relationship Id="rId14" Type="http://schemas.openxmlformats.org/officeDocument/2006/relationships/image" Target="../media/image167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74.png"/><Relationship Id="rId8" Type="http://schemas.openxmlformats.org/officeDocument/2006/relationships/image" Target="../media/image121.png"/><Relationship Id="rId3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1.png"/><Relationship Id="rId4" Type="http://schemas.openxmlformats.org/officeDocument/2006/relationships/image" Target="../media/image1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700.png"/><Relationship Id="rId18" Type="http://schemas.openxmlformats.org/officeDocument/2006/relationships/image" Target="../media/image175.png"/><Relationship Id="rId26" Type="http://schemas.openxmlformats.org/officeDocument/2006/relationships/image" Target="../media/image136.png"/><Relationship Id="rId3" Type="http://schemas.openxmlformats.org/officeDocument/2006/relationships/image" Target="../media/image137.png"/><Relationship Id="rId21" Type="http://schemas.openxmlformats.org/officeDocument/2006/relationships/image" Target="../media/image134.png"/><Relationship Id="rId7" Type="http://schemas.openxmlformats.org/officeDocument/2006/relationships/image" Target="../media/image124.png"/><Relationship Id="rId12" Type="http://schemas.openxmlformats.org/officeDocument/2006/relationships/image" Target="../media/image145.png"/><Relationship Id="rId17" Type="http://schemas.openxmlformats.org/officeDocument/2006/relationships/image" Target="../media/image174.png"/><Relationship Id="rId25" Type="http://schemas.openxmlformats.org/officeDocument/2006/relationships/image" Target="../media/image150.png"/><Relationship Id="rId2" Type="http://schemas.openxmlformats.org/officeDocument/2006/relationships/image" Target="../media/image181.png"/><Relationship Id="rId16" Type="http://schemas.openxmlformats.org/officeDocument/2006/relationships/image" Target="../media/image173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24" Type="http://schemas.openxmlformats.org/officeDocument/2006/relationships/image" Target="../media/image185.png"/><Relationship Id="rId5" Type="http://schemas.openxmlformats.org/officeDocument/2006/relationships/image" Target="../media/image139.png"/><Relationship Id="rId15" Type="http://schemas.openxmlformats.org/officeDocument/2006/relationships/image" Target="../media/image172.png"/><Relationship Id="rId23" Type="http://schemas.openxmlformats.org/officeDocument/2006/relationships/image" Target="../media/image184.png"/><Relationship Id="rId10" Type="http://schemas.openxmlformats.org/officeDocument/2006/relationships/image" Target="../media/image143.png"/><Relationship Id="rId19" Type="http://schemas.openxmlformats.org/officeDocument/2006/relationships/image" Target="../media/image182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71.png"/><Relationship Id="rId22" Type="http://schemas.openxmlformats.org/officeDocument/2006/relationships/image" Target="../media/image18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41.png"/><Relationship Id="rId39" Type="http://schemas.openxmlformats.org/officeDocument/2006/relationships/image" Target="../media/image136.png"/><Relationship Id="rId21" Type="http://schemas.openxmlformats.org/officeDocument/2006/relationships/image" Target="../media/image134.png"/><Relationship Id="rId34" Type="http://schemas.openxmlformats.org/officeDocument/2006/relationships/image" Target="../media/image173.png"/><Relationship Id="rId42" Type="http://schemas.openxmlformats.org/officeDocument/2006/relationships/image" Target="../media/image185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8.png"/><Relationship Id="rId20" Type="http://schemas.openxmlformats.org/officeDocument/2006/relationships/image" Target="../media/image133.png"/><Relationship Id="rId29" Type="http://schemas.openxmlformats.org/officeDocument/2006/relationships/image" Target="../media/image144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24.png"/><Relationship Id="rId24" Type="http://schemas.openxmlformats.org/officeDocument/2006/relationships/image" Target="../media/image139.png"/><Relationship Id="rId32" Type="http://schemas.openxmlformats.org/officeDocument/2006/relationships/image" Target="../media/image171.png"/><Relationship Id="rId37" Type="http://schemas.openxmlformats.org/officeDocument/2006/relationships/image" Target="../media/image176.png"/><Relationship Id="rId40" Type="http://schemas.openxmlformats.org/officeDocument/2006/relationships/image" Target="../media/image183.png"/><Relationship Id="rId5" Type="http://schemas.openxmlformats.org/officeDocument/2006/relationships/image" Target="../media/image53.png"/><Relationship Id="rId15" Type="http://schemas.openxmlformats.org/officeDocument/2006/relationships/image" Target="../media/image128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75.png"/><Relationship Id="rId10" Type="http://schemas.openxmlformats.org/officeDocument/2006/relationships/image" Target="../media/image123.png"/><Relationship Id="rId19" Type="http://schemas.openxmlformats.org/officeDocument/2006/relationships/image" Target="../media/image169.png"/><Relationship Id="rId31" Type="http://schemas.openxmlformats.org/officeDocument/2006/relationships/image" Target="../media/image1700.png"/><Relationship Id="rId4" Type="http://schemas.openxmlformats.org/officeDocument/2006/relationships/image" Target="../media/image118.png"/><Relationship Id="rId9" Type="http://schemas.openxmlformats.org/officeDocument/2006/relationships/image" Target="../media/image147.png"/><Relationship Id="rId14" Type="http://schemas.openxmlformats.org/officeDocument/2006/relationships/image" Target="../media/image167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74.png"/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12" Type="http://schemas.openxmlformats.org/officeDocument/2006/relationships/image" Target="../media/image152.png"/><Relationship Id="rId17" Type="http://schemas.openxmlformats.org/officeDocument/2006/relationships/image" Target="../media/image130.png"/><Relationship Id="rId25" Type="http://schemas.openxmlformats.org/officeDocument/2006/relationships/image" Target="../media/image140.png"/><Relationship Id="rId33" Type="http://schemas.openxmlformats.org/officeDocument/2006/relationships/image" Target="../media/image172.png"/><Relationship Id="rId38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bx33.github.io/gitt/afterhours3-1.html" TargetMode="External"/><Relationship Id="rId5" Type="http://schemas.openxmlformats.org/officeDocument/2006/relationships/image" Target="../media/image1830.png"/><Relationship Id="rId4" Type="http://schemas.openxmlformats.org/officeDocument/2006/relationships/image" Target="../media/image18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3" Type="http://schemas.openxmlformats.org/officeDocument/2006/relationships/image" Target="../media/image8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13" Type="http://schemas.openxmlformats.org/officeDocument/2006/relationships/image" Target="../media/image16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SB3HdmLcY4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yan.app/seam-carv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hyperlink" Target="http://rsizr.co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5" Type="http://schemas.openxmlformats.org/officeDocument/2006/relationships/image" Target="../media/image1710.png"/><Relationship Id="rId4" Type="http://schemas.openxmlformats.org/officeDocument/2006/relationships/image" Target="../media/image12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image" Target="../media/image1820.png"/><Relationship Id="rId7" Type="http://schemas.openxmlformats.org/officeDocument/2006/relationships/image" Target="../media/image230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5" Type="http://schemas.openxmlformats.org/officeDocument/2006/relationships/image" Target="../media/image2010.png"/><Relationship Id="rId4" Type="http://schemas.openxmlformats.org/officeDocument/2006/relationships/image" Target="../media/image19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0.png"/><Relationship Id="rId4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0BDD-E220-4E5C-BC6D-84FD42E96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CS 4102: Algorithms – Unit C</a:t>
            </a:r>
            <a:br>
              <a:rPr lang="en-US"/>
            </a:br>
            <a:br>
              <a:rPr lang="en-US" sz="1100"/>
            </a:br>
            <a:r>
              <a:rPr lang="en-US" sz="4400"/>
              <a:t>Dynamic Programming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2F040-557E-4279-B220-4F8A2EB6F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Co-instructors:  Robbie </a:t>
            </a:r>
            <a:r>
              <a:rPr lang="en-US" err="1"/>
              <a:t>Hott</a:t>
            </a:r>
            <a:r>
              <a:rPr lang="en-US"/>
              <a:t> and Tom Horton</a:t>
            </a:r>
          </a:p>
          <a:p>
            <a:r>
              <a:rPr lang="en-US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16216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55790" y="4126861"/>
                <a:ext cx="1447800" cy="914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90" y="4126861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4399395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99395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2395" y="3789795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5" y="3789795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4800" y="432902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29028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439939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399395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1813" y="343302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13" y="3433020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14883" y="4209658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83" y="4209658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1923" y="4329029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23" y="4329029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44586" y="3840326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86" y="3840326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81600" y="432902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32902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2803" y="432902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03" y="4329029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05561" y="4358510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561" y="4358510"/>
                <a:ext cx="4186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1308" y="320040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308" y="3200400"/>
                <a:ext cx="4450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896600" cy="4525963"/>
              </a:xfrm>
            </p:spPr>
            <p:txBody>
              <a:bodyPr anchor="t"/>
              <a:lstStyle/>
              <a:p>
                <a:r>
                  <a:rPr lang="en-US"/>
                  <a:t>Given a sequence of Matrices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/>
                  <a:t>, what is the most efficient way to multiply them?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896600" cy="4525963"/>
              </a:xfrm>
              <a:blipFill>
                <a:blip r:embed="rId14"/>
                <a:stretch>
                  <a:fillRect l="-128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50305" y="3810002"/>
                <a:ext cx="631296" cy="144779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305" y="3810002"/>
                <a:ext cx="631296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524202" y="3581400"/>
                <a:ext cx="1229398" cy="18879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02" y="3581400"/>
                <a:ext cx="1229398" cy="18879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5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545294" y="5562600"/>
            <a:ext cx="171250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43400" y="5029200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29000" y="5029200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5029200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618037"/>
                <a:ext cx="8229600" cy="1706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618037"/>
                <a:ext cx="8229600" cy="1706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46197" y="1499775"/>
            <a:ext cx="1822390" cy="1251466"/>
            <a:chOff x="152400" y="1644134"/>
            <a:chExt cx="1822390" cy="1251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/>
          <p:cNvSpPr/>
          <p:nvPr/>
        </p:nvSpPr>
        <p:spPr>
          <a:xfrm rot="5400000">
            <a:off x="5414648" y="847831"/>
            <a:ext cx="466214" cy="4714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95605" y="3790583"/>
            <a:ext cx="170892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72414" y="406311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14" y="4063117"/>
                <a:ext cx="42319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27540" y="340777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40" y="3407771"/>
                <a:ext cx="4450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800" y="123182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31823"/>
                <a:ext cx="1184620" cy="830997"/>
              </a:xfrm>
              <a:prstGeom prst="rect">
                <a:avLst/>
              </a:prstGeom>
              <a:blipFill>
                <a:blip r:embed="rId15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41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267200" y="5334000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5334000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8400" y="5334000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41892" y="5867401"/>
            <a:ext cx="1737987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922838"/>
                <a:ext cx="8229600" cy="1706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/>
                  <a:t>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922838"/>
                <a:ext cx="8229600" cy="1706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79879" y="4039641"/>
            <a:ext cx="631296" cy="14477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42131" y="455350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131" y="4553506"/>
                <a:ext cx="4285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72998" y="3658095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98" y="3658095"/>
                <a:ext cx="4450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8600" y="130260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02603"/>
                <a:ext cx="118462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DB6BD37-EF04-454A-A863-BC813C66F1D3}"/>
              </a:ext>
            </a:extLst>
          </p:cNvPr>
          <p:cNvGrpSpPr/>
          <p:nvPr/>
        </p:nvGrpSpPr>
        <p:grpSpPr>
          <a:xfrm>
            <a:off x="3146197" y="1499775"/>
            <a:ext cx="1822390" cy="1251466"/>
            <a:chOff x="152400" y="1644134"/>
            <a:chExt cx="1822390" cy="1251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BF4545F-51CD-574B-8FEE-58F250D46E79}"/>
                    </a:ext>
                  </a:extLst>
                </p:cNvPr>
                <p:cNvSpPr/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BF4545F-51CD-574B-8FEE-58F250D46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90" y="1981200"/>
                  <a:ext cx="1447800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EA41482-AC8F-0D4A-9DC6-DE097F881354}"/>
                    </a:ext>
                  </a:extLst>
                </p:cNvPr>
                <p:cNvSpPr txBox="1"/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EA41482-AC8F-0D4A-9DC6-DE097F881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42319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CAC2A7C-12CC-0545-B977-88E6F49B545E}"/>
                    </a:ext>
                  </a:extLst>
                </p:cNvPr>
                <p:cNvSpPr txBox="1"/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CAC2A7C-12CC-0545-B977-88E6F49B5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973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D55B38-208A-1746-BF7D-7DB2790EA9B7}"/>
                  </a:ext>
                </a:extLst>
              </p:cNvPr>
              <p:cNvSpPr txBox="1"/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D55B38-208A-1746-BF7D-7DB2790E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797" y="2039008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71CFA1-5DE5-C54C-89A9-64954EDD7E6B}"/>
                  </a:ext>
                </a:extLst>
              </p:cNvPr>
              <p:cNvSpPr txBox="1"/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71CFA1-5DE5-C54C-89A9-64954EDD7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97" y="2109375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C7F746-2F58-094A-99F4-5F740DBB6C85}"/>
                  </a:ext>
                </a:extLst>
              </p:cNvPr>
              <p:cNvSpPr txBox="1"/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C7F746-2F58-094A-99F4-5F740DBB6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03" y="1155811"/>
                <a:ext cx="4450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95AEC8-62FB-2340-B735-F48417DC48EE}"/>
                  </a:ext>
                </a:extLst>
              </p:cNvPr>
              <p:cNvSpPr/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95AEC8-62FB-2340-B735-F48417DC4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05" y="1499776"/>
                <a:ext cx="631296" cy="17858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5232-E186-5644-A7B1-ECB887BF052E}"/>
                  </a:ext>
                </a:extLst>
              </p:cNvPr>
              <p:cNvSpPr txBox="1"/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5232-E186-5644-A7B1-ECB887BF0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831" y="2039008"/>
                <a:ext cx="42851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4D184E-AC61-434B-BC78-058199AE4250}"/>
                  </a:ext>
                </a:extLst>
              </p:cNvPr>
              <p:cNvSpPr txBox="1"/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4D184E-AC61-434B-BC78-058199AE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24" y="1143000"/>
                <a:ext cx="4450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EFA9EC-29E0-C648-BD5E-AB2FCDD69F7D}"/>
                  </a:ext>
                </a:extLst>
              </p:cNvPr>
              <p:cNvSpPr txBox="1"/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EFA9EC-29E0-C648-BD5E-AB2FCDD69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12" y="2039008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EC19C8-1E99-444E-A0D2-DF581670CEBA}"/>
                  </a:ext>
                </a:extLst>
              </p:cNvPr>
              <p:cNvSpPr/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EC19C8-1E99-444E-A0D2-DF581670C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2" y="1519982"/>
                <a:ext cx="1986310" cy="14477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B0960AB3-BC9C-2B4A-91A4-2B14D8010B5B}"/>
              </a:ext>
            </a:extLst>
          </p:cNvPr>
          <p:cNvSpPr/>
          <p:nvPr/>
        </p:nvSpPr>
        <p:spPr>
          <a:xfrm rot="5400000">
            <a:off x="7182447" y="1555898"/>
            <a:ext cx="466214" cy="3843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3733799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733799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3733799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0292" y="4267200"/>
            <a:ext cx="1737987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3694" y="2666999"/>
            <a:ext cx="171250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2133599"/>
            <a:ext cx="457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2133599"/>
            <a:ext cx="457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133599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Order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operations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10⋅7⋅20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+20⋅7⋅8=</m:t>
                    </m:r>
                    <m:r>
                      <a:rPr lang="en-US" b="0" i="0" smtClean="0">
                        <a:latin typeface="Cambria Math"/>
                      </a:rPr>
                      <m:t>2520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/>
                  <a:t> 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10⋅7⋅8+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20⋅10⋅8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=2160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074003"/>
                <a:ext cx="1184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74003"/>
                <a:ext cx="11846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19268" y="3794416"/>
                <a:ext cx="126977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268" y="3794416"/>
                <a:ext cx="1269770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0CBCD6-3864-3645-87A5-5001B753B2B7}"/>
                  </a:ext>
                </a:extLst>
              </p:cNvPr>
              <p:cNvSpPr txBox="1"/>
              <p:nvPr/>
            </p:nvSpPr>
            <p:spPr>
              <a:xfrm>
                <a:off x="9448800" y="2533185"/>
                <a:ext cx="228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=7×10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0CBCD6-3864-3645-87A5-5001B753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533185"/>
                <a:ext cx="228600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8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Requires </a:t>
            </a:r>
            <a:r>
              <a:rPr lang="en-US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/>
              <a:t>Solution to larger problem contains the solutions to smaller ones</a:t>
            </a:r>
          </a:p>
          <a:p>
            <a:r>
              <a:rPr lang="en-US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Identify the recursive structure of the problem</a:t>
            </a:r>
          </a:p>
          <a:p>
            <a:pPr lvl="2"/>
            <a:r>
              <a:rPr lang="en-US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Select a good order for solving subproblems</a:t>
            </a:r>
          </a:p>
          <a:p>
            <a:pPr lvl="2"/>
            <a:r>
              <a:rPr lang="en-US"/>
              <a:t>“Top Down”: Solve each recursively</a:t>
            </a:r>
          </a:p>
          <a:p>
            <a:pPr lvl="2"/>
            <a:r>
              <a:rPr lang="en-US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blipFill>
                <a:blip r:embed="rId16"/>
                <a:stretch>
                  <a:fillRect l="-148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4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295401"/>
                <a:ext cx="8245399" cy="461665"/>
              </a:xfrm>
              <a:prstGeom prst="rect">
                <a:avLst/>
              </a:prstGeom>
              <a:blipFill>
                <a:blip r:embed="rId16"/>
                <a:stretch>
                  <a:fillRect l="-148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16200000">
            <a:off x="6688988" y="1953082"/>
            <a:ext cx="549789" cy="5460868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8181" y="2927367"/>
            <a:ext cx="1229398" cy="1433034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80351" y="2558035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51" y="2558035"/>
                <a:ext cx="44505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92185" y="3459218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5" y="3459218"/>
                <a:ext cx="42851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blipFill>
                <a:blip r:embed="rId16"/>
                <a:stretch>
                  <a:fillRect l="-149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49" y="1896071"/>
                <a:ext cx="2766590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16200000">
            <a:off x="7490449" y="2766211"/>
            <a:ext cx="561456" cy="3846277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02880" y="3662829"/>
            <a:ext cx="1229398" cy="608074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64129" y="3274552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29" y="3274552"/>
                <a:ext cx="44505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7881" y="3782200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81" y="3782200"/>
                <a:ext cx="42851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16200000">
            <a:off x="3324976" y="2979808"/>
            <a:ext cx="561456" cy="3846277"/>
          </a:xfrm>
          <a:prstGeom prst="rightBrace">
            <a:avLst>
              <a:gd name="adj1" fmla="val 8333"/>
              <a:gd name="adj2" fmla="val 61415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05537" y="3716357"/>
            <a:ext cx="631296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98656" y="335280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56" y="3352800"/>
                <a:ext cx="44505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10608" y="3995797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08" y="3995797"/>
                <a:ext cx="42319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99782" y="2286001"/>
                <a:ext cx="4468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2" y="2286001"/>
                <a:ext cx="446801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Identify the Recursive Structure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90" y="5515539"/>
                <a:ext cx="1447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8073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95" y="5178473"/>
                <a:ext cx="4397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17706"/>
                <a:ext cx="4285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78807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3" y="4821698"/>
                <a:ext cx="4450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3" y="5598336"/>
                <a:ext cx="1887921" cy="6080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23" y="5717707"/>
                <a:ext cx="428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86" y="5229004"/>
                <a:ext cx="4450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17706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03" y="5717707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1" y="5747188"/>
                <a:ext cx="4186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8" y="4589078"/>
                <a:ext cx="4450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05" y="5198680"/>
                <a:ext cx="631296" cy="1447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02" y="4970078"/>
                <a:ext cx="1229398" cy="18879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95401"/>
                <a:ext cx="8170314" cy="461665"/>
              </a:xfrm>
              <a:prstGeom prst="rect">
                <a:avLst/>
              </a:prstGeom>
              <a:blipFill>
                <a:blip r:embed="rId16"/>
                <a:stretch>
                  <a:fillRect l="-149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2357736"/>
                <a:ext cx="245079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1896071"/>
                <a:ext cx="2766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96071"/>
                <a:ext cx="2766590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 rot="10800000">
            <a:off x="4163763" y="1757066"/>
            <a:ext cx="65339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4536426" y="1768358"/>
            <a:ext cx="561456" cy="6269176"/>
          </a:xfrm>
          <a:prstGeom prst="rightBrace">
            <a:avLst>
              <a:gd name="adj1" fmla="val 8333"/>
              <a:gd name="adj2" fmla="val 3702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9197" y="3658412"/>
            <a:ext cx="1887921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17342" y="3289080"/>
                <a:ext cx="44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42" y="3289080"/>
                <a:ext cx="44505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38856" y="3930946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56" y="3930946"/>
                <a:ext cx="42319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0" y="2286001"/>
                <a:ext cx="4468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86001"/>
                <a:ext cx="4468018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2738736"/>
                <a:ext cx="2736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38736"/>
                <a:ext cx="2736325" cy="461665"/>
              </a:xfrm>
              <a:prstGeom prst="rect">
                <a:avLst/>
              </a:prstGeom>
              <a:blipFill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1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Identify the Recursive Structure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53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261353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261353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4101407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01407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491337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1337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4944072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944072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3962400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337553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37553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8200" y="5718553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8553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3400" y="6180218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180218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6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6A2FF2D3-CE7E-A846-A7ED-92E210EF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>
                <a:ln w="3175">
                  <a:noFill/>
                </a:ln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5400"/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EAA7B589-76A0-9D45-9597-02C32BB1A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9625" y="2406134"/>
                <a:ext cx="8382000" cy="226536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dirty="0"/>
                  <a:t>How many arithmetic operations are required to multiply </a:t>
                </a:r>
                <a:br>
                  <a:rPr lang="en-US" sz="2400" dirty="0"/>
                </a:b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matrix with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matrix?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dirty="0"/>
                  <a:t>(don’t overthink this)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EAA7B589-76A0-9D45-9597-02C32BB1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25" y="2406134"/>
                <a:ext cx="8382000" cy="2265363"/>
              </a:xfrm>
              <a:prstGeom prst="rect">
                <a:avLst/>
              </a:prstGeom>
              <a:blipFill>
                <a:blip r:embed="rId2"/>
                <a:stretch>
                  <a:fillRect t="-2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C8C941E-A394-354B-BBB1-F583F217C678}"/>
              </a:ext>
            </a:extLst>
          </p:cNvPr>
          <p:cNvSpPr/>
          <p:nvPr/>
        </p:nvSpPr>
        <p:spPr>
          <a:xfrm rot="5400000">
            <a:off x="6744463" y="4534663"/>
            <a:ext cx="1447800" cy="60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630545-59F6-EF4D-A79B-531378A3576C}"/>
              </a:ext>
            </a:extLst>
          </p:cNvPr>
          <p:cNvGrpSpPr/>
          <p:nvPr/>
        </p:nvGrpSpPr>
        <p:grpSpPr>
          <a:xfrm>
            <a:off x="4052499" y="4114800"/>
            <a:ext cx="1822390" cy="1251466"/>
            <a:chOff x="152400" y="1644134"/>
            <a:chExt cx="1822390" cy="12514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156869-4029-1E4B-B81E-BD5185192F9B}"/>
                </a:ext>
              </a:extLst>
            </p:cNvPr>
            <p:cNvSpPr/>
            <p:nvPr/>
          </p:nvSpPr>
          <p:spPr>
            <a:xfrm>
              <a:off x="526990" y="1981200"/>
              <a:ext cx="1447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EE399C5-12DC-C248-8C2F-6DB44C7B1AF9}"/>
                    </a:ext>
                  </a:extLst>
                </p:cNvPr>
                <p:cNvSpPr txBox="1"/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42BA9E-7177-1548-96B1-BDF439B19AAE}"/>
                    </a:ext>
                  </a:extLst>
                </p:cNvPr>
                <p:cNvSpPr txBox="1"/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8DFC1D-0272-A448-AC66-661D0B8C23EC}"/>
                  </a:ext>
                </a:extLst>
              </p:cNvPr>
              <p:cNvSpPr txBox="1"/>
              <p:nvPr/>
            </p:nvSpPr>
            <p:spPr>
              <a:xfrm>
                <a:off x="6728822" y="4654033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8DFC1D-0272-A448-AC66-661D0B8C2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22" y="4654033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579F95-9627-FE49-B329-9D97F3C49A26}"/>
                  </a:ext>
                </a:extLst>
              </p:cNvPr>
              <p:cNvSpPr txBox="1"/>
              <p:nvPr/>
            </p:nvSpPr>
            <p:spPr>
              <a:xfrm>
                <a:off x="7327574" y="375802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579F95-9627-FE49-B329-9D97F3C49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574" y="3758025"/>
                <a:ext cx="368626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F26A76-1472-654C-A56B-3302F91390C1}"/>
                  </a:ext>
                </a:extLst>
              </p:cNvPr>
              <p:cNvSpPr txBox="1"/>
              <p:nvPr/>
            </p:nvSpPr>
            <p:spPr>
              <a:xfrm>
                <a:off x="6240625" y="47244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F26A76-1472-654C-A56B-3302F913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25" y="4724400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DBD5187D-FDE4-514E-B2B0-3C9B61DC4F54}"/>
              </a:ext>
            </a:extLst>
          </p:cNvPr>
          <p:cNvSpPr/>
          <p:nvPr/>
        </p:nvSpPr>
        <p:spPr>
          <a:xfrm>
            <a:off x="5318502" y="1880673"/>
            <a:ext cx="1803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203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191000"/>
            <a:ext cx="7848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Requires </a:t>
            </a:r>
            <a:r>
              <a:rPr lang="en-US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/>
              <a:t>Solution to larger problem contains the solutions to smaller ones</a:t>
            </a:r>
          </a:p>
          <a:p>
            <a:r>
              <a:rPr lang="en-US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Identify the recursive structure of the problem</a:t>
            </a:r>
          </a:p>
          <a:p>
            <a:pPr lvl="2"/>
            <a:r>
              <a:rPr lang="en-US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Select a good order for solving subproblems</a:t>
            </a:r>
          </a:p>
          <a:p>
            <a:pPr lvl="2"/>
            <a:r>
              <a:rPr lang="en-US"/>
              <a:t>“Top Down”: Solve each recursively</a:t>
            </a:r>
          </a:p>
          <a:p>
            <a:pPr lvl="2"/>
            <a:r>
              <a:rPr lang="en-US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Save </a:t>
            </a:r>
            <a:r>
              <a:rPr lang="en-US" err="1"/>
              <a:t>Subsolutions</a:t>
            </a:r>
            <a:r>
              <a:rPr lang="en-US"/>
              <a:t>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53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4106784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4082" y="4278574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Save to M[n]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2704682" y="3352800"/>
            <a:ext cx="797890" cy="925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1809" y="3576936"/>
            <a:ext cx="172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Read from M[n] </a:t>
            </a:r>
          </a:p>
          <a:p>
            <a:r>
              <a:rPr lang="en-US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721809" y="3352801"/>
            <a:ext cx="862705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5584513" y="3352801"/>
            <a:ext cx="862704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Requires </a:t>
            </a:r>
            <a:r>
              <a:rPr lang="en-US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/>
              <a:t>Solution to larger problem contains the solutions to smaller ones</a:t>
            </a:r>
          </a:p>
          <a:p>
            <a:r>
              <a:rPr lang="en-US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Identify the recursive structure of the problem</a:t>
            </a:r>
          </a:p>
          <a:p>
            <a:pPr lvl="2"/>
            <a:r>
              <a:rPr lang="en-US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Select a good order for solving subproblems</a:t>
            </a:r>
          </a:p>
          <a:p>
            <a:pPr lvl="2"/>
            <a:r>
              <a:rPr lang="en-US"/>
              <a:t>“Top Down”: Solve each recursively</a:t>
            </a:r>
          </a:p>
          <a:p>
            <a:pPr lvl="2"/>
            <a:r>
              <a:rPr lang="en-US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1963400" cy="8382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subproblems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In general: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/>
                  <a:t> cheapest way to multiply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273520"/>
                <a:ext cx="7942111" cy="491417"/>
              </a:xfrm>
              <a:prstGeom prst="rect">
                <a:avLst/>
              </a:prstGeom>
              <a:blipFill>
                <a:blip r:embed="rId2"/>
                <a:stretch>
                  <a:fillRect l="-153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5405737"/>
                <a:ext cx="25137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550" y="4245791"/>
                <a:ext cx="282955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35721"/>
                <a:ext cx="447968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88456"/>
                <a:ext cx="4466544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10800000">
            <a:off x="3935163" y="4106784"/>
            <a:ext cx="653390" cy="2751217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81937"/>
                <a:ext cx="4525854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74" y="5862937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173" y="6324602"/>
                <a:ext cx="3411703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743200"/>
                <a:ext cx="7634205" cy="758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98" y="3576936"/>
                <a:ext cx="20342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4082" y="4278574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Save to M[n]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2704682" y="3352800"/>
            <a:ext cx="797890" cy="925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1809" y="3576936"/>
            <a:ext cx="172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Read from M[n] </a:t>
            </a:r>
          </a:p>
          <a:p>
            <a:r>
              <a:rPr lang="en-US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721809" y="3352801"/>
            <a:ext cx="862705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5584513" y="3352801"/>
            <a:ext cx="862704" cy="22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7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199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152858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58" y="3276600"/>
                <a:ext cx="562142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1D9840E-2502-1445-94C6-BD1D3F6AF552}"/>
              </a:ext>
            </a:extLst>
          </p:cNvPr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8F5D6A5-8AC1-2D4A-BC66-6099A4F4537E}"/>
                </a:ext>
              </a:extLst>
            </p:cNvPr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E69F9CB-0F3A-2941-A459-52A32851122B}"/>
                </a:ext>
              </a:extLst>
            </p:cNvPr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EFE30CE-BCB4-D146-9DE9-290371E43185}"/>
                </a:ext>
              </a:extLst>
            </p:cNvPr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10DB0B0-728A-E042-A3FE-802DE112E748}"/>
                </a:ext>
              </a:extLst>
            </p:cNvPr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7CAE198-D0DB-4C43-9A74-59A6F28285DD}"/>
                </a:ext>
              </a:extLst>
            </p:cNvPr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64629B5-418A-3841-B88F-38205F4BDB99}"/>
                </a:ext>
              </a:extLst>
            </p:cNvPr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79A1B15-B2D8-0B40-821D-FBD1379A43DD}"/>
                </a:ext>
              </a:extLst>
            </p:cNvPr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8014FC8-82B1-F74C-8F03-05C03D0DCA64}"/>
                </a:ext>
              </a:extLst>
            </p:cNvPr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2D0521B-2657-274D-A59F-E1E413D8EDAB}"/>
                </a:ext>
              </a:extLst>
            </p:cNvPr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4A86E5-276B-5C48-B567-AFBCD600698F}"/>
                </a:ext>
              </a:extLst>
            </p:cNvPr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EC0BDD-C47A-4347-AF39-A9BA0E45C4D0}"/>
                </a:ext>
              </a:extLst>
            </p:cNvPr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5E19219-D7C3-6543-8E50-629407A6E697}"/>
                </a:ext>
              </a:extLst>
            </p:cNvPr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F10DFAE-F29E-294B-8A07-BF886F074E1C}"/>
                </a:ext>
              </a:extLst>
            </p:cNvPr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76DD5B7-007D-4A44-835C-306A3C7F57A7}"/>
                </a:ext>
              </a:extLst>
            </p:cNvPr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0821504-2A3D-BC4E-B6E6-AB3E48EAE5F2}"/>
                </a:ext>
              </a:extLst>
            </p:cNvPr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D6799E2-0206-9148-A414-AF056979F509}"/>
                </a:ext>
              </a:extLst>
            </p:cNvPr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0A759BC-9A92-DA4A-BEB3-9C4D57EF91D0}"/>
                </a:ext>
              </a:extLst>
            </p:cNvPr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138A5BC-E700-C94B-8845-453D79C36EE8}"/>
                </a:ext>
              </a:extLst>
            </p:cNvPr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67E8E4C-3A93-2E4F-9631-52ADBE25CBA3}"/>
                </a:ext>
              </a:extLst>
            </p:cNvPr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D102514-BC77-B746-AF45-8D4FA7602920}"/>
                </a:ext>
              </a:extLst>
            </p:cNvPr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39295B-B964-1D4F-AEA2-5667F54A3D57}"/>
                </a:ext>
              </a:extLst>
            </p:cNvPr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EA01DBAF-17CE-C444-9005-FC5D5A08505B}"/>
                    </a:ext>
                  </a:extLst>
                </p:cNvPr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EA01DBAF-17CE-C444-9005-FC5D5A085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8CCC8DC-E553-D849-9EDC-DDF36C453DF9}"/>
                    </a:ext>
                  </a:extLst>
                </p:cNvPr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8CCC8DC-E553-D849-9EDC-DDF36C453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17909B2-D26B-2F44-8048-903D8A25CFBC}"/>
                    </a:ext>
                  </a:extLst>
                </p:cNvPr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17909B2-D26B-2F44-8048-903D8A25C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E079B6AB-E187-F243-A161-84213C9B4370}"/>
                    </a:ext>
                  </a:extLst>
                </p:cNvPr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E079B6AB-E187-F243-A161-84213C9B4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B382029-0D47-2941-8EB8-F98021B7A8AD}"/>
                    </a:ext>
                  </a:extLst>
                </p:cNvPr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B382029-0D47-2941-8EB8-F98021B7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8F3BD69-AE18-2B40-85F7-ADAA0C4BA001}"/>
                    </a:ext>
                  </a:extLst>
                </p:cNvPr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8F3BD69-AE18-2B40-85F7-ADAA0C4BA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9A3C6C9-CB66-E741-8D86-B3D21338E156}"/>
                    </a:ext>
                  </a:extLst>
                </p:cNvPr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9A3C6C9-CB66-E741-8D86-B3D21338E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EEB3215-F838-A44D-BB21-F12F50CB57E7}"/>
                    </a:ext>
                  </a:extLst>
                </p:cNvPr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EEB3215-F838-A44D-BB21-F12F50CB5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B8D2EFB3-A24B-C841-AF54-A89CC8995FCA}"/>
                    </a:ext>
                  </a:extLst>
                </p:cNvPr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B8D2EFB3-A24B-C841-AF54-A89CC8995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01400A3-5C4B-B947-81E7-D4D75F4076E3}"/>
                    </a:ext>
                  </a:extLst>
                </p:cNvPr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01400A3-5C4B-B947-81E7-D4D75F407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93AD6A64-FF83-1145-848E-7D9F1E854594}"/>
                    </a:ext>
                  </a:extLst>
                </p:cNvPr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93AD6A64-FF83-1145-848E-7D9F1E854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0AD0F05-0930-4F49-A022-AFCCACD8B70B}"/>
                    </a:ext>
                  </a:extLst>
                </p:cNvPr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0AD0F05-0930-4F49-A022-AFCCACD8B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35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59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2308" y="5702521"/>
                <a:ext cx="4501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501425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9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306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774256"/>
                <a:ext cx="2450799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>
          <a:xfrm rot="10800000">
            <a:off x="3656107" y="5173585"/>
            <a:ext cx="444660" cy="1532015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08" y="5702521"/>
                <a:ext cx="4494307" cy="461665"/>
              </a:xfrm>
              <a:prstGeom prst="rect">
                <a:avLst/>
              </a:prstGeom>
              <a:blipFill>
                <a:blip r:embed="rId3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33800" y="6091536"/>
                <a:ext cx="4501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1536"/>
                <a:ext cx="4501424" cy="461665"/>
              </a:xfrm>
              <a:prstGeom prst="rect">
                <a:avLst/>
              </a:prstGeom>
              <a:blipFill>
                <a:blip r:embed="rId3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96089" y="4191001"/>
                <a:ext cx="380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=30⋅35⋅5=</m:t>
                      </m:r>
                      <m:r>
                        <a:rPr lang="en-US" sz="2400">
                          <a:latin typeface="Cambria Math"/>
                        </a:rPr>
                        <m:t>5250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89" y="4191001"/>
                <a:ext cx="3808415" cy="461665"/>
              </a:xfrm>
              <a:prstGeom prst="rect">
                <a:avLst/>
              </a:prstGeom>
              <a:blipFill>
                <a:blip r:embed="rId3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76401" y="4567536"/>
                <a:ext cx="380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=30⋅15⋅5=</m:t>
                      </m:r>
                      <m:r>
                        <a:rPr lang="en-US" sz="2400">
                          <a:latin typeface="Cambria Math"/>
                        </a:rPr>
                        <m:t>2250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4567536"/>
                <a:ext cx="3808415" cy="461665"/>
              </a:xfrm>
              <a:prstGeom prst="rect">
                <a:avLst/>
              </a:prstGeom>
              <a:blipFill>
                <a:blip r:embed="rId3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96688" y="5382404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88" y="5382404"/>
                <a:ext cx="52176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900551" y="6396336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51" y="6396336"/>
                <a:ext cx="52176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55238" y="5336237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2625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38" y="5336237"/>
                <a:ext cx="521763" cy="461665"/>
              </a:xfrm>
              <a:prstGeom prst="rect">
                <a:avLst/>
              </a:prstGeom>
              <a:blipFill>
                <a:blip r:embed="rId37"/>
                <a:stretch>
                  <a:fillRect l="-4651" r="-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8601" y="6374357"/>
                <a:ext cx="52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15750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6374357"/>
                <a:ext cx="521763" cy="461665"/>
              </a:xfrm>
              <a:prstGeom prst="rect">
                <a:avLst/>
              </a:prstGeom>
              <a:blipFill>
                <a:blip r:embed="rId38"/>
                <a:stretch>
                  <a:fillRect l="-4706" r="-10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61429" y="369674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7875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1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143000"/>
          </a:xfrm>
        </p:spPr>
        <p:txBody>
          <a:bodyPr>
            <a:normAutofit/>
          </a:bodyPr>
          <a:lstStyle/>
          <a:p>
            <a:r>
              <a:rPr lang="en-US"/>
              <a:t>3. Select a good order for solving </a:t>
            </a:r>
            <a:r>
              <a:rPr lang="en-US" err="1"/>
              <a:t>subproblems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6236" y="4673614"/>
                <a:ext cx="48688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/>
                  <a:t>: Need all preceding terms of row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/>
                  <a:t> and column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36" y="4673614"/>
                <a:ext cx="4868801" cy="830997"/>
              </a:xfrm>
              <a:prstGeom prst="rect">
                <a:avLst/>
              </a:prstGeom>
              <a:blipFill>
                <a:blip r:embed="rId30"/>
                <a:stretch>
                  <a:fillRect l="-2005" t="-5882" r="-100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1652835" y="5710868"/>
            <a:ext cx="486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Conclusion: solve in order of diagonal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5057773"/>
                <a:ext cx="10972800" cy="1647827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multiplications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additions per element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elements to compute</a:t>
                </a:r>
              </a:p>
              <a:p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057773"/>
                <a:ext cx="10972800" cy="1647827"/>
              </a:xfrm>
              <a:blipFill>
                <a:blip r:embed="rId2"/>
                <a:stretch>
                  <a:fillRect l="-1389" t="-6107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5816164" y="3620263"/>
            <a:ext cx="1447800" cy="60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37155" y="3537466"/>
            <a:ext cx="6080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3200400"/>
            <a:ext cx="1822390" cy="1251466"/>
            <a:chOff x="152400" y="1644134"/>
            <a:chExt cx="1822390" cy="1251466"/>
          </a:xfrm>
        </p:grpSpPr>
        <p:sp>
          <p:nvSpPr>
            <p:cNvPr id="8" name="Rectangle 7"/>
            <p:cNvSpPr/>
            <p:nvPr/>
          </p:nvSpPr>
          <p:spPr>
            <a:xfrm>
              <a:off x="526990" y="1981200"/>
              <a:ext cx="1447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253734"/>
                  <a:ext cx="3745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595" y="1644134"/>
                  <a:ext cx="43550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0523" y="3739633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23" y="3739633"/>
                <a:ext cx="4355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5475" y="284362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75" y="2843625"/>
                <a:ext cx="368626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64784" y="37279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84" y="37279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56879" y="3086100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79" y="3086100"/>
                <a:ext cx="368626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2326" y="38100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326" y="3810000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39001" y="3739634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3739634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8B1D9FA-F8FE-DA46-942F-C8397779C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9625" y="1447800"/>
                <a:ext cx="8382000" cy="226536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dirty="0"/>
                  <a:t>How many arithmetic operations are required to multiply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Matrix with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Matrix?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dirty="0"/>
                  <a:t>(don’t overthink this)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8B1D9FA-F8FE-DA46-942F-C8397779C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25" y="1447800"/>
                <a:ext cx="8382000" cy="2265363"/>
              </a:xfrm>
              <a:prstGeom prst="rect">
                <a:avLst/>
              </a:prstGeom>
              <a:blipFill>
                <a:blip r:embed="rId11"/>
                <a:stretch>
                  <a:fillRect t="-1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89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55" y="0"/>
            <a:ext cx="8229600" cy="1143000"/>
          </a:xfrm>
        </p:spPr>
        <p:txBody>
          <a:bodyPr/>
          <a:lstStyle/>
          <a:p>
            <a:r>
              <a:rPr lang="en-US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3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3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Brace 113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4" grpId="0" animBg="1"/>
      <p:bldP spid="115" grpId="0"/>
      <p:bldP spid="116" grpId="0"/>
      <p:bldP spid="117" grpId="0"/>
      <p:bldP spid="1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/>
                  <a:t>Initialize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𝐵𝑒𝑠𝑡</m:t>
                    </m:r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/>
                  <a:t> to be all 0s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/>
                  <a:t>Starting at the main diagonal, working to the upper-right, fill in each cell using: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/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𝐵𝑒𝑠𝑡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lim>
                        </m:limUpp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𝐵𝑒𝑠𝑡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𝐵𝑒𝑠𝑡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+1, </m:t>
                            </m:r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9144000" cy="4525963"/>
              </a:xfrm>
              <a:blipFill>
                <a:blip r:embed="rId2"/>
                <a:stretch>
                  <a:fillRect l="-1400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1" y="2586336"/>
                <a:ext cx="3104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</a:rPr>
                  <a:t> cells in the Array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258633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589" t="-10526" r="-196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1" y="4191001"/>
                <a:ext cx="3413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</a:rPr>
                  <a:t> options for each cell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4191001"/>
                <a:ext cx="3413755" cy="461665"/>
              </a:xfrm>
              <a:prstGeom prst="rect">
                <a:avLst/>
              </a:prstGeom>
              <a:blipFill>
                <a:blip r:embed="rId4"/>
                <a:stretch>
                  <a:fillRect l="-357" t="-10667" r="-160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7734" y="6010425"/>
                <a:ext cx="30165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</a:rPr>
                  <a:t> overall run time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34" y="6010425"/>
                <a:ext cx="3016531" cy="461665"/>
              </a:xfrm>
              <a:prstGeom prst="rect">
                <a:avLst/>
              </a:prstGeom>
              <a:blipFill>
                <a:blip r:embed="rId5"/>
                <a:stretch>
                  <a:fillRect l="-607" t="-10526" r="-22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2F08D61-3996-C047-8354-5686C1AB7996}"/>
              </a:ext>
            </a:extLst>
          </p:cNvPr>
          <p:cNvSpPr/>
          <p:nvPr/>
        </p:nvSpPr>
        <p:spPr>
          <a:xfrm>
            <a:off x="9372600" y="3810000"/>
            <a:ext cx="2590800" cy="685800"/>
          </a:xfrm>
          <a:prstGeom prst="wedgeRectCallout">
            <a:avLst>
              <a:gd name="adj1" fmla="val -60756"/>
              <a:gd name="adj2" fmla="val 40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Each “call” to Best() is a O(1) memory lookup</a:t>
            </a:r>
          </a:p>
        </p:txBody>
      </p:sp>
    </p:spTree>
    <p:extLst>
      <p:ext uri="{BB962C8B-B14F-4D97-AF65-F5344CB8AC3E}">
        <p14:creationId xmlns:p14="http://schemas.microsoft.com/office/powerpoint/2010/main" val="26990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Backtrack to find the best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BADE50-950A-4D58-BFB2-FA2C6A8B385D}" type="slidenum">
              <a:rPr lang="en-US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35663" y="1524001"/>
                <a:ext cx="7824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“remember” which choice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/>
                  <a:t> was the minimum at each cell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663" y="1524001"/>
                <a:ext cx="7824065" cy="461665"/>
              </a:xfrm>
              <a:prstGeom prst="rect">
                <a:avLst/>
              </a:prstGeom>
              <a:blipFill>
                <a:blip r:embed="rId2"/>
                <a:stretch>
                  <a:fillRect l="-1168" t="-10526" r="-1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32" name="Rectangle 31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029582" y="36576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657600"/>
                <a:ext cx="80021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3581401" y="5695890"/>
            <a:ext cx="376314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/>
      <p:bldP spid="77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55" y="0"/>
            <a:ext cx="8229600" cy="1143000"/>
          </a:xfrm>
        </p:spPr>
        <p:txBody>
          <a:bodyPr/>
          <a:lstStyle/>
          <a:p>
            <a:r>
              <a:rPr lang="en-US"/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569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5" y="121920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31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92" y="1596182"/>
                <a:ext cx="936095" cy="888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05" y="1856312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1" y="1219818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13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96" y="1596800"/>
                <a:ext cx="686728" cy="1070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87" y="1856312"/>
                <a:ext cx="4940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23" y="1219818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59" y="1855694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78" y="1596800"/>
                <a:ext cx="343364" cy="628227"/>
              </a:xfrm>
              <a:prstGeom prst="rect">
                <a:avLst/>
              </a:prstGeom>
              <a:blipFill>
                <a:blip r:embed="rId12"/>
                <a:stretch>
                  <a:fillRect l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33" y="1855694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9" y="1219200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05" y="185507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24" y="1596182"/>
                <a:ext cx="485391" cy="314731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87" y="1855694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3" y="1219200"/>
                <a:ext cx="4940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613" y="185507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77" y="1596181"/>
                <a:ext cx="767056" cy="5357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50" y="1856312"/>
                <a:ext cx="49404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86" y="1219818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640" y="1596799"/>
                <a:ext cx="854048" cy="8877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𝐵𝑒𝑠𝑡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+1, 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29" y="2667000"/>
                <a:ext cx="7634205" cy="7586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26" y="3500736"/>
                <a:ext cx="20342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669327" y="3276600"/>
            <a:ext cx="4462661" cy="3345744"/>
            <a:chOff x="4191000" y="3525012"/>
            <a:chExt cx="3235908" cy="3345744"/>
          </a:xfrm>
        </p:grpSpPr>
        <p:sp>
          <p:nvSpPr>
            <p:cNvPr id="74" name="Rectangle 73"/>
            <p:cNvSpPr/>
            <p:nvPr/>
          </p:nvSpPr>
          <p:spPr>
            <a:xfrm>
              <a:off x="4191000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6975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15750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82951" y="3894905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7875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8926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9375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9709" y="38949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11875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5685" y="3894905"/>
              <a:ext cx="495975" cy="495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6975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82950" y="4390880"/>
              <a:ext cx="495975" cy="49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2625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78926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4375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74901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7125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65684" y="439088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10500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77757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73732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9708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65683" y="488685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5375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65685" y="5382828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3500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78925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4901" y="5382830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65685" y="5878805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768" y="5878803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65682" y="6374781"/>
              <a:ext cx="495975" cy="495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525012"/>
                  <a:ext cx="2652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133" y="3546901"/>
                  <a:ext cx="2652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15" y="3525012"/>
                  <a:ext cx="26524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10" y="3546901"/>
                  <a:ext cx="265248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10" y="3546901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766" y="3566693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3945159"/>
                  <a:ext cx="2652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7" y="4454201"/>
                  <a:ext cx="26524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6" y="4950174"/>
                  <a:ext cx="26524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55" y="5446149"/>
                  <a:ext cx="26524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5942124"/>
                  <a:ext cx="2652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60" y="6438102"/>
                  <a:ext cx="26524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21855"/>
                <a:ext cx="207556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34" y="4961016"/>
                <a:ext cx="3763274" cy="400110"/>
              </a:xfrm>
              <a:prstGeom prst="rect">
                <a:avLst/>
              </a:prstGeom>
              <a:blipFill>
                <a:blip r:embed="rId3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3, 6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7" y="5350031"/>
                <a:ext cx="3763274" cy="400110"/>
              </a:xfrm>
              <a:prstGeom prst="rect">
                <a:avLst/>
              </a:prstGeom>
              <a:blipFill>
                <a:blip r:embed="rId3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Brace 113"/>
          <p:cNvSpPr/>
          <p:nvPr/>
        </p:nvSpPr>
        <p:spPr>
          <a:xfrm rot="10800000">
            <a:off x="3352800" y="4952999"/>
            <a:ext cx="444660" cy="1669344"/>
          </a:xfrm>
          <a:prstGeom prst="rightBrace">
            <a:avLst>
              <a:gd name="adj1" fmla="val 8333"/>
              <a:gd name="adj2" fmla="val 439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4, 6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5695890"/>
                <a:ext cx="3785139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1,4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5, 6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000690"/>
                <a:ext cx="3785139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33CC"/>
                          </a:solidFill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6, 6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8" y="6305490"/>
                <a:ext cx="3785139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15125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82" y="3733800"/>
                <a:ext cx="800219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562142" cy="369332"/>
              </a:xfrm>
              <a:prstGeom prst="rect">
                <a:avLst/>
              </a:prstGeom>
              <a:blipFill>
                <a:blip r:embed="rId3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2584">
                <a:off x="10055122" y="3411347"/>
                <a:ext cx="55585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97BFE9EF-E175-7143-A520-66FC62E4AC53}"/>
              </a:ext>
            </a:extLst>
          </p:cNvPr>
          <p:cNvSpPr/>
          <p:nvPr/>
        </p:nvSpPr>
        <p:spPr>
          <a:xfrm>
            <a:off x="3581401" y="5695890"/>
            <a:ext cx="376314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278A55F-3221-F441-93B5-58C8684E96B7}"/>
                  </a:ext>
                </a:extLst>
              </p:cNvPr>
              <p:cNvSpPr txBox="1"/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278A55F-3221-F441-93B5-58C8684E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881413"/>
                <a:ext cx="344966" cy="33855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97F326F-3A03-AF4E-A742-B3CC8269897E}"/>
                  </a:ext>
                </a:extLst>
              </p:cNvPr>
              <p:cNvSpPr txBox="1"/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97F326F-3A03-AF4E-A742-B3CC82698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86200"/>
                <a:ext cx="344966" cy="3385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1DECE14-FDB3-5E42-9C60-A888EF30AC99}"/>
                  </a:ext>
                </a:extLst>
              </p:cNvPr>
              <p:cNvSpPr txBox="1"/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1DECE14-FDB3-5E42-9C60-A888EF30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376446"/>
                <a:ext cx="344966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uble Bracket 2">
            <a:extLst>
              <a:ext uri="{FF2B5EF4-FFF2-40B4-BE49-F238E27FC236}">
                <a16:creationId xmlns:a16="http://schemas.microsoft.com/office/drawing/2014/main" id="{EC1B6A88-04F0-384C-9BA4-D2D29E487DC9}"/>
              </a:ext>
            </a:extLst>
          </p:cNvPr>
          <p:cNvSpPr/>
          <p:nvPr/>
        </p:nvSpPr>
        <p:spPr>
          <a:xfrm>
            <a:off x="3422505" y="1219200"/>
            <a:ext cx="2436954" cy="1447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uble Bracket 120">
            <a:extLst>
              <a:ext uri="{FF2B5EF4-FFF2-40B4-BE49-F238E27FC236}">
                <a16:creationId xmlns:a16="http://schemas.microsoft.com/office/drawing/2014/main" id="{990EC548-8A5F-3243-A232-517DE9EE517D}"/>
              </a:ext>
            </a:extLst>
          </p:cNvPr>
          <p:cNvSpPr/>
          <p:nvPr/>
        </p:nvSpPr>
        <p:spPr>
          <a:xfrm>
            <a:off x="1655448" y="1176635"/>
            <a:ext cx="4274419" cy="154461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uble Bracket 121">
            <a:extLst>
              <a:ext uri="{FF2B5EF4-FFF2-40B4-BE49-F238E27FC236}">
                <a16:creationId xmlns:a16="http://schemas.microsoft.com/office/drawing/2014/main" id="{A6F66289-F5BE-3440-A71E-AA2C74C4FA26}"/>
              </a:ext>
            </a:extLst>
          </p:cNvPr>
          <p:cNvSpPr/>
          <p:nvPr/>
        </p:nvSpPr>
        <p:spPr>
          <a:xfrm>
            <a:off x="6362240" y="1221361"/>
            <a:ext cx="2436954" cy="1447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D366ACE-9EC9-8B46-A6AF-E42B09C48B42}"/>
              </a:ext>
            </a:extLst>
          </p:cNvPr>
          <p:cNvSpPr/>
          <p:nvPr/>
        </p:nvSpPr>
        <p:spPr>
          <a:xfrm>
            <a:off x="6274839" y="1180053"/>
            <a:ext cx="4274419" cy="154461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55DB-76D0-5C47-BBCD-6F16254C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and Recovering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D4A7-491C-E74F-A886-27304192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Maintain table </a:t>
            </a:r>
            <a:r>
              <a:rPr lang="en-US">
                <a:solidFill>
                  <a:srgbClr val="0070C0"/>
                </a:solidFill>
              </a:rPr>
              <a:t>Choice[</a:t>
            </a:r>
            <a:r>
              <a:rPr lang="en-US" err="1">
                <a:solidFill>
                  <a:srgbClr val="0070C0"/>
                </a:solidFill>
              </a:rPr>
              <a:t>i,j</a:t>
            </a:r>
            <a:r>
              <a:rPr lang="en-US">
                <a:solidFill>
                  <a:srgbClr val="0070C0"/>
                </a:solidFill>
              </a:rPr>
              <a:t>]</a:t>
            </a:r>
            <a:r>
              <a:rPr lang="en-US"/>
              <a:t> in addition to </a:t>
            </a:r>
            <a:r>
              <a:rPr lang="en-US">
                <a:solidFill>
                  <a:srgbClr val="0070C0"/>
                </a:solidFill>
              </a:rPr>
              <a:t>Best</a:t>
            </a:r>
            <a:r>
              <a:rPr lang="en-US"/>
              <a:t> table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Choice[</a:t>
            </a:r>
            <a:r>
              <a:rPr lang="en-US" err="1">
                <a:solidFill>
                  <a:srgbClr val="0070C0"/>
                </a:solidFill>
              </a:rPr>
              <a:t>i,j</a:t>
            </a:r>
            <a:r>
              <a:rPr lang="en-US">
                <a:solidFill>
                  <a:srgbClr val="0070C0"/>
                </a:solidFill>
              </a:rPr>
              <a:t>] = k </a:t>
            </a:r>
            <a:r>
              <a:rPr lang="en-US"/>
              <a:t>means the best “split” was right after </a:t>
            </a:r>
            <a:r>
              <a:rPr lang="en-US">
                <a:solidFill>
                  <a:srgbClr val="FF33CC"/>
                </a:solidFill>
              </a:rPr>
              <a:t>M</a:t>
            </a:r>
            <a:r>
              <a:rPr lang="en-US" baseline="-25000">
                <a:solidFill>
                  <a:srgbClr val="FF33CC"/>
                </a:solidFill>
              </a:rPr>
              <a:t>k</a:t>
            </a:r>
          </a:p>
          <a:p>
            <a:pPr lvl="1"/>
            <a:r>
              <a:rPr lang="en-US"/>
              <a:t>Work backwards from value for whole problem, </a:t>
            </a:r>
            <a:r>
              <a:rPr lang="en-US">
                <a:solidFill>
                  <a:srgbClr val="0070C0"/>
                </a:solidFill>
              </a:rPr>
              <a:t>Choice[1,n]</a:t>
            </a:r>
          </a:p>
          <a:p>
            <a:pPr lvl="1"/>
            <a:r>
              <a:rPr lang="en-US"/>
              <a:t>Note: </a:t>
            </a:r>
            <a:r>
              <a:rPr lang="en-US">
                <a:solidFill>
                  <a:srgbClr val="0070C0"/>
                </a:solidFill>
              </a:rPr>
              <a:t>Choice[i,i+1] = </a:t>
            </a:r>
            <a:r>
              <a:rPr lang="en-US" err="1">
                <a:solidFill>
                  <a:srgbClr val="0070C0"/>
                </a:solidFill>
              </a:rPr>
              <a:t>i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because there are just 2 matrices </a:t>
            </a:r>
          </a:p>
          <a:p>
            <a:r>
              <a:rPr lang="en-US"/>
              <a:t>From our example: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Choice[1,6] = 3</a:t>
            </a:r>
            <a:r>
              <a:rPr lang="en-US"/>
              <a:t>.   So </a:t>
            </a:r>
            <a:r>
              <a:rPr lang="en-US">
                <a:solidFill>
                  <a:srgbClr val="FF33CC"/>
                </a:solidFill>
              </a:rPr>
              <a:t>[M</a:t>
            </a:r>
            <a:r>
              <a:rPr lang="en-US" baseline="-25000">
                <a:solidFill>
                  <a:srgbClr val="FF33CC"/>
                </a:solidFill>
              </a:rPr>
              <a:t>1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2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3</a:t>
            </a:r>
            <a:r>
              <a:rPr lang="en-US">
                <a:solidFill>
                  <a:srgbClr val="FF33CC"/>
                </a:solidFill>
              </a:rPr>
              <a:t>] [M</a:t>
            </a:r>
            <a:r>
              <a:rPr lang="en-US" baseline="-25000">
                <a:solidFill>
                  <a:srgbClr val="FF33CC"/>
                </a:solidFill>
              </a:rPr>
              <a:t>4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5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6</a:t>
            </a:r>
            <a:r>
              <a:rPr lang="en-US">
                <a:solidFill>
                  <a:srgbClr val="FF33CC"/>
                </a:solidFill>
              </a:rPr>
              <a:t>]</a:t>
            </a:r>
            <a:endParaRPr lang="en-US"/>
          </a:p>
          <a:p>
            <a:pPr lvl="1"/>
            <a:r>
              <a:rPr lang="en-US"/>
              <a:t>We then need </a:t>
            </a:r>
            <a:r>
              <a:rPr lang="en-US">
                <a:solidFill>
                  <a:srgbClr val="0070C0"/>
                </a:solidFill>
              </a:rPr>
              <a:t>Choice[1,3] = 1</a:t>
            </a:r>
            <a:r>
              <a:rPr lang="en-US"/>
              <a:t>.   So </a:t>
            </a:r>
            <a:r>
              <a:rPr lang="en-US">
                <a:solidFill>
                  <a:srgbClr val="FF33CC"/>
                </a:solidFill>
              </a:rPr>
              <a:t>[(M</a:t>
            </a:r>
            <a:r>
              <a:rPr lang="en-US" baseline="-25000">
                <a:solidFill>
                  <a:srgbClr val="FF33CC"/>
                </a:solidFill>
              </a:rPr>
              <a:t>1</a:t>
            </a:r>
            <a:r>
              <a:rPr lang="en-US">
                <a:solidFill>
                  <a:srgbClr val="FF33CC"/>
                </a:solidFill>
              </a:rPr>
              <a:t>) (M</a:t>
            </a:r>
            <a:r>
              <a:rPr lang="en-US" baseline="-25000">
                <a:solidFill>
                  <a:srgbClr val="FF33CC"/>
                </a:solidFill>
              </a:rPr>
              <a:t>2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3</a:t>
            </a:r>
            <a:r>
              <a:rPr lang="en-US">
                <a:solidFill>
                  <a:srgbClr val="FF33CC"/>
                </a:solidFill>
              </a:rPr>
              <a:t>)]</a:t>
            </a:r>
            <a:endParaRPr lang="en-US"/>
          </a:p>
          <a:p>
            <a:pPr lvl="1"/>
            <a:r>
              <a:rPr lang="en-US"/>
              <a:t>Also need </a:t>
            </a:r>
            <a:r>
              <a:rPr lang="en-US">
                <a:solidFill>
                  <a:srgbClr val="0070C0"/>
                </a:solidFill>
              </a:rPr>
              <a:t>Choice[4,6] = 5</a:t>
            </a:r>
            <a:r>
              <a:rPr lang="en-US"/>
              <a:t>.  So </a:t>
            </a:r>
            <a:r>
              <a:rPr lang="en-US">
                <a:solidFill>
                  <a:srgbClr val="FF33CC"/>
                </a:solidFill>
              </a:rPr>
              <a:t>[(M</a:t>
            </a:r>
            <a:r>
              <a:rPr lang="en-US" baseline="-25000">
                <a:solidFill>
                  <a:srgbClr val="FF33CC"/>
                </a:solidFill>
              </a:rPr>
              <a:t>4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5</a:t>
            </a:r>
            <a:r>
              <a:rPr lang="en-US">
                <a:solidFill>
                  <a:srgbClr val="FF33CC"/>
                </a:solidFill>
              </a:rPr>
              <a:t>) M</a:t>
            </a:r>
            <a:r>
              <a:rPr lang="en-US" baseline="-25000">
                <a:solidFill>
                  <a:srgbClr val="FF33CC"/>
                </a:solidFill>
              </a:rPr>
              <a:t>6</a:t>
            </a:r>
            <a:r>
              <a:rPr lang="en-US">
                <a:solidFill>
                  <a:srgbClr val="FF33CC"/>
                </a:solidFill>
              </a:rPr>
              <a:t>]</a:t>
            </a:r>
          </a:p>
          <a:p>
            <a:pPr lvl="1"/>
            <a:r>
              <a:rPr lang="en-US"/>
              <a:t>Overall: </a:t>
            </a:r>
            <a:r>
              <a:rPr lang="en-US">
                <a:solidFill>
                  <a:srgbClr val="FF33CC"/>
                </a:solidFill>
              </a:rPr>
              <a:t>[(M</a:t>
            </a:r>
            <a:r>
              <a:rPr lang="en-US" baseline="-25000">
                <a:solidFill>
                  <a:srgbClr val="FF33CC"/>
                </a:solidFill>
              </a:rPr>
              <a:t>1</a:t>
            </a:r>
            <a:r>
              <a:rPr lang="en-US">
                <a:solidFill>
                  <a:srgbClr val="FF33CC"/>
                </a:solidFill>
              </a:rPr>
              <a:t>) (M</a:t>
            </a:r>
            <a:r>
              <a:rPr lang="en-US" baseline="-25000">
                <a:solidFill>
                  <a:srgbClr val="FF33CC"/>
                </a:solidFill>
              </a:rPr>
              <a:t>2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3</a:t>
            </a:r>
            <a:r>
              <a:rPr lang="en-US">
                <a:solidFill>
                  <a:srgbClr val="FF33CC"/>
                </a:solidFill>
              </a:rPr>
              <a:t>)] [(M</a:t>
            </a:r>
            <a:r>
              <a:rPr lang="en-US" baseline="-25000">
                <a:solidFill>
                  <a:srgbClr val="FF33CC"/>
                </a:solidFill>
              </a:rPr>
              <a:t>4</a:t>
            </a:r>
            <a:r>
              <a:rPr lang="en-US">
                <a:solidFill>
                  <a:srgbClr val="FF33CC"/>
                </a:solidFill>
              </a:rPr>
              <a:t> M</a:t>
            </a:r>
            <a:r>
              <a:rPr lang="en-US" baseline="-25000">
                <a:solidFill>
                  <a:srgbClr val="FF33CC"/>
                </a:solidFill>
              </a:rPr>
              <a:t>5</a:t>
            </a:r>
            <a:r>
              <a:rPr lang="en-US">
                <a:solidFill>
                  <a:srgbClr val="FF33CC"/>
                </a:solidFill>
              </a:rPr>
              <a:t>) M</a:t>
            </a:r>
            <a:r>
              <a:rPr lang="en-US" baseline="-25000">
                <a:solidFill>
                  <a:srgbClr val="FF33CC"/>
                </a:solidFill>
              </a:rPr>
              <a:t>6</a:t>
            </a:r>
            <a:r>
              <a:rPr lang="en-US">
                <a:solidFill>
                  <a:srgbClr val="FF33CC"/>
                </a:solidFill>
              </a:rPr>
              <a:t>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FD965-FB8A-DF4B-98BF-E58E9D4C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85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pPr lvl="1"/>
            <a:r>
              <a:rPr lang="en-US" dirty="0"/>
              <a:t>Or: If S is an optimal solution to a problem, then the components of S are optimal solutions to sub-problems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2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Common Subsequence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http://www.astrochem.org/sci_img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96" y="1305106"/>
            <a:ext cx="2977418" cy="38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295400"/>
                <a:ext cx="51536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two sequences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, find the length of their longest common subsequence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95400"/>
                <a:ext cx="5153619" cy="1384995"/>
              </a:xfrm>
              <a:prstGeom prst="rect">
                <a:avLst/>
              </a:prstGeom>
              <a:blipFill>
                <a:blip r:embed="rId3"/>
                <a:stretch>
                  <a:fillRect l="-2211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2794336"/>
                <a:ext cx="515361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𝐴𝑇𝐶𝑇𝐺𝐴𝑇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𝑇𝐴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𝐿𝐶𝑆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𝑇𝐶𝑇𝐴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794336"/>
                <a:ext cx="5153619" cy="1815882"/>
              </a:xfrm>
              <a:prstGeom prst="rect">
                <a:avLst/>
              </a:prstGeom>
              <a:blipFill>
                <a:blip r:embed="rId4"/>
                <a:stretch>
                  <a:fillRect l="-2211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0200" y="4865132"/>
                <a:ext cx="51536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Brute force: Compare every subsequence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Ω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65132"/>
                <a:ext cx="5153619" cy="1384995"/>
              </a:xfrm>
              <a:prstGeom prst="rect">
                <a:avLst/>
              </a:prstGeom>
              <a:blipFill>
                <a:blip r:embed="rId5"/>
                <a:stretch>
                  <a:fillRect l="-2211"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AE9446-D40D-CF47-B771-F73AA33DB7BC}"/>
              </a:ext>
            </a:extLst>
          </p:cNvPr>
          <p:cNvSpPr txBox="1"/>
          <p:nvPr/>
        </p:nvSpPr>
        <p:spPr>
          <a:xfrm>
            <a:off x="6261101" y="5461000"/>
            <a:ext cx="5333999" cy="113877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Applications other than bioinformatics?</a:t>
            </a:r>
          </a:p>
          <a:p>
            <a:r>
              <a:rPr lang="en-US" sz="2400" dirty="0"/>
              <a:t>Of course, Including version control!</a:t>
            </a:r>
          </a:p>
          <a:p>
            <a:r>
              <a:rPr lang="en-US" sz="2000" dirty="0">
                <a:hlinkClick r:id="rId6"/>
              </a:rPr>
              <a:t>http://cbx33.github.io/gitt/afterhours3-1.html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7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  <a:blipFill>
                <a:blip r:embed="rId2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8886" y="2271095"/>
                <a:ext cx="51536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TCT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GCG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886" y="2271095"/>
                <a:ext cx="5153619" cy="830997"/>
              </a:xfrm>
              <a:prstGeom prst="rect">
                <a:avLst/>
              </a:prstGeom>
              <a:blipFill>
                <a:blip r:embed="rId3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1763" y="3048001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763" y="3048001"/>
                <a:ext cx="5153619" cy="46166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42582" y="4016753"/>
            <a:ext cx="515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487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87" y="4788933"/>
                <a:ext cx="3477219" cy="461665"/>
              </a:xfrm>
              <a:prstGeom prst="rect">
                <a:avLst/>
              </a:prstGeom>
              <a:blipFill>
                <a:blip r:embed="rId6"/>
                <a:stretch>
                  <a:fillRect l="-36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68277" y="4016753"/>
            <a:ext cx="253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0182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82" y="4788933"/>
                <a:ext cx="3477219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191000"/>
            <a:ext cx="7848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</a:t>
            </a:r>
          </a:p>
          <a:p>
            <a:r>
              <a:rPr lang="en-US" dirty="0">
                <a:cs typeface="Calibri"/>
              </a:rPr>
              <a:t>Matrix Chaining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9182" y="2157468"/>
            <a:ext cx="515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1763" y="3048001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763" y="3048001"/>
                <a:ext cx="5153619" cy="46166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42582" y="4016753"/>
            <a:ext cx="515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487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87" y="4788933"/>
                <a:ext cx="3477219" cy="461665"/>
              </a:xfrm>
              <a:prstGeom prst="rect">
                <a:avLst/>
              </a:prstGeom>
              <a:blipFill>
                <a:blip r:embed="rId6"/>
                <a:stretch>
                  <a:fillRect l="-36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68277" y="4016753"/>
            <a:ext cx="253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0182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82" y="4788933"/>
                <a:ext cx="3477219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2246" y="6488668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to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2322377" y="6248326"/>
            <a:ext cx="2404" cy="240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98985" y="5511437"/>
            <a:ext cx="177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from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 </a:t>
            </a:r>
          </a:p>
          <a:p>
            <a:r>
              <a:rPr lang="en-US" dirty="0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5819182" y="5834602"/>
            <a:ext cx="579803" cy="263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7048502" y="6157767"/>
            <a:ext cx="237233" cy="21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  <a:blipFill>
                <a:blip r:embed="rId13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9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Solve in a Good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fill in cell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we need cells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Fill from Top-&gt;Bottom, Left-&gt;Right (with any preference)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blipFill>
                <a:blip r:embed="rId29"/>
                <a:stretch>
                  <a:fillRect l="-1072" t="-4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275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>
            <a:extLst>
              <a:ext uri="{FF2B5EF4-FFF2-40B4-BE49-F238E27FC236}">
                <a16:creationId xmlns:a16="http://schemas.microsoft.com/office/drawing/2014/main" id="{F5D26923-A817-4B4C-A6FB-280A9CD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4BCF8D-410F-7843-A46F-C1010D10C209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D45AF4E-B398-6943-BACE-9361EA9564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8400" y="0"/>
            <a:ext cx="79248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LCS Length Algorithm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19C665-628F-7F47-ABA1-F2375BCF08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990600"/>
            <a:ext cx="92964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LCS-Length(X, 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Y for M’s rows, X for its columns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 n = length(X)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X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m  = length(Y)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Y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M[i,0]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4. for j = 1 to n  	M[0,j]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X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6. 	for j = 1 to n 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</a:t>
            </a:r>
            <a:r>
              <a:rPr lang="en-US" altLang="en-US" sz="3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en-US" sz="3000" baseline="-25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7. 		if ( X[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== Y[j] )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8. 			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M[i-1,j-1] + 1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9. 		else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max( M[i-1,j], M[i,j-1] 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10. return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m,n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return LCS length </a:t>
            </a:r>
            <a:r>
              <a:rPr lang="en-US" altLang="en-US" sz="300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Y and X</a:t>
            </a:r>
            <a:endParaRPr lang="en-US" altLang="en-US" sz="3000" dirty="0">
              <a:solidFill>
                <a:srgbClr val="33CC33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9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blipFill>
                <a:blip r:embed="rId29"/>
                <a:stretch>
                  <a:fillRect l="-1613" t="-8333" r="-69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315200" y="4029670"/>
            <a:ext cx="4172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037988" y="3701534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76754" y="3316235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914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56989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68812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77235" y="4583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6057" y="3856672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86471" y="3474469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858256" y="4375666"/>
            <a:ext cx="461117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8025" y="4375666"/>
            <a:ext cx="345529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518160" y="4142968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69519" y="3533656"/>
            <a:ext cx="369977" cy="33575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77235" y="420184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58818" y="4567303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65346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428296" y="5506998"/>
            <a:ext cx="487104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702522" y="5125998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55085" y="5181600"/>
            <a:ext cx="441320" cy="116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78024" y="4768334"/>
            <a:ext cx="34553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867401" y="4399002"/>
            <a:ext cx="1" cy="31488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486400" y="4038600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296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6294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08806" y="5339807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90801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90801" y="41910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90801" y="35052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77ED-6D02-1D48-8A2D-02034842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Solution with </a:t>
            </a:r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EFE04-78B0-9045-981E-A34F9401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A346B-9BE4-0444-B23C-4502614F2E5F}"/>
              </a:ext>
            </a:extLst>
          </p:cNvPr>
          <p:cNvSpPr txBox="1"/>
          <p:nvPr/>
        </p:nvSpPr>
        <p:spPr>
          <a:xfrm>
            <a:off x="304800" y="1981881"/>
            <a:ext cx="4953000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LCS-Length(X, Y)</a:t>
            </a:r>
            <a:r>
              <a:rPr lang="en-US" sz="2800" dirty="0">
                <a:solidFill>
                  <a:srgbClr val="00B050"/>
                </a:solidFill>
              </a:rPr>
              <a:t> // Y is M’s cols.</a:t>
            </a:r>
            <a:r>
              <a:rPr lang="en-US" sz="2800" b="1" dirty="0"/>
              <a:t> </a:t>
            </a:r>
          </a:p>
          <a:p>
            <a:r>
              <a:rPr lang="en-US" sz="2800" dirty="0"/>
              <a:t>1. n = length(X)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2. m  = length(Y)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3. Create table M[</a:t>
            </a:r>
            <a:r>
              <a:rPr lang="en-US" sz="2800" dirty="0" err="1"/>
              <a:t>m,n</a:t>
            </a:r>
            <a:r>
              <a:rPr lang="en-US" sz="2800" dirty="0"/>
              <a:t>]</a:t>
            </a:r>
          </a:p>
          <a:p>
            <a:r>
              <a:rPr lang="en-US" sz="2800" dirty="0"/>
              <a:t>4. Assign -1 to all cells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>
                <a:solidFill>
                  <a:srgbClr val="00B050"/>
                </a:solidFill>
              </a:rPr>
              <a:t>// get value for entire sequences</a:t>
            </a:r>
          </a:p>
          <a:p>
            <a:r>
              <a:rPr lang="en-US" sz="2800" dirty="0"/>
              <a:t>5. return </a:t>
            </a:r>
            <a:r>
              <a:rPr lang="en-US" sz="2800" b="1" dirty="0"/>
              <a:t>LCS-recur</a:t>
            </a:r>
            <a:r>
              <a:rPr lang="en-US" sz="2800" dirty="0"/>
              <a:t>(X, Y, M, m, n)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F04A-D165-5C43-8FE4-74C3E810C359}"/>
              </a:ext>
            </a:extLst>
          </p:cNvPr>
          <p:cNvSpPr txBox="1"/>
          <p:nvPr/>
        </p:nvSpPr>
        <p:spPr>
          <a:xfrm>
            <a:off x="5638800" y="1981881"/>
            <a:ext cx="6373428" cy="43396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LCS-recur(X, Y, M, </a:t>
            </a:r>
            <a:r>
              <a:rPr lang="en-US" sz="2800" b="1" dirty="0" err="1"/>
              <a:t>i</a:t>
            </a:r>
            <a:r>
              <a:rPr lang="en-US" sz="2800" b="1" dirty="0"/>
              <a:t>, j)</a:t>
            </a:r>
          </a:p>
          <a:p>
            <a:r>
              <a:rPr lang="en-US" sz="2800" dirty="0"/>
              <a:t>1. if (</a:t>
            </a:r>
            <a:r>
              <a:rPr lang="en-US" sz="2800" dirty="0" err="1"/>
              <a:t>i</a:t>
            </a:r>
            <a:r>
              <a:rPr lang="en-US" sz="2800" dirty="0"/>
              <a:t> == 0 || j == 0) return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// have we already calculated this subproblem?</a:t>
            </a:r>
          </a:p>
          <a:p>
            <a:r>
              <a:rPr lang="en-US" sz="2800" dirty="0"/>
              <a:t>2. if (M[</a:t>
            </a:r>
            <a:r>
              <a:rPr lang="en-US" sz="2800" dirty="0" err="1"/>
              <a:t>i,j</a:t>
            </a:r>
            <a:r>
              <a:rPr lang="en-US" sz="2800" dirty="0"/>
              <a:t>] != -1)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/>
              <a:t>3. if ( X[</a:t>
            </a:r>
            <a:r>
              <a:rPr lang="en-US" sz="2800" dirty="0" err="1"/>
              <a:t>i</a:t>
            </a:r>
            <a:r>
              <a:rPr lang="en-US" sz="2800" dirty="0"/>
              <a:t>] == Y[j] )		</a:t>
            </a:r>
          </a:p>
          <a:p>
            <a:pPr marL="514350" indent="-514350">
              <a:buAutoNum type="arabicPeriod" startAt="4"/>
            </a:pPr>
            <a:r>
              <a:rPr lang="en-US" sz="2800" dirty="0"/>
              <a:t>M[</a:t>
            </a:r>
            <a:r>
              <a:rPr lang="en-US" sz="2800" dirty="0" err="1"/>
              <a:t>i,j</a:t>
            </a:r>
            <a:r>
              <a:rPr lang="en-US" sz="2800" dirty="0"/>
              <a:t>] =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+ 1</a:t>
            </a:r>
          </a:p>
          <a:p>
            <a:r>
              <a:rPr lang="en-US" sz="2800" dirty="0"/>
              <a:t>5. else</a:t>
            </a:r>
          </a:p>
          <a:p>
            <a:r>
              <a:rPr lang="en-US" sz="2800" dirty="0"/>
              <a:t>6.    M[</a:t>
            </a:r>
            <a:r>
              <a:rPr lang="en-US" sz="2800" dirty="0" err="1"/>
              <a:t>i,j</a:t>
            </a:r>
            <a:r>
              <a:rPr lang="en-US" sz="2800" dirty="0"/>
              <a:t>] = max(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</a:t>
            </a:r>
            <a:r>
              <a:rPr lang="en-US" sz="2800" dirty="0"/>
              <a:t>),</a:t>
            </a:r>
            <a:br>
              <a:rPr lang="en-US" sz="2800" dirty="0"/>
            </a:br>
            <a:r>
              <a:rPr lang="en-US" sz="2800" dirty="0"/>
              <a:t>		       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 err="1">
                <a:highlight>
                  <a:srgbClr val="FFFF00"/>
                </a:highlight>
              </a:rPr>
              <a:t>i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)</a:t>
            </a:r>
          </a:p>
          <a:p>
            <a:r>
              <a:rPr lang="en-US" sz="2800" dirty="0"/>
              <a:t>7.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5F30-9D5A-42E4-9DAA-B7BAFA051BEF}"/>
              </a:ext>
            </a:extLst>
          </p:cNvPr>
          <p:cNvSpPr txBox="1"/>
          <p:nvPr/>
        </p:nvSpPr>
        <p:spPr>
          <a:xfrm>
            <a:off x="228600" y="1143000"/>
            <a:ext cx="682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need two functions; one will be recursive.</a:t>
            </a:r>
          </a:p>
        </p:txBody>
      </p:sp>
    </p:spTree>
    <p:extLst>
      <p:ext uri="{BB962C8B-B14F-4D97-AF65-F5344CB8AC3E}">
        <p14:creationId xmlns:p14="http://schemas.microsoft.com/office/powerpoint/2010/main" val="3293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975F1-6BCA-C442-BB22-793849F4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8130"/>
            <a:ext cx="3886200" cy="34004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3809999"/>
            <a:ext cx="9171709" cy="3200401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In Season 9 Episode 7 “The Slicer” of the hit 90s TV show </a:t>
            </a:r>
            <a:r>
              <a:rPr lang="en-US" sz="2800" i="1" dirty="0"/>
              <a:t>Seinfeld</a:t>
            </a:r>
            <a:r>
              <a:rPr lang="en-US" sz="2800" dirty="0"/>
              <a:t>,  George discovers that, years prior, he had a heated argument with his new boss, Mr. Kruger. This argument  ended in George throwing Mr. Kruger’s </a:t>
            </a:r>
            <a:r>
              <a:rPr lang="en-US" sz="2800" dirty="0" err="1"/>
              <a:t>boombox</a:t>
            </a:r>
            <a:r>
              <a:rPr lang="en-US" sz="2800" dirty="0"/>
              <a:t> into the ocean. How did George make this discovery?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Image result for cheap boom b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4773"/>
          <a:stretch/>
        </p:blipFill>
        <p:spPr bwMode="auto">
          <a:xfrm>
            <a:off x="9677400" y="4495800"/>
            <a:ext cx="2209800" cy="15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inf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727" y="381000"/>
            <a:ext cx="3670545" cy="15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C72EA-1F9A-024C-B704-4117FF9017E6}"/>
              </a:ext>
            </a:extLst>
          </p:cNvPr>
          <p:cNvSpPr/>
          <p:nvPr/>
        </p:nvSpPr>
        <p:spPr>
          <a:xfrm>
            <a:off x="2362200" y="3125450"/>
            <a:ext cx="652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114300" dist="38100" dir="21540000" algn="l" rotWithShape="0">
                    <a:prstClr val="black">
                      <a:alpha val="40000"/>
                    </a:prstClr>
                  </a:outerShdw>
                </a:effectLst>
              </a:rPr>
              <a:t>Movie Time!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28A27-D3D3-4843-85E8-837079A9F7D6}"/>
              </a:ext>
            </a:extLst>
          </p:cNvPr>
          <p:cNvSpPr/>
          <p:nvPr/>
        </p:nvSpPr>
        <p:spPr>
          <a:xfrm>
            <a:off x="228600" y="639831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https://www.youtube.com/watch?v=pSB3HdmLcY4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4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CLRS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15</a:t>
            </a:r>
          </a:p>
          <a:p>
            <a:pPr lvl="1"/>
            <a:r>
              <a:rPr lang="en-US"/>
              <a:t>Section 15.1, Log/Rod cutting, optimal substructure property</a:t>
            </a:r>
          </a:p>
          <a:p>
            <a:pPr lvl="2"/>
            <a:r>
              <a:rPr lang="en-US"/>
              <a:t>Note: </a:t>
            </a:r>
            <a:r>
              <a:rPr lang="en-US" err="1"/>
              <a:t>r</a:t>
            </a:r>
            <a:r>
              <a:rPr lang="en-US" baseline="-25000" err="1"/>
              <a:t>i</a:t>
            </a:r>
            <a:r>
              <a:rPr lang="en-US"/>
              <a:t> in book is called Cut() or C[] in our slides.  We use their example.</a:t>
            </a:r>
          </a:p>
          <a:p>
            <a:pPr lvl="1"/>
            <a:r>
              <a:rPr lang="en-US"/>
              <a:t>Section 15.3, More on elements of DP, including optimal substructure property</a:t>
            </a:r>
          </a:p>
          <a:p>
            <a:pPr lvl="1"/>
            <a:r>
              <a:rPr lang="en-US"/>
              <a:t>Section 15.2, matrix-chain multiplication (later example)</a:t>
            </a:r>
          </a:p>
          <a:p>
            <a:pPr lvl="1"/>
            <a:r>
              <a:rPr lang="en-US"/>
              <a:t>Section 15.4, longest common subsequence (even later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infeld george beach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94634"/>
            <a:ext cx="7239000" cy="56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35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Method for image resizing that doesn’t scale/crop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8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Method for image resizing that doesn’t scale/crop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FFF64-C748-4A4C-B853-D4A218E8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58632"/>
            <a:ext cx="5232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8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Method for image resizing that doesn’t scale/crop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8342" y="2831068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Cropped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925" y="2831068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9834" y="2831068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981ED-695E-F94B-B3CA-29EE9BDEE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6" r="25553"/>
          <a:stretch/>
        </p:blipFill>
        <p:spPr>
          <a:xfrm>
            <a:off x="1295400" y="3428999"/>
            <a:ext cx="2372338" cy="2927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B022E-0031-9947-8FC7-CF8398E2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68" y="3428999"/>
            <a:ext cx="2477576" cy="2927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D88DF-A0E4-5142-992F-88EDF73D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52" y="3428999"/>
            <a:ext cx="2452702" cy="29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0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Cropping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Removes a “block” of 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44022" y="4462841"/>
            <a:ext cx="1066800" cy="6072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4022" y="4081840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Cropped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C68EA9-EFC8-AA48-B682-220F5B01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57451"/>
            <a:ext cx="5232400" cy="3924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1" y="2457451"/>
            <a:ext cx="1651000" cy="39243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FB424A-C988-F14A-86FC-55A93F08A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69"/>
          <a:stretch/>
        </p:blipFill>
        <p:spPr>
          <a:xfrm>
            <a:off x="7848600" y="2457451"/>
            <a:ext cx="358577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Removes “stripes” of 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84900" y="4350386"/>
            <a:ext cx="1066800" cy="6072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901" y="3969385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46B0C6-750B-4B4F-9606-42A668A7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57451"/>
            <a:ext cx="5232400" cy="39243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646D95C-DF8F-3245-96AA-53D8E97F2B82}"/>
              </a:ext>
            </a:extLst>
          </p:cNvPr>
          <p:cNvGrpSpPr/>
          <p:nvPr/>
        </p:nvGrpSpPr>
        <p:grpSpPr>
          <a:xfrm>
            <a:off x="609600" y="2457451"/>
            <a:ext cx="5232400" cy="3924300"/>
            <a:chOff x="1752600" y="2281391"/>
            <a:chExt cx="3048000" cy="4581218"/>
          </a:xfrm>
        </p:grpSpPr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752600" y="2281391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19050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20574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22098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23622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25146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26670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28194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29718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1242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32766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34290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35814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37338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38862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40386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1910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43434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4958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46482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800600" y="2286000"/>
              <a:ext cx="0" cy="4576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71F006E6-CEAA-F64C-A966-2993E56D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636" y="2457451"/>
            <a:ext cx="3336543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010"/>
            <a:ext cx="10972800" cy="4674553"/>
          </a:xfrm>
        </p:spPr>
        <p:txBody>
          <a:bodyPr anchor="t">
            <a:normAutofit/>
          </a:bodyPr>
          <a:lstStyle/>
          <a:p>
            <a:r>
              <a:rPr lang="en-US" sz="2800" dirty="0"/>
              <a:t>Removes “least energy seam” of pixels from bottom to top</a:t>
            </a:r>
          </a:p>
          <a:p>
            <a:pPr lvl="1"/>
            <a:r>
              <a:rPr lang="en-US" sz="2400" dirty="0">
                <a:hlinkClick r:id="rId3"/>
              </a:rPr>
              <a:t>https://www.aryan.app/seam-carving/</a:t>
            </a:r>
            <a:r>
              <a:rPr lang="en-US" sz="2400" dirty="0"/>
              <a:t> (also see Wikipedia page)</a:t>
            </a:r>
          </a:p>
          <a:p>
            <a:pPr lvl="1"/>
            <a:r>
              <a:rPr lang="en-US" sz="2400" dirty="0">
                <a:hlinkClick r:id="rId4"/>
              </a:rPr>
              <a:t>http://rsizr.com/</a:t>
            </a:r>
            <a:r>
              <a:rPr lang="en-US" sz="2400" dirty="0"/>
              <a:t> - old, uses Flash </a:t>
            </a:r>
            <a:r>
              <a:rPr lang="en-US" sz="2400" dirty="0">
                <a:sym typeface="Wingdings" pitchFamily="2" charset="2"/>
              </a:rPr>
              <a:t>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18743" y="4315977"/>
            <a:ext cx="1066800" cy="6072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8743" y="3934976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Carved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8A85F7-3660-7144-85E3-1C1391CB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46" y="2631560"/>
            <a:ext cx="5232400" cy="392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089991-BE2A-8645-BE99-14DDFBF4D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678" y="2631560"/>
            <a:ext cx="3321348" cy="39243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A3F6975-4353-6143-995C-5A60CB0E6E6C}"/>
              </a:ext>
            </a:extLst>
          </p:cNvPr>
          <p:cNvSpPr/>
          <p:nvPr/>
        </p:nvSpPr>
        <p:spPr>
          <a:xfrm>
            <a:off x="4304371" y="2665141"/>
            <a:ext cx="1460809" cy="3914079"/>
          </a:xfrm>
          <a:custGeom>
            <a:avLst/>
            <a:gdLst>
              <a:gd name="connsiteX0" fmla="*/ 1427356 w 1460809"/>
              <a:gd name="connsiteY0" fmla="*/ 0 h 3914079"/>
              <a:gd name="connsiteX1" fmla="*/ 1438507 w 1460809"/>
              <a:gd name="connsiteY1" fmla="*/ 55757 h 3914079"/>
              <a:gd name="connsiteX2" fmla="*/ 1460809 w 1460809"/>
              <a:gd name="connsiteY2" fmla="*/ 122664 h 3914079"/>
              <a:gd name="connsiteX3" fmla="*/ 1438507 w 1460809"/>
              <a:gd name="connsiteY3" fmla="*/ 301083 h 3914079"/>
              <a:gd name="connsiteX4" fmla="*/ 1393902 w 1460809"/>
              <a:gd name="connsiteY4" fmla="*/ 356839 h 3914079"/>
              <a:gd name="connsiteX5" fmla="*/ 1360449 w 1460809"/>
              <a:gd name="connsiteY5" fmla="*/ 401444 h 3914079"/>
              <a:gd name="connsiteX6" fmla="*/ 1293541 w 1460809"/>
              <a:gd name="connsiteY6" fmla="*/ 457200 h 3914079"/>
              <a:gd name="connsiteX7" fmla="*/ 1260088 w 1460809"/>
              <a:gd name="connsiteY7" fmla="*/ 490654 h 3914079"/>
              <a:gd name="connsiteX8" fmla="*/ 1226634 w 1460809"/>
              <a:gd name="connsiteY8" fmla="*/ 512957 h 3914079"/>
              <a:gd name="connsiteX9" fmla="*/ 1159727 w 1460809"/>
              <a:gd name="connsiteY9" fmla="*/ 579864 h 3914079"/>
              <a:gd name="connsiteX10" fmla="*/ 1137424 w 1460809"/>
              <a:gd name="connsiteY10" fmla="*/ 602166 h 3914079"/>
              <a:gd name="connsiteX11" fmla="*/ 1070517 w 1460809"/>
              <a:gd name="connsiteY11" fmla="*/ 691376 h 3914079"/>
              <a:gd name="connsiteX12" fmla="*/ 1037063 w 1460809"/>
              <a:gd name="connsiteY12" fmla="*/ 735981 h 3914079"/>
              <a:gd name="connsiteX13" fmla="*/ 1003609 w 1460809"/>
              <a:gd name="connsiteY13" fmla="*/ 769435 h 3914079"/>
              <a:gd name="connsiteX14" fmla="*/ 981307 w 1460809"/>
              <a:gd name="connsiteY14" fmla="*/ 802888 h 3914079"/>
              <a:gd name="connsiteX15" fmla="*/ 936702 w 1460809"/>
              <a:gd name="connsiteY15" fmla="*/ 847493 h 3914079"/>
              <a:gd name="connsiteX16" fmla="*/ 880946 w 1460809"/>
              <a:gd name="connsiteY16" fmla="*/ 903249 h 3914079"/>
              <a:gd name="connsiteX17" fmla="*/ 858644 w 1460809"/>
              <a:gd name="connsiteY17" fmla="*/ 925552 h 3914079"/>
              <a:gd name="connsiteX18" fmla="*/ 814039 w 1460809"/>
              <a:gd name="connsiteY18" fmla="*/ 981308 h 3914079"/>
              <a:gd name="connsiteX19" fmla="*/ 780585 w 1460809"/>
              <a:gd name="connsiteY19" fmla="*/ 1048215 h 3914079"/>
              <a:gd name="connsiteX20" fmla="*/ 747131 w 1460809"/>
              <a:gd name="connsiteY20" fmla="*/ 1103971 h 3914079"/>
              <a:gd name="connsiteX21" fmla="*/ 702527 w 1460809"/>
              <a:gd name="connsiteY21" fmla="*/ 1193181 h 3914079"/>
              <a:gd name="connsiteX22" fmla="*/ 680224 w 1460809"/>
              <a:gd name="connsiteY22" fmla="*/ 1215483 h 3914079"/>
              <a:gd name="connsiteX23" fmla="*/ 635619 w 1460809"/>
              <a:gd name="connsiteY23" fmla="*/ 1304693 h 3914079"/>
              <a:gd name="connsiteX24" fmla="*/ 613317 w 1460809"/>
              <a:gd name="connsiteY24" fmla="*/ 1371600 h 3914079"/>
              <a:gd name="connsiteX25" fmla="*/ 602166 w 1460809"/>
              <a:gd name="connsiteY25" fmla="*/ 1405054 h 3914079"/>
              <a:gd name="connsiteX26" fmla="*/ 535258 w 1460809"/>
              <a:gd name="connsiteY26" fmla="*/ 1527718 h 3914079"/>
              <a:gd name="connsiteX27" fmla="*/ 501805 w 1460809"/>
              <a:gd name="connsiteY27" fmla="*/ 1594625 h 3914079"/>
              <a:gd name="connsiteX28" fmla="*/ 490653 w 1460809"/>
              <a:gd name="connsiteY28" fmla="*/ 1628079 h 3914079"/>
              <a:gd name="connsiteX29" fmla="*/ 423746 w 1460809"/>
              <a:gd name="connsiteY29" fmla="*/ 1717288 h 3914079"/>
              <a:gd name="connsiteX30" fmla="*/ 390292 w 1460809"/>
              <a:gd name="connsiteY30" fmla="*/ 1739591 h 3914079"/>
              <a:gd name="connsiteX31" fmla="*/ 367990 w 1460809"/>
              <a:gd name="connsiteY31" fmla="*/ 1773044 h 3914079"/>
              <a:gd name="connsiteX32" fmla="*/ 312234 w 1460809"/>
              <a:gd name="connsiteY32" fmla="*/ 1828800 h 3914079"/>
              <a:gd name="connsiteX33" fmla="*/ 289931 w 1460809"/>
              <a:gd name="connsiteY33" fmla="*/ 1895708 h 3914079"/>
              <a:gd name="connsiteX34" fmla="*/ 267629 w 1460809"/>
              <a:gd name="connsiteY34" fmla="*/ 1996069 h 3914079"/>
              <a:gd name="connsiteX35" fmla="*/ 256478 w 1460809"/>
              <a:gd name="connsiteY35" fmla="*/ 2029522 h 3914079"/>
              <a:gd name="connsiteX36" fmla="*/ 223024 w 1460809"/>
              <a:gd name="connsiteY36" fmla="*/ 2085279 h 3914079"/>
              <a:gd name="connsiteX37" fmla="*/ 200722 w 1460809"/>
              <a:gd name="connsiteY37" fmla="*/ 2152186 h 3914079"/>
              <a:gd name="connsiteX38" fmla="*/ 178419 w 1460809"/>
              <a:gd name="connsiteY38" fmla="*/ 2252547 h 3914079"/>
              <a:gd name="connsiteX39" fmla="*/ 189570 w 1460809"/>
              <a:gd name="connsiteY39" fmla="*/ 2375210 h 3914079"/>
              <a:gd name="connsiteX40" fmla="*/ 200722 w 1460809"/>
              <a:gd name="connsiteY40" fmla="*/ 2442118 h 3914079"/>
              <a:gd name="connsiteX41" fmla="*/ 223024 w 1460809"/>
              <a:gd name="connsiteY41" fmla="*/ 2542479 h 3914079"/>
              <a:gd name="connsiteX42" fmla="*/ 245327 w 1460809"/>
              <a:gd name="connsiteY42" fmla="*/ 2609386 h 3914079"/>
              <a:gd name="connsiteX43" fmla="*/ 267629 w 1460809"/>
              <a:gd name="connsiteY43" fmla="*/ 2676293 h 3914079"/>
              <a:gd name="connsiteX44" fmla="*/ 278780 w 1460809"/>
              <a:gd name="connsiteY44" fmla="*/ 2709747 h 3914079"/>
              <a:gd name="connsiteX45" fmla="*/ 289931 w 1460809"/>
              <a:gd name="connsiteY45" fmla="*/ 2754352 h 3914079"/>
              <a:gd name="connsiteX46" fmla="*/ 301083 w 1460809"/>
              <a:gd name="connsiteY46" fmla="*/ 2810108 h 3914079"/>
              <a:gd name="connsiteX47" fmla="*/ 345688 w 1460809"/>
              <a:gd name="connsiteY47" fmla="*/ 2865864 h 3914079"/>
              <a:gd name="connsiteX48" fmla="*/ 379141 w 1460809"/>
              <a:gd name="connsiteY48" fmla="*/ 2932771 h 3914079"/>
              <a:gd name="connsiteX49" fmla="*/ 390292 w 1460809"/>
              <a:gd name="connsiteY49" fmla="*/ 3033132 h 3914079"/>
              <a:gd name="connsiteX50" fmla="*/ 401444 w 1460809"/>
              <a:gd name="connsiteY50" fmla="*/ 3200400 h 3914079"/>
              <a:gd name="connsiteX51" fmla="*/ 446049 w 1460809"/>
              <a:gd name="connsiteY51" fmla="*/ 3211552 h 3914079"/>
              <a:gd name="connsiteX52" fmla="*/ 535258 w 1460809"/>
              <a:gd name="connsiteY52" fmla="*/ 3222703 h 3914079"/>
              <a:gd name="connsiteX53" fmla="*/ 512956 w 1460809"/>
              <a:gd name="connsiteY53" fmla="*/ 3256157 h 3914079"/>
              <a:gd name="connsiteX54" fmla="*/ 479502 w 1460809"/>
              <a:gd name="connsiteY54" fmla="*/ 3278459 h 3914079"/>
              <a:gd name="connsiteX55" fmla="*/ 434897 w 1460809"/>
              <a:gd name="connsiteY55" fmla="*/ 3311913 h 3914079"/>
              <a:gd name="connsiteX56" fmla="*/ 356839 w 1460809"/>
              <a:gd name="connsiteY56" fmla="*/ 3423425 h 3914079"/>
              <a:gd name="connsiteX57" fmla="*/ 334536 w 1460809"/>
              <a:gd name="connsiteY57" fmla="*/ 3445727 h 3914079"/>
              <a:gd name="connsiteX58" fmla="*/ 312234 w 1460809"/>
              <a:gd name="connsiteY58" fmla="*/ 3479181 h 3914079"/>
              <a:gd name="connsiteX59" fmla="*/ 245327 w 1460809"/>
              <a:gd name="connsiteY59" fmla="*/ 3523786 h 3914079"/>
              <a:gd name="connsiteX60" fmla="*/ 178419 w 1460809"/>
              <a:gd name="connsiteY60" fmla="*/ 3601844 h 3914079"/>
              <a:gd name="connsiteX61" fmla="*/ 156117 w 1460809"/>
              <a:gd name="connsiteY61" fmla="*/ 3646449 h 3914079"/>
              <a:gd name="connsiteX62" fmla="*/ 144966 w 1460809"/>
              <a:gd name="connsiteY62" fmla="*/ 3679903 h 3914079"/>
              <a:gd name="connsiteX63" fmla="*/ 78058 w 1460809"/>
              <a:gd name="connsiteY63" fmla="*/ 3813718 h 3914079"/>
              <a:gd name="connsiteX64" fmla="*/ 55756 w 1460809"/>
              <a:gd name="connsiteY64" fmla="*/ 3880625 h 3914079"/>
              <a:gd name="connsiteX65" fmla="*/ 44605 w 1460809"/>
              <a:gd name="connsiteY65" fmla="*/ 3914079 h 3914079"/>
              <a:gd name="connsiteX66" fmla="*/ 0 w 1460809"/>
              <a:gd name="connsiteY66" fmla="*/ 3914079 h 391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460809" h="3914079">
                <a:moveTo>
                  <a:pt x="1427356" y="0"/>
                </a:moveTo>
                <a:cubicBezTo>
                  <a:pt x="1431073" y="18586"/>
                  <a:pt x="1433520" y="37471"/>
                  <a:pt x="1438507" y="55757"/>
                </a:cubicBezTo>
                <a:cubicBezTo>
                  <a:pt x="1444692" y="78437"/>
                  <a:pt x="1460809" y="122664"/>
                  <a:pt x="1460809" y="122664"/>
                </a:cubicBezTo>
                <a:cubicBezTo>
                  <a:pt x="1458680" y="150335"/>
                  <a:pt x="1462577" y="252942"/>
                  <a:pt x="1438507" y="301083"/>
                </a:cubicBezTo>
                <a:cubicBezTo>
                  <a:pt x="1417826" y="342446"/>
                  <a:pt x="1419836" y="325719"/>
                  <a:pt x="1393902" y="356839"/>
                </a:cubicBezTo>
                <a:cubicBezTo>
                  <a:pt x="1382004" y="371117"/>
                  <a:pt x="1372347" y="387166"/>
                  <a:pt x="1360449" y="401444"/>
                </a:cubicBezTo>
                <a:cubicBezTo>
                  <a:pt x="1336307" y="430414"/>
                  <a:pt x="1326576" y="428884"/>
                  <a:pt x="1293541" y="457200"/>
                </a:cubicBezTo>
                <a:cubicBezTo>
                  <a:pt x="1281567" y="467463"/>
                  <a:pt x="1272203" y="480558"/>
                  <a:pt x="1260088" y="490654"/>
                </a:cubicBezTo>
                <a:cubicBezTo>
                  <a:pt x="1249792" y="499234"/>
                  <a:pt x="1236651" y="504053"/>
                  <a:pt x="1226634" y="512957"/>
                </a:cubicBezTo>
                <a:cubicBezTo>
                  <a:pt x="1203061" y="533911"/>
                  <a:pt x="1182029" y="557562"/>
                  <a:pt x="1159727" y="579864"/>
                </a:cubicBezTo>
                <a:cubicBezTo>
                  <a:pt x="1152293" y="587298"/>
                  <a:pt x="1143732" y="593755"/>
                  <a:pt x="1137424" y="602166"/>
                </a:cubicBezTo>
                <a:lnTo>
                  <a:pt x="1070517" y="691376"/>
                </a:lnTo>
                <a:cubicBezTo>
                  <a:pt x="1059366" y="706244"/>
                  <a:pt x="1050205" y="722839"/>
                  <a:pt x="1037063" y="735981"/>
                </a:cubicBezTo>
                <a:cubicBezTo>
                  <a:pt x="1025912" y="747132"/>
                  <a:pt x="1013705" y="757320"/>
                  <a:pt x="1003609" y="769435"/>
                </a:cubicBezTo>
                <a:cubicBezTo>
                  <a:pt x="995029" y="779731"/>
                  <a:pt x="990029" y="792713"/>
                  <a:pt x="981307" y="802888"/>
                </a:cubicBezTo>
                <a:cubicBezTo>
                  <a:pt x="967623" y="818853"/>
                  <a:pt x="951570" y="832625"/>
                  <a:pt x="936702" y="847493"/>
                </a:cubicBezTo>
                <a:lnTo>
                  <a:pt x="880946" y="903249"/>
                </a:lnTo>
                <a:cubicBezTo>
                  <a:pt x="873512" y="910683"/>
                  <a:pt x="864476" y="916804"/>
                  <a:pt x="858644" y="925552"/>
                </a:cubicBezTo>
                <a:cubicBezTo>
                  <a:pt x="830509" y="967753"/>
                  <a:pt x="845817" y="949528"/>
                  <a:pt x="814039" y="981308"/>
                </a:cubicBezTo>
                <a:cubicBezTo>
                  <a:pt x="786010" y="1065395"/>
                  <a:pt x="823820" y="961744"/>
                  <a:pt x="780585" y="1048215"/>
                </a:cubicBezTo>
                <a:cubicBezTo>
                  <a:pt x="751633" y="1106119"/>
                  <a:pt x="790694" y="1060410"/>
                  <a:pt x="747131" y="1103971"/>
                </a:cubicBezTo>
                <a:cubicBezTo>
                  <a:pt x="732697" y="1147274"/>
                  <a:pt x="735444" y="1147098"/>
                  <a:pt x="702527" y="1193181"/>
                </a:cubicBezTo>
                <a:cubicBezTo>
                  <a:pt x="696416" y="1201736"/>
                  <a:pt x="687658" y="1208049"/>
                  <a:pt x="680224" y="1215483"/>
                </a:cubicBezTo>
                <a:cubicBezTo>
                  <a:pt x="654597" y="1292365"/>
                  <a:pt x="674546" y="1265768"/>
                  <a:pt x="635619" y="1304693"/>
                </a:cubicBezTo>
                <a:lnTo>
                  <a:pt x="613317" y="1371600"/>
                </a:lnTo>
                <a:cubicBezTo>
                  <a:pt x="609600" y="1382751"/>
                  <a:pt x="607423" y="1394540"/>
                  <a:pt x="602166" y="1405054"/>
                </a:cubicBezTo>
                <a:cubicBezTo>
                  <a:pt x="551567" y="1506251"/>
                  <a:pt x="576003" y="1466601"/>
                  <a:pt x="535258" y="1527718"/>
                </a:cubicBezTo>
                <a:cubicBezTo>
                  <a:pt x="507756" y="1637726"/>
                  <a:pt x="544411" y="1523614"/>
                  <a:pt x="501805" y="1594625"/>
                </a:cubicBezTo>
                <a:cubicBezTo>
                  <a:pt x="495757" y="1604705"/>
                  <a:pt x="496362" y="1617804"/>
                  <a:pt x="490653" y="1628079"/>
                </a:cubicBezTo>
                <a:cubicBezTo>
                  <a:pt x="476380" y="1653771"/>
                  <a:pt x="450818" y="1695630"/>
                  <a:pt x="423746" y="1717288"/>
                </a:cubicBezTo>
                <a:cubicBezTo>
                  <a:pt x="413281" y="1725660"/>
                  <a:pt x="401443" y="1732157"/>
                  <a:pt x="390292" y="1739591"/>
                </a:cubicBezTo>
                <a:cubicBezTo>
                  <a:pt x="382858" y="1750742"/>
                  <a:pt x="376815" y="1762958"/>
                  <a:pt x="367990" y="1773044"/>
                </a:cubicBezTo>
                <a:cubicBezTo>
                  <a:pt x="350682" y="1792824"/>
                  <a:pt x="312234" y="1828800"/>
                  <a:pt x="312234" y="1828800"/>
                </a:cubicBezTo>
                <a:cubicBezTo>
                  <a:pt x="304800" y="1851103"/>
                  <a:pt x="294541" y="1872655"/>
                  <a:pt x="289931" y="1895708"/>
                </a:cubicBezTo>
                <a:cubicBezTo>
                  <a:pt x="282266" y="1934031"/>
                  <a:pt x="278127" y="1959325"/>
                  <a:pt x="267629" y="1996069"/>
                </a:cubicBezTo>
                <a:cubicBezTo>
                  <a:pt x="264400" y="2007371"/>
                  <a:pt x="261735" y="2019009"/>
                  <a:pt x="256478" y="2029522"/>
                </a:cubicBezTo>
                <a:cubicBezTo>
                  <a:pt x="246785" y="2048908"/>
                  <a:pt x="231993" y="2065547"/>
                  <a:pt x="223024" y="2085279"/>
                </a:cubicBezTo>
                <a:cubicBezTo>
                  <a:pt x="213296" y="2106681"/>
                  <a:pt x="206424" y="2129379"/>
                  <a:pt x="200722" y="2152186"/>
                </a:cubicBezTo>
                <a:cubicBezTo>
                  <a:pt x="184973" y="2215178"/>
                  <a:pt x="192576" y="2181763"/>
                  <a:pt x="178419" y="2252547"/>
                </a:cubicBezTo>
                <a:cubicBezTo>
                  <a:pt x="182136" y="2293435"/>
                  <a:pt x="184773" y="2334435"/>
                  <a:pt x="189570" y="2375210"/>
                </a:cubicBezTo>
                <a:cubicBezTo>
                  <a:pt x="192212" y="2397665"/>
                  <a:pt x="196677" y="2419872"/>
                  <a:pt x="200722" y="2442118"/>
                </a:cubicBezTo>
                <a:cubicBezTo>
                  <a:pt x="205619" y="2469052"/>
                  <a:pt x="214763" y="2514944"/>
                  <a:pt x="223024" y="2542479"/>
                </a:cubicBezTo>
                <a:cubicBezTo>
                  <a:pt x="229779" y="2564996"/>
                  <a:pt x="237893" y="2587084"/>
                  <a:pt x="245327" y="2609386"/>
                </a:cubicBezTo>
                <a:lnTo>
                  <a:pt x="267629" y="2676293"/>
                </a:lnTo>
                <a:cubicBezTo>
                  <a:pt x="271346" y="2687444"/>
                  <a:pt x="275929" y="2698343"/>
                  <a:pt x="278780" y="2709747"/>
                </a:cubicBezTo>
                <a:cubicBezTo>
                  <a:pt x="282497" y="2724615"/>
                  <a:pt x="286606" y="2739391"/>
                  <a:pt x="289931" y="2754352"/>
                </a:cubicBezTo>
                <a:cubicBezTo>
                  <a:pt x="294043" y="2772854"/>
                  <a:pt x="294428" y="2792361"/>
                  <a:pt x="301083" y="2810108"/>
                </a:cubicBezTo>
                <a:cubicBezTo>
                  <a:pt x="313197" y="2842412"/>
                  <a:pt x="326476" y="2841849"/>
                  <a:pt x="345688" y="2865864"/>
                </a:cubicBezTo>
                <a:cubicBezTo>
                  <a:pt x="370392" y="2896744"/>
                  <a:pt x="367363" y="2897438"/>
                  <a:pt x="379141" y="2932771"/>
                </a:cubicBezTo>
                <a:cubicBezTo>
                  <a:pt x="382858" y="2966225"/>
                  <a:pt x="387497" y="2999589"/>
                  <a:pt x="390292" y="3033132"/>
                </a:cubicBezTo>
                <a:cubicBezTo>
                  <a:pt x="394933" y="3088819"/>
                  <a:pt x="384776" y="3147064"/>
                  <a:pt x="401444" y="3200400"/>
                </a:cubicBezTo>
                <a:cubicBezTo>
                  <a:pt x="406015" y="3215028"/>
                  <a:pt x="430932" y="3209032"/>
                  <a:pt x="446049" y="3211552"/>
                </a:cubicBezTo>
                <a:cubicBezTo>
                  <a:pt x="475609" y="3216479"/>
                  <a:pt x="505522" y="3218986"/>
                  <a:pt x="535258" y="3222703"/>
                </a:cubicBezTo>
                <a:cubicBezTo>
                  <a:pt x="527824" y="3233854"/>
                  <a:pt x="522433" y="3246680"/>
                  <a:pt x="512956" y="3256157"/>
                </a:cubicBezTo>
                <a:cubicBezTo>
                  <a:pt x="503479" y="3265634"/>
                  <a:pt x="490408" y="3270669"/>
                  <a:pt x="479502" y="3278459"/>
                </a:cubicBezTo>
                <a:cubicBezTo>
                  <a:pt x="464378" y="3289262"/>
                  <a:pt x="448039" y="3298771"/>
                  <a:pt x="434897" y="3311913"/>
                </a:cubicBezTo>
                <a:cubicBezTo>
                  <a:pt x="379632" y="3367178"/>
                  <a:pt x="399915" y="3363119"/>
                  <a:pt x="356839" y="3423425"/>
                </a:cubicBezTo>
                <a:cubicBezTo>
                  <a:pt x="350728" y="3431980"/>
                  <a:pt x="341104" y="3437517"/>
                  <a:pt x="334536" y="3445727"/>
                </a:cubicBezTo>
                <a:cubicBezTo>
                  <a:pt x="326164" y="3456192"/>
                  <a:pt x="322320" y="3470356"/>
                  <a:pt x="312234" y="3479181"/>
                </a:cubicBezTo>
                <a:cubicBezTo>
                  <a:pt x="292062" y="3496832"/>
                  <a:pt x="264280" y="3504833"/>
                  <a:pt x="245327" y="3523786"/>
                </a:cubicBezTo>
                <a:cubicBezTo>
                  <a:pt x="209013" y="3560100"/>
                  <a:pt x="201061" y="3562221"/>
                  <a:pt x="178419" y="3601844"/>
                </a:cubicBezTo>
                <a:cubicBezTo>
                  <a:pt x="170172" y="3616277"/>
                  <a:pt x="162665" y="3631170"/>
                  <a:pt x="156117" y="3646449"/>
                </a:cubicBezTo>
                <a:cubicBezTo>
                  <a:pt x="151487" y="3657253"/>
                  <a:pt x="150674" y="3669628"/>
                  <a:pt x="144966" y="3679903"/>
                </a:cubicBezTo>
                <a:cubicBezTo>
                  <a:pt x="72908" y="3809607"/>
                  <a:pt x="121478" y="3683460"/>
                  <a:pt x="78058" y="3813718"/>
                </a:cubicBezTo>
                <a:lnTo>
                  <a:pt x="55756" y="3880625"/>
                </a:lnTo>
                <a:cubicBezTo>
                  <a:pt x="52039" y="3891776"/>
                  <a:pt x="56360" y="3914079"/>
                  <a:pt x="44605" y="3914079"/>
                </a:cubicBezTo>
                <a:lnTo>
                  <a:pt x="0" y="391407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4C33A93-F205-DB41-9DBC-E7AD5FBF7926}"/>
              </a:ext>
            </a:extLst>
          </p:cNvPr>
          <p:cNvSpPr/>
          <p:nvPr/>
        </p:nvSpPr>
        <p:spPr>
          <a:xfrm>
            <a:off x="3824838" y="2653990"/>
            <a:ext cx="1717318" cy="3915687"/>
          </a:xfrm>
          <a:custGeom>
            <a:avLst/>
            <a:gdLst>
              <a:gd name="connsiteX0" fmla="*/ 1717318 w 1717318"/>
              <a:gd name="connsiteY0" fmla="*/ 0 h 3915687"/>
              <a:gd name="connsiteX1" fmla="*/ 970186 w 1717318"/>
              <a:gd name="connsiteY1" fmla="*/ 1170878 h 3915687"/>
              <a:gd name="connsiteX2" fmla="*/ 959035 w 1717318"/>
              <a:gd name="connsiteY2" fmla="*/ 1282390 h 3915687"/>
              <a:gd name="connsiteX3" fmla="*/ 892128 w 1717318"/>
              <a:gd name="connsiteY3" fmla="*/ 1393903 h 3915687"/>
              <a:gd name="connsiteX4" fmla="*/ 858674 w 1717318"/>
              <a:gd name="connsiteY4" fmla="*/ 1427356 h 3915687"/>
              <a:gd name="connsiteX5" fmla="*/ 747162 w 1717318"/>
              <a:gd name="connsiteY5" fmla="*/ 1527717 h 3915687"/>
              <a:gd name="connsiteX6" fmla="*/ 702557 w 1717318"/>
              <a:gd name="connsiteY6" fmla="*/ 1572322 h 3915687"/>
              <a:gd name="connsiteX7" fmla="*/ 680255 w 1717318"/>
              <a:gd name="connsiteY7" fmla="*/ 1594625 h 3915687"/>
              <a:gd name="connsiteX8" fmla="*/ 646801 w 1717318"/>
              <a:gd name="connsiteY8" fmla="*/ 1694986 h 3915687"/>
              <a:gd name="connsiteX9" fmla="*/ 635650 w 1717318"/>
              <a:gd name="connsiteY9" fmla="*/ 1739590 h 3915687"/>
              <a:gd name="connsiteX10" fmla="*/ 613347 w 1717318"/>
              <a:gd name="connsiteY10" fmla="*/ 1828800 h 3915687"/>
              <a:gd name="connsiteX11" fmla="*/ 602196 w 1717318"/>
              <a:gd name="connsiteY11" fmla="*/ 2118732 h 3915687"/>
              <a:gd name="connsiteX12" fmla="*/ 591045 w 1717318"/>
              <a:gd name="connsiteY12" fmla="*/ 2152186 h 3915687"/>
              <a:gd name="connsiteX13" fmla="*/ 546440 w 1717318"/>
              <a:gd name="connsiteY13" fmla="*/ 2219093 h 3915687"/>
              <a:gd name="connsiteX14" fmla="*/ 524138 w 1717318"/>
              <a:gd name="connsiteY14" fmla="*/ 2252547 h 3915687"/>
              <a:gd name="connsiteX15" fmla="*/ 501835 w 1717318"/>
              <a:gd name="connsiteY15" fmla="*/ 2286000 h 3915687"/>
              <a:gd name="connsiteX16" fmla="*/ 479533 w 1717318"/>
              <a:gd name="connsiteY16" fmla="*/ 2352908 h 3915687"/>
              <a:gd name="connsiteX17" fmla="*/ 457230 w 1717318"/>
              <a:gd name="connsiteY17" fmla="*/ 2430966 h 3915687"/>
              <a:gd name="connsiteX18" fmla="*/ 468382 w 1717318"/>
              <a:gd name="connsiteY18" fmla="*/ 2553630 h 3915687"/>
              <a:gd name="connsiteX19" fmla="*/ 479533 w 1717318"/>
              <a:gd name="connsiteY19" fmla="*/ 2620537 h 3915687"/>
              <a:gd name="connsiteX20" fmla="*/ 501835 w 1717318"/>
              <a:gd name="connsiteY20" fmla="*/ 2765503 h 3915687"/>
              <a:gd name="connsiteX21" fmla="*/ 490684 w 1717318"/>
              <a:gd name="connsiteY21" fmla="*/ 3021981 h 3915687"/>
              <a:gd name="connsiteX22" fmla="*/ 479533 w 1717318"/>
              <a:gd name="connsiteY22" fmla="*/ 3088888 h 3915687"/>
              <a:gd name="connsiteX23" fmla="*/ 457230 w 1717318"/>
              <a:gd name="connsiteY23" fmla="*/ 3267308 h 3915687"/>
              <a:gd name="connsiteX24" fmla="*/ 446079 w 1717318"/>
              <a:gd name="connsiteY24" fmla="*/ 3300761 h 3915687"/>
              <a:gd name="connsiteX25" fmla="*/ 379172 w 1717318"/>
              <a:gd name="connsiteY25" fmla="*/ 3356517 h 3915687"/>
              <a:gd name="connsiteX26" fmla="*/ 312264 w 1717318"/>
              <a:gd name="connsiteY26" fmla="*/ 3378820 h 3915687"/>
              <a:gd name="connsiteX27" fmla="*/ 289962 w 1717318"/>
              <a:gd name="connsiteY27" fmla="*/ 3412273 h 3915687"/>
              <a:gd name="connsiteX28" fmla="*/ 267660 w 1717318"/>
              <a:gd name="connsiteY28" fmla="*/ 3434576 h 3915687"/>
              <a:gd name="connsiteX29" fmla="*/ 245357 w 1717318"/>
              <a:gd name="connsiteY29" fmla="*/ 3512634 h 3915687"/>
              <a:gd name="connsiteX30" fmla="*/ 211903 w 1717318"/>
              <a:gd name="connsiteY30" fmla="*/ 3579542 h 3915687"/>
              <a:gd name="connsiteX31" fmla="*/ 144996 w 1717318"/>
              <a:gd name="connsiteY31" fmla="*/ 3635298 h 3915687"/>
              <a:gd name="connsiteX32" fmla="*/ 100391 w 1717318"/>
              <a:gd name="connsiteY32" fmla="*/ 3668751 h 3915687"/>
              <a:gd name="connsiteX33" fmla="*/ 66938 w 1717318"/>
              <a:gd name="connsiteY33" fmla="*/ 3691054 h 3915687"/>
              <a:gd name="connsiteX34" fmla="*/ 44635 w 1717318"/>
              <a:gd name="connsiteY34" fmla="*/ 3713356 h 3915687"/>
              <a:gd name="connsiteX35" fmla="*/ 11182 w 1717318"/>
              <a:gd name="connsiteY35" fmla="*/ 3880625 h 3915687"/>
              <a:gd name="connsiteX36" fmla="*/ 30 w 1717318"/>
              <a:gd name="connsiteY36" fmla="*/ 3902927 h 391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7318" h="3915687">
                <a:moveTo>
                  <a:pt x="1717318" y="0"/>
                </a:moveTo>
                <a:cubicBezTo>
                  <a:pt x="1468274" y="390293"/>
                  <a:pt x="1205835" y="772355"/>
                  <a:pt x="970186" y="1170878"/>
                </a:cubicBezTo>
                <a:cubicBezTo>
                  <a:pt x="951172" y="1203033"/>
                  <a:pt x="965919" y="1245674"/>
                  <a:pt x="959035" y="1282390"/>
                </a:cubicBezTo>
                <a:cubicBezTo>
                  <a:pt x="945673" y="1353656"/>
                  <a:pt x="939413" y="1346618"/>
                  <a:pt x="892128" y="1393903"/>
                </a:cubicBezTo>
                <a:cubicBezTo>
                  <a:pt x="880977" y="1405054"/>
                  <a:pt x="871290" y="1417894"/>
                  <a:pt x="858674" y="1427356"/>
                </a:cubicBezTo>
                <a:cubicBezTo>
                  <a:pt x="788839" y="1479733"/>
                  <a:pt x="827207" y="1447671"/>
                  <a:pt x="747162" y="1527717"/>
                </a:cubicBezTo>
                <a:lnTo>
                  <a:pt x="702557" y="1572322"/>
                </a:lnTo>
                <a:lnTo>
                  <a:pt x="680255" y="1594625"/>
                </a:lnTo>
                <a:cubicBezTo>
                  <a:pt x="653528" y="1701525"/>
                  <a:pt x="688796" y="1569001"/>
                  <a:pt x="646801" y="1694986"/>
                </a:cubicBezTo>
                <a:cubicBezTo>
                  <a:pt x="641955" y="1709525"/>
                  <a:pt x="639860" y="1724854"/>
                  <a:pt x="635650" y="1739590"/>
                </a:cubicBezTo>
                <a:cubicBezTo>
                  <a:pt x="612790" y="1819602"/>
                  <a:pt x="636021" y="1715439"/>
                  <a:pt x="613347" y="1828800"/>
                </a:cubicBezTo>
                <a:cubicBezTo>
                  <a:pt x="609630" y="1925444"/>
                  <a:pt x="608850" y="2022246"/>
                  <a:pt x="602196" y="2118732"/>
                </a:cubicBezTo>
                <a:cubicBezTo>
                  <a:pt x="601387" y="2130459"/>
                  <a:pt x="596753" y="2141911"/>
                  <a:pt x="591045" y="2152186"/>
                </a:cubicBezTo>
                <a:cubicBezTo>
                  <a:pt x="578028" y="2175617"/>
                  <a:pt x="561308" y="2196791"/>
                  <a:pt x="546440" y="2219093"/>
                </a:cubicBezTo>
                <a:lnTo>
                  <a:pt x="524138" y="2252547"/>
                </a:lnTo>
                <a:lnTo>
                  <a:pt x="501835" y="2286000"/>
                </a:lnTo>
                <a:cubicBezTo>
                  <a:pt x="494401" y="2308303"/>
                  <a:pt x="485235" y="2330101"/>
                  <a:pt x="479533" y="2352908"/>
                </a:cubicBezTo>
                <a:cubicBezTo>
                  <a:pt x="465531" y="2408916"/>
                  <a:pt x="473229" y="2382973"/>
                  <a:pt x="457230" y="2430966"/>
                </a:cubicBezTo>
                <a:cubicBezTo>
                  <a:pt x="460947" y="2471854"/>
                  <a:pt x="463585" y="2512855"/>
                  <a:pt x="468382" y="2553630"/>
                </a:cubicBezTo>
                <a:cubicBezTo>
                  <a:pt x="471024" y="2576085"/>
                  <a:pt x="476095" y="2598190"/>
                  <a:pt x="479533" y="2620537"/>
                </a:cubicBezTo>
                <a:cubicBezTo>
                  <a:pt x="508233" y="2807087"/>
                  <a:pt x="474018" y="2598594"/>
                  <a:pt x="501835" y="2765503"/>
                </a:cubicBezTo>
                <a:cubicBezTo>
                  <a:pt x="498118" y="2850996"/>
                  <a:pt x="496572" y="2936610"/>
                  <a:pt x="490684" y="3021981"/>
                </a:cubicBezTo>
                <a:cubicBezTo>
                  <a:pt x="489128" y="3044537"/>
                  <a:pt x="482030" y="3066416"/>
                  <a:pt x="479533" y="3088888"/>
                </a:cubicBezTo>
                <a:cubicBezTo>
                  <a:pt x="466174" y="3209122"/>
                  <a:pt x="479559" y="3189160"/>
                  <a:pt x="457230" y="3267308"/>
                </a:cubicBezTo>
                <a:cubicBezTo>
                  <a:pt x="454001" y="3278610"/>
                  <a:pt x="452599" y="3290981"/>
                  <a:pt x="446079" y="3300761"/>
                </a:cubicBezTo>
                <a:cubicBezTo>
                  <a:pt x="435022" y="3317346"/>
                  <a:pt x="398660" y="3347856"/>
                  <a:pt x="379172" y="3356517"/>
                </a:cubicBezTo>
                <a:cubicBezTo>
                  <a:pt x="357689" y="3366065"/>
                  <a:pt x="312264" y="3378820"/>
                  <a:pt x="312264" y="3378820"/>
                </a:cubicBezTo>
                <a:cubicBezTo>
                  <a:pt x="304830" y="3389971"/>
                  <a:pt x="298334" y="3401808"/>
                  <a:pt x="289962" y="3412273"/>
                </a:cubicBezTo>
                <a:cubicBezTo>
                  <a:pt x="283394" y="3420483"/>
                  <a:pt x="273069" y="3425561"/>
                  <a:pt x="267660" y="3434576"/>
                </a:cubicBezTo>
                <a:cubicBezTo>
                  <a:pt x="260366" y="3446732"/>
                  <a:pt x="248010" y="3503350"/>
                  <a:pt x="245357" y="3512634"/>
                </a:cubicBezTo>
                <a:cubicBezTo>
                  <a:pt x="236610" y="3543249"/>
                  <a:pt x="233153" y="3554042"/>
                  <a:pt x="211903" y="3579542"/>
                </a:cubicBezTo>
                <a:cubicBezTo>
                  <a:pt x="181279" y="3616291"/>
                  <a:pt x="181113" y="3609500"/>
                  <a:pt x="144996" y="3635298"/>
                </a:cubicBezTo>
                <a:cubicBezTo>
                  <a:pt x="129873" y="3646100"/>
                  <a:pt x="115514" y="3657948"/>
                  <a:pt x="100391" y="3668751"/>
                </a:cubicBezTo>
                <a:cubicBezTo>
                  <a:pt x="89485" y="3676541"/>
                  <a:pt x="77403" y="3682682"/>
                  <a:pt x="66938" y="3691054"/>
                </a:cubicBezTo>
                <a:cubicBezTo>
                  <a:pt x="58728" y="3697622"/>
                  <a:pt x="52069" y="3705922"/>
                  <a:pt x="44635" y="3713356"/>
                </a:cubicBezTo>
                <a:cubicBezTo>
                  <a:pt x="30889" y="3837074"/>
                  <a:pt x="44127" y="3781791"/>
                  <a:pt x="11182" y="3880625"/>
                </a:cubicBezTo>
                <a:cubicBezTo>
                  <a:pt x="-1146" y="3917607"/>
                  <a:pt x="30" y="3925831"/>
                  <a:pt x="30" y="39029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DF9EE75-8FF9-0244-B7D9-72FE85623946}"/>
              </a:ext>
            </a:extLst>
          </p:cNvPr>
          <p:cNvSpPr/>
          <p:nvPr/>
        </p:nvSpPr>
        <p:spPr>
          <a:xfrm>
            <a:off x="1248937" y="2687444"/>
            <a:ext cx="579863" cy="3869563"/>
          </a:xfrm>
          <a:custGeom>
            <a:avLst/>
            <a:gdLst>
              <a:gd name="connsiteX0" fmla="*/ 579863 w 579863"/>
              <a:gd name="connsiteY0" fmla="*/ 0 h 3869563"/>
              <a:gd name="connsiteX1" fmla="*/ 379141 w 579863"/>
              <a:gd name="connsiteY1" fmla="*/ 814039 h 3869563"/>
              <a:gd name="connsiteX2" fmla="*/ 367990 w 579863"/>
              <a:gd name="connsiteY2" fmla="*/ 1137424 h 3869563"/>
              <a:gd name="connsiteX3" fmla="*/ 345687 w 579863"/>
              <a:gd name="connsiteY3" fmla="*/ 1271239 h 3869563"/>
              <a:gd name="connsiteX4" fmla="*/ 323385 w 579863"/>
              <a:gd name="connsiteY4" fmla="*/ 1338146 h 3869563"/>
              <a:gd name="connsiteX5" fmla="*/ 312234 w 579863"/>
              <a:gd name="connsiteY5" fmla="*/ 1371600 h 3869563"/>
              <a:gd name="connsiteX6" fmla="*/ 301083 w 579863"/>
              <a:gd name="connsiteY6" fmla="*/ 1405054 h 3869563"/>
              <a:gd name="connsiteX7" fmla="*/ 278780 w 579863"/>
              <a:gd name="connsiteY7" fmla="*/ 1494263 h 3869563"/>
              <a:gd name="connsiteX8" fmla="*/ 267629 w 579863"/>
              <a:gd name="connsiteY8" fmla="*/ 1538868 h 3869563"/>
              <a:gd name="connsiteX9" fmla="*/ 234175 w 579863"/>
              <a:gd name="connsiteY9" fmla="*/ 1650380 h 3869563"/>
              <a:gd name="connsiteX10" fmla="*/ 211873 w 579863"/>
              <a:gd name="connsiteY10" fmla="*/ 1717288 h 3869563"/>
              <a:gd name="connsiteX11" fmla="*/ 178419 w 579863"/>
              <a:gd name="connsiteY11" fmla="*/ 1828800 h 3869563"/>
              <a:gd name="connsiteX12" fmla="*/ 133814 w 579863"/>
              <a:gd name="connsiteY12" fmla="*/ 1884556 h 3869563"/>
              <a:gd name="connsiteX13" fmla="*/ 66907 w 579863"/>
              <a:gd name="connsiteY13" fmla="*/ 1973766 h 3869563"/>
              <a:gd name="connsiteX14" fmla="*/ 33453 w 579863"/>
              <a:gd name="connsiteY14" fmla="*/ 2085278 h 3869563"/>
              <a:gd name="connsiteX15" fmla="*/ 11151 w 579863"/>
              <a:gd name="connsiteY15" fmla="*/ 2196790 h 3869563"/>
              <a:gd name="connsiteX16" fmla="*/ 0 w 579863"/>
              <a:gd name="connsiteY16" fmla="*/ 2330605 h 3869563"/>
              <a:gd name="connsiteX17" fmla="*/ 11151 w 579863"/>
              <a:gd name="connsiteY17" fmla="*/ 2375210 h 3869563"/>
              <a:gd name="connsiteX18" fmla="*/ 22302 w 579863"/>
              <a:gd name="connsiteY18" fmla="*/ 2475571 h 3869563"/>
              <a:gd name="connsiteX19" fmla="*/ 44604 w 579863"/>
              <a:gd name="connsiteY19" fmla="*/ 2542478 h 3869563"/>
              <a:gd name="connsiteX20" fmla="*/ 55756 w 579863"/>
              <a:gd name="connsiteY20" fmla="*/ 2587083 h 3869563"/>
              <a:gd name="connsiteX21" fmla="*/ 78058 w 579863"/>
              <a:gd name="connsiteY21" fmla="*/ 2698595 h 3869563"/>
              <a:gd name="connsiteX22" fmla="*/ 100361 w 579863"/>
              <a:gd name="connsiteY22" fmla="*/ 2821258 h 3869563"/>
              <a:gd name="connsiteX23" fmla="*/ 111512 w 579863"/>
              <a:gd name="connsiteY23" fmla="*/ 2899317 h 3869563"/>
              <a:gd name="connsiteX24" fmla="*/ 133814 w 579863"/>
              <a:gd name="connsiteY24" fmla="*/ 2988527 h 3869563"/>
              <a:gd name="connsiteX25" fmla="*/ 144965 w 579863"/>
              <a:gd name="connsiteY25" fmla="*/ 3033132 h 3869563"/>
              <a:gd name="connsiteX26" fmla="*/ 167268 w 579863"/>
              <a:gd name="connsiteY26" fmla="*/ 3111190 h 3869563"/>
              <a:gd name="connsiteX27" fmla="*/ 178419 w 579863"/>
              <a:gd name="connsiteY27" fmla="*/ 3189249 h 3869563"/>
              <a:gd name="connsiteX28" fmla="*/ 167268 w 579863"/>
              <a:gd name="connsiteY28" fmla="*/ 3401122 h 3869563"/>
              <a:gd name="connsiteX29" fmla="*/ 144965 w 579863"/>
              <a:gd name="connsiteY29" fmla="*/ 3624146 h 3869563"/>
              <a:gd name="connsiteX30" fmla="*/ 133814 w 579863"/>
              <a:gd name="connsiteY30" fmla="*/ 3657600 h 3869563"/>
              <a:gd name="connsiteX31" fmla="*/ 111512 w 579863"/>
              <a:gd name="connsiteY31" fmla="*/ 3691054 h 3869563"/>
              <a:gd name="connsiteX32" fmla="*/ 100361 w 579863"/>
              <a:gd name="connsiteY32" fmla="*/ 3735658 h 3869563"/>
              <a:gd name="connsiteX33" fmla="*/ 89209 w 579863"/>
              <a:gd name="connsiteY33" fmla="*/ 3769112 h 3869563"/>
              <a:gd name="connsiteX34" fmla="*/ 100361 w 579863"/>
              <a:gd name="connsiteY34" fmla="*/ 3836019 h 3869563"/>
              <a:gd name="connsiteX35" fmla="*/ 122663 w 579863"/>
              <a:gd name="connsiteY35" fmla="*/ 3869473 h 38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79863" h="3869563">
                <a:moveTo>
                  <a:pt x="579863" y="0"/>
                </a:moveTo>
                <a:cubicBezTo>
                  <a:pt x="512956" y="271346"/>
                  <a:pt x="430319" y="539291"/>
                  <a:pt x="379141" y="814039"/>
                </a:cubicBezTo>
                <a:cubicBezTo>
                  <a:pt x="359389" y="920074"/>
                  <a:pt x="373973" y="1029731"/>
                  <a:pt x="367990" y="1137424"/>
                </a:cubicBezTo>
                <a:cubicBezTo>
                  <a:pt x="366876" y="1157470"/>
                  <a:pt x="352823" y="1245073"/>
                  <a:pt x="345687" y="1271239"/>
                </a:cubicBezTo>
                <a:cubicBezTo>
                  <a:pt x="339501" y="1293919"/>
                  <a:pt x="330819" y="1315844"/>
                  <a:pt x="323385" y="1338146"/>
                </a:cubicBezTo>
                <a:lnTo>
                  <a:pt x="312234" y="1371600"/>
                </a:lnTo>
                <a:cubicBezTo>
                  <a:pt x="308517" y="1382751"/>
                  <a:pt x="303934" y="1393650"/>
                  <a:pt x="301083" y="1405054"/>
                </a:cubicBezTo>
                <a:lnTo>
                  <a:pt x="278780" y="1494263"/>
                </a:lnTo>
                <a:cubicBezTo>
                  <a:pt x="275063" y="1509131"/>
                  <a:pt x="272476" y="1524329"/>
                  <a:pt x="267629" y="1538868"/>
                </a:cubicBezTo>
                <a:cubicBezTo>
                  <a:pt x="188797" y="1775361"/>
                  <a:pt x="284720" y="1481894"/>
                  <a:pt x="234175" y="1650380"/>
                </a:cubicBezTo>
                <a:cubicBezTo>
                  <a:pt x="227420" y="1672898"/>
                  <a:pt x="217575" y="1694481"/>
                  <a:pt x="211873" y="1717288"/>
                </a:cubicBezTo>
                <a:cubicBezTo>
                  <a:pt x="205639" y="1742225"/>
                  <a:pt x="189281" y="1812507"/>
                  <a:pt x="178419" y="1828800"/>
                </a:cubicBezTo>
                <a:cubicBezTo>
                  <a:pt x="69291" y="1992497"/>
                  <a:pt x="229131" y="1757469"/>
                  <a:pt x="133814" y="1884556"/>
                </a:cubicBezTo>
                <a:cubicBezTo>
                  <a:pt x="58151" y="1985438"/>
                  <a:pt x="118056" y="1922614"/>
                  <a:pt x="66907" y="1973766"/>
                </a:cubicBezTo>
                <a:cubicBezTo>
                  <a:pt x="50097" y="2024196"/>
                  <a:pt x="43565" y="2038086"/>
                  <a:pt x="33453" y="2085278"/>
                </a:cubicBezTo>
                <a:cubicBezTo>
                  <a:pt x="25511" y="2122343"/>
                  <a:pt x="11151" y="2196790"/>
                  <a:pt x="11151" y="2196790"/>
                </a:cubicBezTo>
                <a:cubicBezTo>
                  <a:pt x="7434" y="2241395"/>
                  <a:pt x="0" y="2285845"/>
                  <a:pt x="0" y="2330605"/>
                </a:cubicBezTo>
                <a:cubicBezTo>
                  <a:pt x="0" y="2345931"/>
                  <a:pt x="8821" y="2360062"/>
                  <a:pt x="11151" y="2375210"/>
                </a:cubicBezTo>
                <a:cubicBezTo>
                  <a:pt x="16269" y="2408478"/>
                  <a:pt x="15701" y="2442565"/>
                  <a:pt x="22302" y="2475571"/>
                </a:cubicBezTo>
                <a:cubicBezTo>
                  <a:pt x="26912" y="2498623"/>
                  <a:pt x="38902" y="2519671"/>
                  <a:pt x="44604" y="2542478"/>
                </a:cubicBezTo>
                <a:cubicBezTo>
                  <a:pt x="48321" y="2557346"/>
                  <a:pt x="52545" y="2572097"/>
                  <a:pt x="55756" y="2587083"/>
                </a:cubicBezTo>
                <a:cubicBezTo>
                  <a:pt x="63699" y="2624148"/>
                  <a:pt x="70624" y="2661424"/>
                  <a:pt x="78058" y="2698595"/>
                </a:cubicBezTo>
                <a:cubicBezTo>
                  <a:pt x="89653" y="2756572"/>
                  <a:pt x="90852" y="2759454"/>
                  <a:pt x="100361" y="2821258"/>
                </a:cubicBezTo>
                <a:cubicBezTo>
                  <a:pt x="104358" y="2847236"/>
                  <a:pt x="106357" y="2873544"/>
                  <a:pt x="111512" y="2899317"/>
                </a:cubicBezTo>
                <a:cubicBezTo>
                  <a:pt x="117523" y="2929374"/>
                  <a:pt x="126380" y="2958790"/>
                  <a:pt x="133814" y="2988527"/>
                </a:cubicBezTo>
                <a:cubicBezTo>
                  <a:pt x="137531" y="3003395"/>
                  <a:pt x="140118" y="3018593"/>
                  <a:pt x="144965" y="3033132"/>
                </a:cubicBezTo>
                <a:cubicBezTo>
                  <a:pt x="154521" y="3061799"/>
                  <a:pt x="161666" y="3080379"/>
                  <a:pt x="167268" y="3111190"/>
                </a:cubicBezTo>
                <a:cubicBezTo>
                  <a:pt x="171970" y="3137050"/>
                  <a:pt x="174702" y="3163229"/>
                  <a:pt x="178419" y="3189249"/>
                </a:cubicBezTo>
                <a:cubicBezTo>
                  <a:pt x="174702" y="3259873"/>
                  <a:pt x="172692" y="3330608"/>
                  <a:pt x="167268" y="3401122"/>
                </a:cubicBezTo>
                <a:cubicBezTo>
                  <a:pt x="161538" y="3475614"/>
                  <a:pt x="168590" y="3553268"/>
                  <a:pt x="144965" y="3624146"/>
                </a:cubicBezTo>
                <a:cubicBezTo>
                  <a:pt x="141248" y="3635297"/>
                  <a:pt x="139071" y="3647086"/>
                  <a:pt x="133814" y="3657600"/>
                </a:cubicBezTo>
                <a:cubicBezTo>
                  <a:pt x="127821" y="3669587"/>
                  <a:pt x="118946" y="3679903"/>
                  <a:pt x="111512" y="3691054"/>
                </a:cubicBezTo>
                <a:cubicBezTo>
                  <a:pt x="107795" y="3705922"/>
                  <a:pt x="104571" y="3720922"/>
                  <a:pt x="100361" y="3735658"/>
                </a:cubicBezTo>
                <a:cubicBezTo>
                  <a:pt x="97132" y="3746960"/>
                  <a:pt x="89209" y="3757357"/>
                  <a:pt x="89209" y="3769112"/>
                </a:cubicBezTo>
                <a:cubicBezTo>
                  <a:pt x="89209" y="3791722"/>
                  <a:pt x="95456" y="3813947"/>
                  <a:pt x="100361" y="3836019"/>
                </a:cubicBezTo>
                <a:cubicBezTo>
                  <a:pt x="108579" y="3872999"/>
                  <a:pt x="101057" y="3869473"/>
                  <a:pt x="122663" y="38694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DA50D7A-F6D2-314C-9811-EF726D591709}"/>
              </a:ext>
            </a:extLst>
          </p:cNvPr>
          <p:cNvSpPr/>
          <p:nvPr/>
        </p:nvSpPr>
        <p:spPr>
          <a:xfrm>
            <a:off x="768454" y="2665141"/>
            <a:ext cx="580936" cy="3902927"/>
          </a:xfrm>
          <a:custGeom>
            <a:avLst/>
            <a:gdLst>
              <a:gd name="connsiteX0" fmla="*/ 246307 w 580936"/>
              <a:gd name="connsiteY0" fmla="*/ 0 h 3902927"/>
              <a:gd name="connsiteX1" fmla="*/ 402424 w 580936"/>
              <a:gd name="connsiteY1" fmla="*/ 412596 h 3902927"/>
              <a:gd name="connsiteX2" fmla="*/ 413575 w 580936"/>
              <a:gd name="connsiteY2" fmla="*/ 457200 h 3902927"/>
              <a:gd name="connsiteX3" fmla="*/ 424726 w 580936"/>
              <a:gd name="connsiteY3" fmla="*/ 535259 h 3902927"/>
              <a:gd name="connsiteX4" fmla="*/ 469331 w 580936"/>
              <a:gd name="connsiteY4" fmla="*/ 602166 h 3902927"/>
              <a:gd name="connsiteX5" fmla="*/ 502785 w 580936"/>
              <a:gd name="connsiteY5" fmla="*/ 669074 h 3902927"/>
              <a:gd name="connsiteX6" fmla="*/ 513936 w 580936"/>
              <a:gd name="connsiteY6" fmla="*/ 702527 h 3902927"/>
              <a:gd name="connsiteX7" fmla="*/ 536239 w 580936"/>
              <a:gd name="connsiteY7" fmla="*/ 747132 h 3902927"/>
              <a:gd name="connsiteX8" fmla="*/ 547390 w 580936"/>
              <a:gd name="connsiteY8" fmla="*/ 780586 h 3902927"/>
              <a:gd name="connsiteX9" fmla="*/ 569692 w 580936"/>
              <a:gd name="connsiteY9" fmla="*/ 880947 h 3902927"/>
              <a:gd name="connsiteX10" fmla="*/ 569692 w 580936"/>
              <a:gd name="connsiteY10" fmla="*/ 1215483 h 3902927"/>
              <a:gd name="connsiteX11" fmla="*/ 536239 w 580936"/>
              <a:gd name="connsiteY11" fmla="*/ 1405054 h 3902927"/>
              <a:gd name="connsiteX12" fmla="*/ 491634 w 580936"/>
              <a:gd name="connsiteY12" fmla="*/ 1460810 h 3902927"/>
              <a:gd name="connsiteX13" fmla="*/ 435878 w 580936"/>
              <a:gd name="connsiteY13" fmla="*/ 1561171 h 3902927"/>
              <a:gd name="connsiteX14" fmla="*/ 368970 w 580936"/>
              <a:gd name="connsiteY14" fmla="*/ 1650381 h 3902927"/>
              <a:gd name="connsiteX15" fmla="*/ 335517 w 580936"/>
              <a:gd name="connsiteY15" fmla="*/ 1683835 h 3902927"/>
              <a:gd name="connsiteX16" fmla="*/ 246307 w 580936"/>
              <a:gd name="connsiteY16" fmla="*/ 1750742 h 3902927"/>
              <a:gd name="connsiteX17" fmla="*/ 235156 w 580936"/>
              <a:gd name="connsiteY17" fmla="*/ 1784196 h 3902927"/>
              <a:gd name="connsiteX18" fmla="*/ 212853 w 580936"/>
              <a:gd name="connsiteY18" fmla="*/ 1817649 h 3902927"/>
              <a:gd name="connsiteX19" fmla="*/ 190551 w 580936"/>
              <a:gd name="connsiteY19" fmla="*/ 1884557 h 3902927"/>
              <a:gd name="connsiteX20" fmla="*/ 224005 w 580936"/>
              <a:gd name="connsiteY20" fmla="*/ 2096430 h 3902927"/>
              <a:gd name="connsiteX21" fmla="*/ 246307 w 580936"/>
              <a:gd name="connsiteY21" fmla="*/ 2129883 h 3902927"/>
              <a:gd name="connsiteX22" fmla="*/ 279761 w 580936"/>
              <a:gd name="connsiteY22" fmla="*/ 2319454 h 3902927"/>
              <a:gd name="connsiteX23" fmla="*/ 268609 w 580936"/>
              <a:gd name="connsiteY23" fmla="*/ 2419815 h 3902927"/>
              <a:gd name="connsiteX24" fmla="*/ 246307 w 580936"/>
              <a:gd name="connsiteY24" fmla="*/ 2542479 h 3902927"/>
              <a:gd name="connsiteX25" fmla="*/ 179400 w 580936"/>
              <a:gd name="connsiteY25" fmla="*/ 2653991 h 3902927"/>
              <a:gd name="connsiteX26" fmla="*/ 157097 w 580936"/>
              <a:gd name="connsiteY26" fmla="*/ 2687444 h 3902927"/>
              <a:gd name="connsiteX27" fmla="*/ 90190 w 580936"/>
              <a:gd name="connsiteY27" fmla="*/ 2754352 h 3902927"/>
              <a:gd name="connsiteX28" fmla="*/ 67887 w 580936"/>
              <a:gd name="connsiteY28" fmla="*/ 2776654 h 3902927"/>
              <a:gd name="connsiteX29" fmla="*/ 45585 w 580936"/>
              <a:gd name="connsiteY29" fmla="*/ 2810108 h 3902927"/>
              <a:gd name="connsiteX30" fmla="*/ 56736 w 580936"/>
              <a:gd name="connsiteY30" fmla="*/ 2854713 h 3902927"/>
              <a:gd name="connsiteX31" fmla="*/ 123644 w 580936"/>
              <a:gd name="connsiteY31" fmla="*/ 2921620 h 3902927"/>
              <a:gd name="connsiteX32" fmla="*/ 157097 w 580936"/>
              <a:gd name="connsiteY32" fmla="*/ 2966225 h 3902927"/>
              <a:gd name="connsiteX33" fmla="*/ 134795 w 580936"/>
              <a:gd name="connsiteY33" fmla="*/ 3088888 h 3902927"/>
              <a:gd name="connsiteX34" fmla="*/ 112492 w 580936"/>
              <a:gd name="connsiteY34" fmla="*/ 3111191 h 3902927"/>
              <a:gd name="connsiteX35" fmla="*/ 67887 w 580936"/>
              <a:gd name="connsiteY35" fmla="*/ 3178098 h 3902927"/>
              <a:gd name="connsiteX36" fmla="*/ 67887 w 580936"/>
              <a:gd name="connsiteY36" fmla="*/ 3178098 h 3902927"/>
              <a:gd name="connsiteX37" fmla="*/ 34434 w 580936"/>
              <a:gd name="connsiteY37" fmla="*/ 3267308 h 3902927"/>
              <a:gd name="connsiteX38" fmla="*/ 23283 w 580936"/>
              <a:gd name="connsiteY38" fmla="*/ 3311913 h 3902927"/>
              <a:gd name="connsiteX39" fmla="*/ 12131 w 580936"/>
              <a:gd name="connsiteY39" fmla="*/ 3657600 h 3902927"/>
              <a:gd name="connsiteX40" fmla="*/ 34434 w 580936"/>
              <a:gd name="connsiteY40" fmla="*/ 3691054 h 3902927"/>
              <a:gd name="connsiteX41" fmla="*/ 90190 w 580936"/>
              <a:gd name="connsiteY41" fmla="*/ 3735659 h 3902927"/>
              <a:gd name="connsiteX42" fmla="*/ 123644 w 580936"/>
              <a:gd name="connsiteY42" fmla="*/ 3769113 h 3902927"/>
              <a:gd name="connsiteX43" fmla="*/ 224005 w 580936"/>
              <a:gd name="connsiteY43" fmla="*/ 3836020 h 3902927"/>
              <a:gd name="connsiteX44" fmla="*/ 279761 w 580936"/>
              <a:gd name="connsiteY44" fmla="*/ 3880625 h 3902927"/>
              <a:gd name="connsiteX45" fmla="*/ 313214 w 580936"/>
              <a:gd name="connsiteY45" fmla="*/ 3902927 h 39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0936" h="3902927">
                <a:moveTo>
                  <a:pt x="246307" y="0"/>
                </a:moveTo>
                <a:cubicBezTo>
                  <a:pt x="298346" y="137532"/>
                  <a:pt x="351901" y="274500"/>
                  <a:pt x="402424" y="412596"/>
                </a:cubicBezTo>
                <a:cubicBezTo>
                  <a:pt x="407690" y="426989"/>
                  <a:pt x="410834" y="442122"/>
                  <a:pt x="413575" y="457200"/>
                </a:cubicBezTo>
                <a:cubicBezTo>
                  <a:pt x="418277" y="483060"/>
                  <a:pt x="415291" y="510727"/>
                  <a:pt x="424726" y="535259"/>
                </a:cubicBezTo>
                <a:cubicBezTo>
                  <a:pt x="434348" y="560277"/>
                  <a:pt x="460854" y="576738"/>
                  <a:pt x="469331" y="602166"/>
                </a:cubicBezTo>
                <a:cubicBezTo>
                  <a:pt x="497363" y="686257"/>
                  <a:pt x="459549" y="582601"/>
                  <a:pt x="502785" y="669074"/>
                </a:cubicBezTo>
                <a:cubicBezTo>
                  <a:pt x="508042" y="679587"/>
                  <a:pt x="509306" y="691723"/>
                  <a:pt x="513936" y="702527"/>
                </a:cubicBezTo>
                <a:cubicBezTo>
                  <a:pt x="520484" y="717806"/>
                  <a:pt x="529691" y="731853"/>
                  <a:pt x="536239" y="747132"/>
                </a:cubicBezTo>
                <a:cubicBezTo>
                  <a:pt x="540869" y="757936"/>
                  <a:pt x="544161" y="769284"/>
                  <a:pt x="547390" y="780586"/>
                </a:cubicBezTo>
                <a:cubicBezTo>
                  <a:pt x="557889" y="817332"/>
                  <a:pt x="562027" y="842622"/>
                  <a:pt x="569692" y="880947"/>
                </a:cubicBezTo>
                <a:cubicBezTo>
                  <a:pt x="583944" y="1080454"/>
                  <a:pt x="585408" y="1003323"/>
                  <a:pt x="569692" y="1215483"/>
                </a:cubicBezTo>
                <a:cubicBezTo>
                  <a:pt x="568928" y="1225794"/>
                  <a:pt x="564358" y="1376935"/>
                  <a:pt x="536239" y="1405054"/>
                </a:cubicBezTo>
                <a:cubicBezTo>
                  <a:pt x="504459" y="1436834"/>
                  <a:pt x="519768" y="1418609"/>
                  <a:pt x="491634" y="1460810"/>
                </a:cubicBezTo>
                <a:cubicBezTo>
                  <a:pt x="460799" y="1553317"/>
                  <a:pt x="512561" y="1407809"/>
                  <a:pt x="435878" y="1561171"/>
                </a:cubicBezTo>
                <a:cubicBezTo>
                  <a:pt x="404171" y="1624584"/>
                  <a:pt x="425330" y="1594020"/>
                  <a:pt x="368970" y="1650381"/>
                </a:cubicBezTo>
                <a:cubicBezTo>
                  <a:pt x="357819" y="1661532"/>
                  <a:pt x="348639" y="1675087"/>
                  <a:pt x="335517" y="1683835"/>
                </a:cubicBezTo>
                <a:cubicBezTo>
                  <a:pt x="259861" y="1734271"/>
                  <a:pt x="287562" y="1709485"/>
                  <a:pt x="246307" y="1750742"/>
                </a:cubicBezTo>
                <a:cubicBezTo>
                  <a:pt x="242590" y="1761893"/>
                  <a:pt x="240413" y="1773682"/>
                  <a:pt x="235156" y="1784196"/>
                </a:cubicBezTo>
                <a:cubicBezTo>
                  <a:pt x="229162" y="1796183"/>
                  <a:pt x="218296" y="1805402"/>
                  <a:pt x="212853" y="1817649"/>
                </a:cubicBezTo>
                <a:cubicBezTo>
                  <a:pt x="203305" y="1839132"/>
                  <a:pt x="190551" y="1884557"/>
                  <a:pt x="190551" y="1884557"/>
                </a:cubicBezTo>
                <a:cubicBezTo>
                  <a:pt x="193387" y="1921430"/>
                  <a:pt x="191284" y="2047348"/>
                  <a:pt x="224005" y="2096430"/>
                </a:cubicBezTo>
                <a:lnTo>
                  <a:pt x="246307" y="2129883"/>
                </a:lnTo>
                <a:cubicBezTo>
                  <a:pt x="281592" y="2235741"/>
                  <a:pt x="266480" y="2173379"/>
                  <a:pt x="279761" y="2319454"/>
                </a:cubicBezTo>
                <a:cubicBezTo>
                  <a:pt x="276044" y="2352908"/>
                  <a:pt x="272784" y="2386415"/>
                  <a:pt x="268609" y="2419815"/>
                </a:cubicBezTo>
                <a:cubicBezTo>
                  <a:pt x="265302" y="2446272"/>
                  <a:pt x="257995" y="2511310"/>
                  <a:pt x="246307" y="2542479"/>
                </a:cubicBezTo>
                <a:cubicBezTo>
                  <a:pt x="231612" y="2581665"/>
                  <a:pt x="201629" y="2620647"/>
                  <a:pt x="179400" y="2653991"/>
                </a:cubicBezTo>
                <a:cubicBezTo>
                  <a:pt x="171966" y="2665142"/>
                  <a:pt x="166574" y="2677967"/>
                  <a:pt x="157097" y="2687444"/>
                </a:cubicBezTo>
                <a:lnTo>
                  <a:pt x="90190" y="2754352"/>
                </a:lnTo>
                <a:cubicBezTo>
                  <a:pt x="82756" y="2761786"/>
                  <a:pt x="73719" y="2767906"/>
                  <a:pt x="67887" y="2776654"/>
                </a:cubicBezTo>
                <a:lnTo>
                  <a:pt x="45585" y="2810108"/>
                </a:lnTo>
                <a:cubicBezTo>
                  <a:pt x="49302" y="2824976"/>
                  <a:pt x="50699" y="2840626"/>
                  <a:pt x="56736" y="2854713"/>
                </a:cubicBezTo>
                <a:cubicBezTo>
                  <a:pt x="76445" y="2900701"/>
                  <a:pt x="86211" y="2884187"/>
                  <a:pt x="123644" y="2921620"/>
                </a:cubicBezTo>
                <a:cubicBezTo>
                  <a:pt x="136786" y="2934762"/>
                  <a:pt x="145946" y="2951357"/>
                  <a:pt x="157097" y="2966225"/>
                </a:cubicBezTo>
                <a:cubicBezTo>
                  <a:pt x="155560" y="2978522"/>
                  <a:pt x="151080" y="3061746"/>
                  <a:pt x="134795" y="3088888"/>
                </a:cubicBezTo>
                <a:cubicBezTo>
                  <a:pt x="129386" y="3097903"/>
                  <a:pt x="118800" y="3102780"/>
                  <a:pt x="112492" y="3111191"/>
                </a:cubicBezTo>
                <a:cubicBezTo>
                  <a:pt x="96409" y="3132634"/>
                  <a:pt x="82755" y="3155796"/>
                  <a:pt x="67887" y="3178098"/>
                </a:cubicBezTo>
                <a:lnTo>
                  <a:pt x="67887" y="3178098"/>
                </a:lnTo>
                <a:cubicBezTo>
                  <a:pt x="56103" y="3207558"/>
                  <a:pt x="43175" y="3236715"/>
                  <a:pt x="34434" y="3267308"/>
                </a:cubicBezTo>
                <a:cubicBezTo>
                  <a:pt x="30224" y="3282044"/>
                  <a:pt x="27000" y="3297045"/>
                  <a:pt x="23283" y="3311913"/>
                </a:cubicBezTo>
                <a:cubicBezTo>
                  <a:pt x="20307" y="3349109"/>
                  <a:pt x="-19470" y="3562797"/>
                  <a:pt x="12131" y="3657600"/>
                </a:cubicBezTo>
                <a:cubicBezTo>
                  <a:pt x="16369" y="3670315"/>
                  <a:pt x="26062" y="3680589"/>
                  <a:pt x="34434" y="3691054"/>
                </a:cubicBezTo>
                <a:cubicBezTo>
                  <a:pt x="60391" y="3723501"/>
                  <a:pt x="55409" y="3706675"/>
                  <a:pt x="90190" y="3735659"/>
                </a:cubicBezTo>
                <a:cubicBezTo>
                  <a:pt x="102305" y="3745755"/>
                  <a:pt x="111196" y="3759431"/>
                  <a:pt x="123644" y="3769113"/>
                </a:cubicBezTo>
                <a:cubicBezTo>
                  <a:pt x="123664" y="3769129"/>
                  <a:pt x="207267" y="3824862"/>
                  <a:pt x="224005" y="3836020"/>
                </a:cubicBezTo>
                <a:cubicBezTo>
                  <a:pt x="326959" y="3904655"/>
                  <a:pt x="200320" y="3817072"/>
                  <a:pt x="279761" y="3880625"/>
                </a:cubicBezTo>
                <a:cubicBezTo>
                  <a:pt x="290226" y="3888997"/>
                  <a:pt x="313214" y="3902927"/>
                  <a:pt x="313214" y="39029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12998AA-706C-2E42-9F37-A37EA0060FCE}"/>
              </a:ext>
            </a:extLst>
          </p:cNvPr>
          <p:cNvSpPr/>
          <p:nvPr/>
        </p:nvSpPr>
        <p:spPr>
          <a:xfrm>
            <a:off x="3356517" y="2653990"/>
            <a:ext cx="1699144" cy="3902927"/>
          </a:xfrm>
          <a:custGeom>
            <a:avLst/>
            <a:gdLst>
              <a:gd name="connsiteX0" fmla="*/ 1572322 w 1699144"/>
              <a:gd name="connsiteY0" fmla="*/ 0 h 3902927"/>
              <a:gd name="connsiteX1" fmla="*/ 1561171 w 1699144"/>
              <a:gd name="connsiteY1" fmla="*/ 55756 h 3902927"/>
              <a:gd name="connsiteX2" fmla="*/ 1538868 w 1699144"/>
              <a:gd name="connsiteY2" fmla="*/ 78059 h 3902927"/>
              <a:gd name="connsiteX3" fmla="*/ 1527717 w 1699144"/>
              <a:gd name="connsiteY3" fmla="*/ 111512 h 3902927"/>
              <a:gd name="connsiteX4" fmla="*/ 1561171 w 1699144"/>
              <a:gd name="connsiteY4" fmla="*/ 278781 h 3902927"/>
              <a:gd name="connsiteX5" fmla="*/ 1572322 w 1699144"/>
              <a:gd name="connsiteY5" fmla="*/ 312234 h 3902927"/>
              <a:gd name="connsiteX6" fmla="*/ 1594624 w 1699144"/>
              <a:gd name="connsiteY6" fmla="*/ 334537 h 3902927"/>
              <a:gd name="connsiteX7" fmla="*/ 1605776 w 1699144"/>
              <a:gd name="connsiteY7" fmla="*/ 367990 h 3902927"/>
              <a:gd name="connsiteX8" fmla="*/ 1661532 w 1699144"/>
              <a:gd name="connsiteY8" fmla="*/ 412595 h 3902927"/>
              <a:gd name="connsiteX9" fmla="*/ 1683834 w 1699144"/>
              <a:gd name="connsiteY9" fmla="*/ 434898 h 3902927"/>
              <a:gd name="connsiteX10" fmla="*/ 1683834 w 1699144"/>
              <a:gd name="connsiteY10" fmla="*/ 568712 h 3902927"/>
              <a:gd name="connsiteX11" fmla="*/ 1628078 w 1699144"/>
              <a:gd name="connsiteY11" fmla="*/ 613317 h 3902927"/>
              <a:gd name="connsiteX12" fmla="*/ 1561171 w 1699144"/>
              <a:gd name="connsiteY12" fmla="*/ 680225 h 3902927"/>
              <a:gd name="connsiteX13" fmla="*/ 1538868 w 1699144"/>
              <a:gd name="connsiteY13" fmla="*/ 702527 h 3902927"/>
              <a:gd name="connsiteX14" fmla="*/ 1516566 w 1699144"/>
              <a:gd name="connsiteY14" fmla="*/ 769434 h 3902927"/>
              <a:gd name="connsiteX15" fmla="*/ 1471961 w 1699144"/>
              <a:gd name="connsiteY15" fmla="*/ 836342 h 3902927"/>
              <a:gd name="connsiteX16" fmla="*/ 1438507 w 1699144"/>
              <a:gd name="connsiteY16" fmla="*/ 892098 h 3902927"/>
              <a:gd name="connsiteX17" fmla="*/ 1416205 w 1699144"/>
              <a:gd name="connsiteY17" fmla="*/ 959005 h 3902927"/>
              <a:gd name="connsiteX18" fmla="*/ 1382751 w 1699144"/>
              <a:gd name="connsiteY18" fmla="*/ 1014761 h 3902927"/>
              <a:gd name="connsiteX19" fmla="*/ 1315844 w 1699144"/>
              <a:gd name="connsiteY19" fmla="*/ 1037064 h 3902927"/>
              <a:gd name="connsiteX20" fmla="*/ 1282390 w 1699144"/>
              <a:gd name="connsiteY20" fmla="*/ 1048215 h 3902927"/>
              <a:gd name="connsiteX21" fmla="*/ 1226634 w 1699144"/>
              <a:gd name="connsiteY21" fmla="*/ 1103971 h 3902927"/>
              <a:gd name="connsiteX22" fmla="*/ 1193181 w 1699144"/>
              <a:gd name="connsiteY22" fmla="*/ 1170878 h 3902927"/>
              <a:gd name="connsiteX23" fmla="*/ 1170878 w 1699144"/>
              <a:gd name="connsiteY23" fmla="*/ 1237786 h 3902927"/>
              <a:gd name="connsiteX24" fmla="*/ 1148576 w 1699144"/>
              <a:gd name="connsiteY24" fmla="*/ 1304693 h 3902927"/>
              <a:gd name="connsiteX25" fmla="*/ 1137424 w 1699144"/>
              <a:gd name="connsiteY25" fmla="*/ 1338147 h 3902927"/>
              <a:gd name="connsiteX26" fmla="*/ 1081668 w 1699144"/>
              <a:gd name="connsiteY26" fmla="*/ 1393903 h 3902927"/>
              <a:gd name="connsiteX27" fmla="*/ 1048215 w 1699144"/>
              <a:gd name="connsiteY27" fmla="*/ 1427356 h 3902927"/>
              <a:gd name="connsiteX28" fmla="*/ 959005 w 1699144"/>
              <a:gd name="connsiteY28" fmla="*/ 1494264 h 3902927"/>
              <a:gd name="connsiteX29" fmla="*/ 914400 w 1699144"/>
              <a:gd name="connsiteY29" fmla="*/ 1561171 h 3902927"/>
              <a:gd name="connsiteX30" fmla="*/ 869795 w 1699144"/>
              <a:gd name="connsiteY30" fmla="*/ 1661532 h 3902927"/>
              <a:gd name="connsiteX31" fmla="*/ 847493 w 1699144"/>
              <a:gd name="connsiteY31" fmla="*/ 1739590 h 3902927"/>
              <a:gd name="connsiteX32" fmla="*/ 869795 w 1699144"/>
              <a:gd name="connsiteY32" fmla="*/ 1906859 h 3902927"/>
              <a:gd name="connsiteX33" fmla="*/ 914400 w 1699144"/>
              <a:gd name="connsiteY33" fmla="*/ 1996069 h 3902927"/>
              <a:gd name="connsiteX34" fmla="*/ 925551 w 1699144"/>
              <a:gd name="connsiteY34" fmla="*/ 2029522 h 3902927"/>
              <a:gd name="connsiteX35" fmla="*/ 947854 w 1699144"/>
              <a:gd name="connsiteY35" fmla="*/ 2051825 h 3902927"/>
              <a:gd name="connsiteX36" fmla="*/ 914400 w 1699144"/>
              <a:gd name="connsiteY36" fmla="*/ 2129883 h 3902927"/>
              <a:gd name="connsiteX37" fmla="*/ 903249 w 1699144"/>
              <a:gd name="connsiteY37" fmla="*/ 2163337 h 3902927"/>
              <a:gd name="connsiteX38" fmla="*/ 880946 w 1699144"/>
              <a:gd name="connsiteY38" fmla="*/ 2185639 h 3902927"/>
              <a:gd name="connsiteX39" fmla="*/ 858644 w 1699144"/>
              <a:gd name="connsiteY39" fmla="*/ 2252547 h 3902927"/>
              <a:gd name="connsiteX40" fmla="*/ 847493 w 1699144"/>
              <a:gd name="connsiteY40" fmla="*/ 2286000 h 3902927"/>
              <a:gd name="connsiteX41" fmla="*/ 825190 w 1699144"/>
              <a:gd name="connsiteY41" fmla="*/ 2352908 h 3902927"/>
              <a:gd name="connsiteX42" fmla="*/ 814039 w 1699144"/>
              <a:gd name="connsiteY42" fmla="*/ 2386361 h 3902927"/>
              <a:gd name="connsiteX43" fmla="*/ 802888 w 1699144"/>
              <a:gd name="connsiteY43" fmla="*/ 2430966 h 3902927"/>
              <a:gd name="connsiteX44" fmla="*/ 791737 w 1699144"/>
              <a:gd name="connsiteY44" fmla="*/ 2486722 h 3902927"/>
              <a:gd name="connsiteX45" fmla="*/ 769434 w 1699144"/>
              <a:gd name="connsiteY45" fmla="*/ 2575932 h 3902927"/>
              <a:gd name="connsiteX46" fmla="*/ 758283 w 1699144"/>
              <a:gd name="connsiteY46" fmla="*/ 2631688 h 3902927"/>
              <a:gd name="connsiteX47" fmla="*/ 735981 w 1699144"/>
              <a:gd name="connsiteY47" fmla="*/ 2765503 h 3902927"/>
              <a:gd name="connsiteX48" fmla="*/ 724829 w 1699144"/>
              <a:gd name="connsiteY48" fmla="*/ 2943922 h 3902927"/>
              <a:gd name="connsiteX49" fmla="*/ 635620 w 1699144"/>
              <a:gd name="connsiteY49" fmla="*/ 3021981 h 3902927"/>
              <a:gd name="connsiteX50" fmla="*/ 568712 w 1699144"/>
              <a:gd name="connsiteY50" fmla="*/ 3100039 h 3902927"/>
              <a:gd name="connsiteX51" fmla="*/ 557561 w 1699144"/>
              <a:gd name="connsiteY51" fmla="*/ 3133493 h 3902927"/>
              <a:gd name="connsiteX52" fmla="*/ 535259 w 1699144"/>
              <a:gd name="connsiteY52" fmla="*/ 3222703 h 3902927"/>
              <a:gd name="connsiteX53" fmla="*/ 512956 w 1699144"/>
              <a:gd name="connsiteY53" fmla="*/ 3245005 h 3902927"/>
              <a:gd name="connsiteX54" fmla="*/ 479503 w 1699144"/>
              <a:gd name="connsiteY54" fmla="*/ 3311912 h 3902927"/>
              <a:gd name="connsiteX55" fmla="*/ 479503 w 1699144"/>
              <a:gd name="connsiteY55" fmla="*/ 3468030 h 3902927"/>
              <a:gd name="connsiteX56" fmla="*/ 457200 w 1699144"/>
              <a:gd name="connsiteY56" fmla="*/ 3534937 h 3902927"/>
              <a:gd name="connsiteX57" fmla="*/ 390293 w 1699144"/>
              <a:gd name="connsiteY57" fmla="*/ 3579542 h 3902927"/>
              <a:gd name="connsiteX58" fmla="*/ 367990 w 1699144"/>
              <a:gd name="connsiteY58" fmla="*/ 3601844 h 3902927"/>
              <a:gd name="connsiteX59" fmla="*/ 334537 w 1699144"/>
              <a:gd name="connsiteY59" fmla="*/ 3624147 h 3902927"/>
              <a:gd name="connsiteX60" fmla="*/ 278781 w 1699144"/>
              <a:gd name="connsiteY60" fmla="*/ 3668751 h 3902927"/>
              <a:gd name="connsiteX61" fmla="*/ 245327 w 1699144"/>
              <a:gd name="connsiteY61" fmla="*/ 3679903 h 3902927"/>
              <a:gd name="connsiteX62" fmla="*/ 178420 w 1699144"/>
              <a:gd name="connsiteY62" fmla="*/ 3713356 h 3902927"/>
              <a:gd name="connsiteX63" fmla="*/ 89210 w 1699144"/>
              <a:gd name="connsiteY63" fmla="*/ 3824869 h 3902927"/>
              <a:gd name="connsiteX64" fmla="*/ 55756 w 1699144"/>
              <a:gd name="connsiteY64" fmla="*/ 3847171 h 3902927"/>
              <a:gd name="connsiteX65" fmla="*/ 0 w 1699144"/>
              <a:gd name="connsiteY65" fmla="*/ 3902927 h 39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99144" h="3902927">
                <a:moveTo>
                  <a:pt x="1572322" y="0"/>
                </a:moveTo>
                <a:cubicBezTo>
                  <a:pt x="1568605" y="18585"/>
                  <a:pt x="1568637" y="38335"/>
                  <a:pt x="1561171" y="55756"/>
                </a:cubicBezTo>
                <a:cubicBezTo>
                  <a:pt x="1557029" y="65420"/>
                  <a:pt x="1544277" y="69044"/>
                  <a:pt x="1538868" y="78059"/>
                </a:cubicBezTo>
                <a:cubicBezTo>
                  <a:pt x="1532820" y="88138"/>
                  <a:pt x="1531434" y="100361"/>
                  <a:pt x="1527717" y="111512"/>
                </a:cubicBezTo>
                <a:cubicBezTo>
                  <a:pt x="1541464" y="235239"/>
                  <a:pt x="1528224" y="179940"/>
                  <a:pt x="1561171" y="278781"/>
                </a:cubicBezTo>
                <a:cubicBezTo>
                  <a:pt x="1564888" y="289932"/>
                  <a:pt x="1564011" y="303922"/>
                  <a:pt x="1572322" y="312234"/>
                </a:cubicBezTo>
                <a:lnTo>
                  <a:pt x="1594624" y="334537"/>
                </a:lnTo>
                <a:cubicBezTo>
                  <a:pt x="1598341" y="345688"/>
                  <a:pt x="1599728" y="357911"/>
                  <a:pt x="1605776" y="367990"/>
                </a:cubicBezTo>
                <a:cubicBezTo>
                  <a:pt x="1618205" y="388706"/>
                  <a:pt x="1643995" y="398566"/>
                  <a:pt x="1661532" y="412595"/>
                </a:cubicBezTo>
                <a:cubicBezTo>
                  <a:pt x="1669742" y="419163"/>
                  <a:pt x="1676400" y="427464"/>
                  <a:pt x="1683834" y="434898"/>
                </a:cubicBezTo>
                <a:cubicBezTo>
                  <a:pt x="1702151" y="489850"/>
                  <a:pt x="1706242" y="486546"/>
                  <a:pt x="1683834" y="568712"/>
                </a:cubicBezTo>
                <a:cubicBezTo>
                  <a:pt x="1679973" y="582869"/>
                  <a:pt x="1634692" y="607648"/>
                  <a:pt x="1628078" y="613317"/>
                </a:cubicBezTo>
                <a:cubicBezTo>
                  <a:pt x="1628055" y="613337"/>
                  <a:pt x="1572333" y="669063"/>
                  <a:pt x="1561171" y="680225"/>
                </a:cubicBezTo>
                <a:lnTo>
                  <a:pt x="1538868" y="702527"/>
                </a:lnTo>
                <a:cubicBezTo>
                  <a:pt x="1531434" y="724829"/>
                  <a:pt x="1529606" y="749874"/>
                  <a:pt x="1516566" y="769434"/>
                </a:cubicBezTo>
                <a:cubicBezTo>
                  <a:pt x="1501698" y="791737"/>
                  <a:pt x="1480437" y="810913"/>
                  <a:pt x="1471961" y="836342"/>
                </a:cubicBezTo>
                <a:cubicBezTo>
                  <a:pt x="1457485" y="879769"/>
                  <a:pt x="1469121" y="861484"/>
                  <a:pt x="1438507" y="892098"/>
                </a:cubicBezTo>
                <a:lnTo>
                  <a:pt x="1416205" y="959005"/>
                </a:lnTo>
                <a:cubicBezTo>
                  <a:pt x="1408574" y="981898"/>
                  <a:pt x="1407244" y="1002515"/>
                  <a:pt x="1382751" y="1014761"/>
                </a:cubicBezTo>
                <a:cubicBezTo>
                  <a:pt x="1361724" y="1025274"/>
                  <a:pt x="1338146" y="1029630"/>
                  <a:pt x="1315844" y="1037064"/>
                </a:cubicBezTo>
                <a:lnTo>
                  <a:pt x="1282390" y="1048215"/>
                </a:lnTo>
                <a:cubicBezTo>
                  <a:pt x="1263805" y="1066800"/>
                  <a:pt x="1234945" y="1079036"/>
                  <a:pt x="1226634" y="1103971"/>
                </a:cubicBezTo>
                <a:cubicBezTo>
                  <a:pt x="1185969" y="1225970"/>
                  <a:pt x="1250822" y="1041187"/>
                  <a:pt x="1193181" y="1170878"/>
                </a:cubicBezTo>
                <a:cubicBezTo>
                  <a:pt x="1183633" y="1192361"/>
                  <a:pt x="1178312" y="1215483"/>
                  <a:pt x="1170878" y="1237786"/>
                </a:cubicBezTo>
                <a:lnTo>
                  <a:pt x="1148576" y="1304693"/>
                </a:lnTo>
                <a:cubicBezTo>
                  <a:pt x="1144859" y="1315844"/>
                  <a:pt x="1145736" y="1329835"/>
                  <a:pt x="1137424" y="1338147"/>
                </a:cubicBezTo>
                <a:lnTo>
                  <a:pt x="1081668" y="1393903"/>
                </a:lnTo>
                <a:cubicBezTo>
                  <a:pt x="1070517" y="1405054"/>
                  <a:pt x="1061336" y="1418608"/>
                  <a:pt x="1048215" y="1427356"/>
                </a:cubicBezTo>
                <a:cubicBezTo>
                  <a:pt x="1025143" y="1442737"/>
                  <a:pt x="979635" y="1466757"/>
                  <a:pt x="959005" y="1494264"/>
                </a:cubicBezTo>
                <a:cubicBezTo>
                  <a:pt x="942923" y="1515707"/>
                  <a:pt x="914400" y="1561171"/>
                  <a:pt x="914400" y="1561171"/>
                </a:cubicBezTo>
                <a:cubicBezTo>
                  <a:pt x="887860" y="1640793"/>
                  <a:pt x="905138" y="1608518"/>
                  <a:pt x="869795" y="1661532"/>
                </a:cubicBezTo>
                <a:cubicBezTo>
                  <a:pt x="864537" y="1677306"/>
                  <a:pt x="847493" y="1725589"/>
                  <a:pt x="847493" y="1739590"/>
                </a:cubicBezTo>
                <a:cubicBezTo>
                  <a:pt x="847493" y="1798017"/>
                  <a:pt x="853367" y="1852100"/>
                  <a:pt x="869795" y="1906859"/>
                </a:cubicBezTo>
                <a:cubicBezTo>
                  <a:pt x="891761" y="1980078"/>
                  <a:pt x="877113" y="1958780"/>
                  <a:pt x="914400" y="1996069"/>
                </a:cubicBezTo>
                <a:cubicBezTo>
                  <a:pt x="918117" y="2007220"/>
                  <a:pt x="919503" y="2019443"/>
                  <a:pt x="925551" y="2029522"/>
                </a:cubicBezTo>
                <a:cubicBezTo>
                  <a:pt x="930960" y="2038537"/>
                  <a:pt x="946125" y="2041454"/>
                  <a:pt x="947854" y="2051825"/>
                </a:cubicBezTo>
                <a:cubicBezTo>
                  <a:pt x="952655" y="2080630"/>
                  <a:pt x="928413" y="2108865"/>
                  <a:pt x="914400" y="2129883"/>
                </a:cubicBezTo>
                <a:cubicBezTo>
                  <a:pt x="910683" y="2141034"/>
                  <a:pt x="909297" y="2153258"/>
                  <a:pt x="903249" y="2163337"/>
                </a:cubicBezTo>
                <a:cubicBezTo>
                  <a:pt x="897840" y="2172352"/>
                  <a:pt x="885648" y="2176235"/>
                  <a:pt x="880946" y="2185639"/>
                </a:cubicBezTo>
                <a:cubicBezTo>
                  <a:pt x="870432" y="2206666"/>
                  <a:pt x="866078" y="2230244"/>
                  <a:pt x="858644" y="2252547"/>
                </a:cubicBezTo>
                <a:lnTo>
                  <a:pt x="847493" y="2286000"/>
                </a:lnTo>
                <a:lnTo>
                  <a:pt x="825190" y="2352908"/>
                </a:lnTo>
                <a:cubicBezTo>
                  <a:pt x="821473" y="2364059"/>
                  <a:pt x="816890" y="2374958"/>
                  <a:pt x="814039" y="2386361"/>
                </a:cubicBezTo>
                <a:cubicBezTo>
                  <a:pt x="810322" y="2401229"/>
                  <a:pt x="806213" y="2416005"/>
                  <a:pt x="802888" y="2430966"/>
                </a:cubicBezTo>
                <a:cubicBezTo>
                  <a:pt x="798777" y="2449468"/>
                  <a:pt x="795999" y="2468254"/>
                  <a:pt x="791737" y="2486722"/>
                </a:cubicBezTo>
                <a:cubicBezTo>
                  <a:pt x="784845" y="2516589"/>
                  <a:pt x="775445" y="2545875"/>
                  <a:pt x="769434" y="2575932"/>
                </a:cubicBezTo>
                <a:cubicBezTo>
                  <a:pt x="765717" y="2594517"/>
                  <a:pt x="761577" y="2613023"/>
                  <a:pt x="758283" y="2631688"/>
                </a:cubicBezTo>
                <a:cubicBezTo>
                  <a:pt x="750425" y="2676220"/>
                  <a:pt x="735981" y="2765503"/>
                  <a:pt x="735981" y="2765503"/>
                </a:cubicBezTo>
                <a:cubicBezTo>
                  <a:pt x="732264" y="2824976"/>
                  <a:pt x="734123" y="2885062"/>
                  <a:pt x="724829" y="2943922"/>
                </a:cubicBezTo>
                <a:cubicBezTo>
                  <a:pt x="718905" y="2981443"/>
                  <a:pt x="651187" y="3006414"/>
                  <a:pt x="635620" y="3021981"/>
                </a:cubicBezTo>
                <a:cubicBezTo>
                  <a:pt x="581538" y="3076063"/>
                  <a:pt x="602679" y="3049091"/>
                  <a:pt x="568712" y="3100039"/>
                </a:cubicBezTo>
                <a:cubicBezTo>
                  <a:pt x="564995" y="3111190"/>
                  <a:pt x="560412" y="3122089"/>
                  <a:pt x="557561" y="3133493"/>
                </a:cubicBezTo>
                <a:cubicBezTo>
                  <a:pt x="554135" y="3147196"/>
                  <a:pt x="546183" y="3204497"/>
                  <a:pt x="535259" y="3222703"/>
                </a:cubicBezTo>
                <a:cubicBezTo>
                  <a:pt x="529850" y="3231718"/>
                  <a:pt x="519524" y="3236795"/>
                  <a:pt x="512956" y="3245005"/>
                </a:cubicBezTo>
                <a:cubicBezTo>
                  <a:pt x="488252" y="3275884"/>
                  <a:pt x="491280" y="3276580"/>
                  <a:pt x="479503" y="3311912"/>
                </a:cubicBezTo>
                <a:cubicBezTo>
                  <a:pt x="492290" y="3388637"/>
                  <a:pt x="497820" y="3382553"/>
                  <a:pt x="479503" y="3468030"/>
                </a:cubicBezTo>
                <a:cubicBezTo>
                  <a:pt x="474577" y="3491017"/>
                  <a:pt x="476760" y="3521897"/>
                  <a:pt x="457200" y="3534937"/>
                </a:cubicBezTo>
                <a:cubicBezTo>
                  <a:pt x="434898" y="3549805"/>
                  <a:pt x="409247" y="3560589"/>
                  <a:pt x="390293" y="3579542"/>
                </a:cubicBezTo>
                <a:cubicBezTo>
                  <a:pt x="382859" y="3586976"/>
                  <a:pt x="376200" y="3595276"/>
                  <a:pt x="367990" y="3601844"/>
                </a:cubicBezTo>
                <a:cubicBezTo>
                  <a:pt x="357525" y="3610216"/>
                  <a:pt x="345002" y="3615775"/>
                  <a:pt x="334537" y="3624147"/>
                </a:cubicBezTo>
                <a:cubicBezTo>
                  <a:pt x="299967" y="3651803"/>
                  <a:pt x="324538" y="3645872"/>
                  <a:pt x="278781" y="3668751"/>
                </a:cubicBezTo>
                <a:cubicBezTo>
                  <a:pt x="268267" y="3674008"/>
                  <a:pt x="255841" y="3674646"/>
                  <a:pt x="245327" y="3679903"/>
                </a:cubicBezTo>
                <a:cubicBezTo>
                  <a:pt x="158864" y="3723135"/>
                  <a:pt x="262501" y="3685329"/>
                  <a:pt x="178420" y="3713356"/>
                </a:cubicBezTo>
                <a:cubicBezTo>
                  <a:pt x="154561" y="3749145"/>
                  <a:pt x="127345" y="3799447"/>
                  <a:pt x="89210" y="3824869"/>
                </a:cubicBezTo>
                <a:cubicBezTo>
                  <a:pt x="78059" y="3832303"/>
                  <a:pt x="65842" y="3838346"/>
                  <a:pt x="55756" y="3847171"/>
                </a:cubicBezTo>
                <a:cubicBezTo>
                  <a:pt x="35975" y="3864479"/>
                  <a:pt x="0" y="3902927"/>
                  <a:pt x="0" y="39029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EF2BB25-C71C-D64F-9513-714DFCC59E71}"/>
              </a:ext>
            </a:extLst>
          </p:cNvPr>
          <p:cNvSpPr/>
          <p:nvPr/>
        </p:nvSpPr>
        <p:spPr>
          <a:xfrm>
            <a:off x="5174166" y="2665141"/>
            <a:ext cx="713678" cy="3847657"/>
          </a:xfrm>
          <a:custGeom>
            <a:avLst/>
            <a:gdLst>
              <a:gd name="connsiteX0" fmla="*/ 646771 w 713678"/>
              <a:gd name="connsiteY0" fmla="*/ 0 h 3847657"/>
              <a:gd name="connsiteX1" fmla="*/ 702527 w 713678"/>
              <a:gd name="connsiteY1" fmla="*/ 223025 h 3847657"/>
              <a:gd name="connsiteX2" fmla="*/ 680224 w 713678"/>
              <a:gd name="connsiteY2" fmla="*/ 401444 h 3847657"/>
              <a:gd name="connsiteX3" fmla="*/ 669073 w 713678"/>
              <a:gd name="connsiteY3" fmla="*/ 457200 h 3847657"/>
              <a:gd name="connsiteX4" fmla="*/ 646771 w 713678"/>
              <a:gd name="connsiteY4" fmla="*/ 524108 h 3847657"/>
              <a:gd name="connsiteX5" fmla="*/ 635619 w 713678"/>
              <a:gd name="connsiteY5" fmla="*/ 557561 h 3847657"/>
              <a:gd name="connsiteX6" fmla="*/ 613317 w 713678"/>
              <a:gd name="connsiteY6" fmla="*/ 646771 h 3847657"/>
              <a:gd name="connsiteX7" fmla="*/ 602166 w 713678"/>
              <a:gd name="connsiteY7" fmla="*/ 680225 h 3847657"/>
              <a:gd name="connsiteX8" fmla="*/ 579863 w 713678"/>
              <a:gd name="connsiteY8" fmla="*/ 758283 h 3847657"/>
              <a:gd name="connsiteX9" fmla="*/ 546410 w 713678"/>
              <a:gd name="connsiteY9" fmla="*/ 836342 h 3847657"/>
              <a:gd name="connsiteX10" fmla="*/ 524107 w 713678"/>
              <a:gd name="connsiteY10" fmla="*/ 1025913 h 3847657"/>
              <a:gd name="connsiteX11" fmla="*/ 479502 w 713678"/>
              <a:gd name="connsiteY11" fmla="*/ 1182030 h 3847657"/>
              <a:gd name="connsiteX12" fmla="*/ 423746 w 713678"/>
              <a:gd name="connsiteY12" fmla="*/ 1260088 h 3847657"/>
              <a:gd name="connsiteX13" fmla="*/ 390293 w 713678"/>
              <a:gd name="connsiteY13" fmla="*/ 1271239 h 3847657"/>
              <a:gd name="connsiteX14" fmla="*/ 312234 w 713678"/>
              <a:gd name="connsiteY14" fmla="*/ 1293542 h 3847657"/>
              <a:gd name="connsiteX15" fmla="*/ 278780 w 713678"/>
              <a:gd name="connsiteY15" fmla="*/ 1315844 h 3847657"/>
              <a:gd name="connsiteX16" fmla="*/ 256478 w 713678"/>
              <a:gd name="connsiteY16" fmla="*/ 1349298 h 3847657"/>
              <a:gd name="connsiteX17" fmla="*/ 245327 w 713678"/>
              <a:gd name="connsiteY17" fmla="*/ 1393903 h 3847657"/>
              <a:gd name="connsiteX18" fmla="*/ 278780 w 713678"/>
              <a:gd name="connsiteY18" fmla="*/ 1483113 h 3847657"/>
              <a:gd name="connsiteX19" fmla="*/ 312234 w 713678"/>
              <a:gd name="connsiteY19" fmla="*/ 1494264 h 3847657"/>
              <a:gd name="connsiteX20" fmla="*/ 412595 w 713678"/>
              <a:gd name="connsiteY20" fmla="*/ 1538869 h 3847657"/>
              <a:gd name="connsiteX21" fmla="*/ 446049 w 713678"/>
              <a:gd name="connsiteY21" fmla="*/ 1550020 h 3847657"/>
              <a:gd name="connsiteX22" fmla="*/ 479502 w 713678"/>
              <a:gd name="connsiteY22" fmla="*/ 1561171 h 3847657"/>
              <a:gd name="connsiteX23" fmla="*/ 524107 w 713678"/>
              <a:gd name="connsiteY23" fmla="*/ 1616927 h 3847657"/>
              <a:gd name="connsiteX24" fmla="*/ 557561 w 713678"/>
              <a:gd name="connsiteY24" fmla="*/ 1672683 h 3847657"/>
              <a:gd name="connsiteX25" fmla="*/ 568712 w 713678"/>
              <a:gd name="connsiteY25" fmla="*/ 1728439 h 3847657"/>
              <a:gd name="connsiteX26" fmla="*/ 602166 w 713678"/>
              <a:gd name="connsiteY26" fmla="*/ 1795347 h 3847657"/>
              <a:gd name="connsiteX27" fmla="*/ 635619 w 713678"/>
              <a:gd name="connsiteY27" fmla="*/ 1806498 h 3847657"/>
              <a:gd name="connsiteX28" fmla="*/ 657922 w 713678"/>
              <a:gd name="connsiteY28" fmla="*/ 1828800 h 3847657"/>
              <a:gd name="connsiteX29" fmla="*/ 680224 w 713678"/>
              <a:gd name="connsiteY29" fmla="*/ 1895708 h 3847657"/>
              <a:gd name="connsiteX30" fmla="*/ 691375 w 713678"/>
              <a:gd name="connsiteY30" fmla="*/ 1929161 h 3847657"/>
              <a:gd name="connsiteX31" fmla="*/ 702527 w 713678"/>
              <a:gd name="connsiteY31" fmla="*/ 1962615 h 3847657"/>
              <a:gd name="connsiteX32" fmla="*/ 713678 w 713678"/>
              <a:gd name="connsiteY32" fmla="*/ 1996069 h 3847657"/>
              <a:gd name="connsiteX33" fmla="*/ 691375 w 713678"/>
              <a:gd name="connsiteY33" fmla="*/ 2308303 h 3847657"/>
              <a:gd name="connsiteX34" fmla="*/ 669073 w 713678"/>
              <a:gd name="connsiteY34" fmla="*/ 2375210 h 3847657"/>
              <a:gd name="connsiteX35" fmla="*/ 591014 w 713678"/>
              <a:gd name="connsiteY35" fmla="*/ 2442118 h 3847657"/>
              <a:gd name="connsiteX36" fmla="*/ 568712 w 713678"/>
              <a:gd name="connsiteY36" fmla="*/ 2475571 h 3847657"/>
              <a:gd name="connsiteX37" fmla="*/ 546410 w 713678"/>
              <a:gd name="connsiteY37" fmla="*/ 2497874 h 3847657"/>
              <a:gd name="connsiteX38" fmla="*/ 535258 w 713678"/>
              <a:gd name="connsiteY38" fmla="*/ 2531327 h 3847657"/>
              <a:gd name="connsiteX39" fmla="*/ 479502 w 713678"/>
              <a:gd name="connsiteY39" fmla="*/ 2575932 h 3847657"/>
              <a:gd name="connsiteX40" fmla="*/ 412595 w 713678"/>
              <a:gd name="connsiteY40" fmla="*/ 2653991 h 3847657"/>
              <a:gd name="connsiteX41" fmla="*/ 379141 w 713678"/>
              <a:gd name="connsiteY41" fmla="*/ 2687444 h 3847657"/>
              <a:gd name="connsiteX42" fmla="*/ 356839 w 713678"/>
              <a:gd name="connsiteY42" fmla="*/ 2709747 h 3847657"/>
              <a:gd name="connsiteX43" fmla="*/ 312234 w 713678"/>
              <a:gd name="connsiteY43" fmla="*/ 2765503 h 3847657"/>
              <a:gd name="connsiteX44" fmla="*/ 301083 w 713678"/>
              <a:gd name="connsiteY44" fmla="*/ 2798957 h 3847657"/>
              <a:gd name="connsiteX45" fmla="*/ 278780 w 713678"/>
              <a:gd name="connsiteY45" fmla="*/ 2821259 h 3847657"/>
              <a:gd name="connsiteX46" fmla="*/ 256478 w 713678"/>
              <a:gd name="connsiteY46" fmla="*/ 2888166 h 3847657"/>
              <a:gd name="connsiteX47" fmla="*/ 278780 w 713678"/>
              <a:gd name="connsiteY47" fmla="*/ 2955074 h 3847657"/>
              <a:gd name="connsiteX48" fmla="*/ 323385 w 713678"/>
              <a:gd name="connsiteY48" fmla="*/ 2999679 h 3847657"/>
              <a:gd name="connsiteX49" fmla="*/ 345688 w 713678"/>
              <a:gd name="connsiteY49" fmla="*/ 3021981 h 3847657"/>
              <a:gd name="connsiteX50" fmla="*/ 356839 w 713678"/>
              <a:gd name="connsiteY50" fmla="*/ 3055435 h 3847657"/>
              <a:gd name="connsiteX51" fmla="*/ 323385 w 713678"/>
              <a:gd name="connsiteY51" fmla="*/ 3222703 h 3847657"/>
              <a:gd name="connsiteX52" fmla="*/ 312234 w 713678"/>
              <a:gd name="connsiteY52" fmla="*/ 3256157 h 3847657"/>
              <a:gd name="connsiteX53" fmla="*/ 223024 w 713678"/>
              <a:gd name="connsiteY53" fmla="*/ 3323064 h 3847657"/>
              <a:gd name="connsiteX54" fmla="*/ 200722 w 713678"/>
              <a:gd name="connsiteY54" fmla="*/ 3356518 h 3847657"/>
              <a:gd name="connsiteX55" fmla="*/ 167268 w 713678"/>
              <a:gd name="connsiteY55" fmla="*/ 3468030 h 3847657"/>
              <a:gd name="connsiteX56" fmla="*/ 156117 w 713678"/>
              <a:gd name="connsiteY56" fmla="*/ 3612996 h 3847657"/>
              <a:gd name="connsiteX57" fmla="*/ 144966 w 713678"/>
              <a:gd name="connsiteY57" fmla="*/ 3657600 h 3847657"/>
              <a:gd name="connsiteX58" fmla="*/ 100361 w 713678"/>
              <a:gd name="connsiteY58" fmla="*/ 3724508 h 3847657"/>
              <a:gd name="connsiteX59" fmla="*/ 55756 w 713678"/>
              <a:gd name="connsiteY59" fmla="*/ 3780264 h 3847657"/>
              <a:gd name="connsiteX60" fmla="*/ 0 w 713678"/>
              <a:gd name="connsiteY60" fmla="*/ 3847171 h 384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13678" h="3847657">
                <a:moveTo>
                  <a:pt x="646771" y="0"/>
                </a:moveTo>
                <a:cubicBezTo>
                  <a:pt x="665356" y="74342"/>
                  <a:pt x="692400" y="147068"/>
                  <a:pt x="702527" y="223025"/>
                </a:cubicBezTo>
                <a:cubicBezTo>
                  <a:pt x="706066" y="249571"/>
                  <a:pt x="687262" y="362732"/>
                  <a:pt x="680224" y="401444"/>
                </a:cubicBezTo>
                <a:cubicBezTo>
                  <a:pt x="676834" y="420092"/>
                  <a:pt x="674060" y="438914"/>
                  <a:pt x="669073" y="457200"/>
                </a:cubicBezTo>
                <a:cubicBezTo>
                  <a:pt x="662888" y="479881"/>
                  <a:pt x="654205" y="501805"/>
                  <a:pt x="646771" y="524108"/>
                </a:cubicBezTo>
                <a:cubicBezTo>
                  <a:pt x="643054" y="535259"/>
                  <a:pt x="638470" y="546158"/>
                  <a:pt x="635619" y="557561"/>
                </a:cubicBezTo>
                <a:cubicBezTo>
                  <a:pt x="628185" y="587298"/>
                  <a:pt x="623010" y="617692"/>
                  <a:pt x="613317" y="646771"/>
                </a:cubicBezTo>
                <a:cubicBezTo>
                  <a:pt x="609600" y="657922"/>
                  <a:pt x="605395" y="668923"/>
                  <a:pt x="602166" y="680225"/>
                </a:cubicBezTo>
                <a:cubicBezTo>
                  <a:pt x="594083" y="708514"/>
                  <a:pt x="591320" y="731550"/>
                  <a:pt x="579863" y="758283"/>
                </a:cubicBezTo>
                <a:cubicBezTo>
                  <a:pt x="538527" y="854735"/>
                  <a:pt x="572560" y="757890"/>
                  <a:pt x="546410" y="836342"/>
                </a:cubicBezTo>
                <a:cubicBezTo>
                  <a:pt x="541987" y="880568"/>
                  <a:pt x="533966" y="976617"/>
                  <a:pt x="524107" y="1025913"/>
                </a:cubicBezTo>
                <a:cubicBezTo>
                  <a:pt x="510105" y="1095926"/>
                  <a:pt x="500759" y="1118259"/>
                  <a:pt x="479502" y="1182030"/>
                </a:cubicBezTo>
                <a:cubicBezTo>
                  <a:pt x="469097" y="1213246"/>
                  <a:pt x="463434" y="1246859"/>
                  <a:pt x="423746" y="1260088"/>
                </a:cubicBezTo>
                <a:cubicBezTo>
                  <a:pt x="412595" y="1263805"/>
                  <a:pt x="401595" y="1268010"/>
                  <a:pt x="390293" y="1271239"/>
                </a:cubicBezTo>
                <a:cubicBezTo>
                  <a:pt x="373625" y="1276001"/>
                  <a:pt x="330055" y="1284632"/>
                  <a:pt x="312234" y="1293542"/>
                </a:cubicBezTo>
                <a:cubicBezTo>
                  <a:pt x="300247" y="1299535"/>
                  <a:pt x="289931" y="1308410"/>
                  <a:pt x="278780" y="1315844"/>
                </a:cubicBezTo>
                <a:cubicBezTo>
                  <a:pt x="271346" y="1326995"/>
                  <a:pt x="261757" y="1336979"/>
                  <a:pt x="256478" y="1349298"/>
                </a:cubicBezTo>
                <a:cubicBezTo>
                  <a:pt x="250441" y="1363385"/>
                  <a:pt x="245327" y="1378577"/>
                  <a:pt x="245327" y="1393903"/>
                </a:cubicBezTo>
                <a:cubicBezTo>
                  <a:pt x="245327" y="1430512"/>
                  <a:pt x="246480" y="1463732"/>
                  <a:pt x="278780" y="1483113"/>
                </a:cubicBezTo>
                <a:cubicBezTo>
                  <a:pt x="288859" y="1489161"/>
                  <a:pt x="301720" y="1489007"/>
                  <a:pt x="312234" y="1494264"/>
                </a:cubicBezTo>
                <a:cubicBezTo>
                  <a:pt x="418266" y="1547278"/>
                  <a:pt x="239976" y="1481329"/>
                  <a:pt x="412595" y="1538869"/>
                </a:cubicBezTo>
                <a:lnTo>
                  <a:pt x="446049" y="1550020"/>
                </a:lnTo>
                <a:lnTo>
                  <a:pt x="479502" y="1561171"/>
                </a:lnTo>
                <a:cubicBezTo>
                  <a:pt x="500246" y="1581915"/>
                  <a:pt x="510040" y="1588793"/>
                  <a:pt x="524107" y="1616927"/>
                </a:cubicBezTo>
                <a:cubicBezTo>
                  <a:pt x="553058" y="1674830"/>
                  <a:pt x="513999" y="1629123"/>
                  <a:pt x="557561" y="1672683"/>
                </a:cubicBezTo>
                <a:cubicBezTo>
                  <a:pt x="561278" y="1691268"/>
                  <a:pt x="564601" y="1709937"/>
                  <a:pt x="568712" y="1728439"/>
                </a:cubicBezTo>
                <a:cubicBezTo>
                  <a:pt x="575702" y="1759894"/>
                  <a:pt x="573630" y="1778225"/>
                  <a:pt x="602166" y="1795347"/>
                </a:cubicBezTo>
                <a:cubicBezTo>
                  <a:pt x="612245" y="1801395"/>
                  <a:pt x="624468" y="1802781"/>
                  <a:pt x="635619" y="1806498"/>
                </a:cubicBezTo>
                <a:cubicBezTo>
                  <a:pt x="643053" y="1813932"/>
                  <a:pt x="653220" y="1819396"/>
                  <a:pt x="657922" y="1828800"/>
                </a:cubicBezTo>
                <a:cubicBezTo>
                  <a:pt x="668436" y="1849827"/>
                  <a:pt x="672790" y="1873405"/>
                  <a:pt x="680224" y="1895708"/>
                </a:cubicBezTo>
                <a:lnTo>
                  <a:pt x="691375" y="1929161"/>
                </a:lnTo>
                <a:lnTo>
                  <a:pt x="702527" y="1962615"/>
                </a:lnTo>
                <a:lnTo>
                  <a:pt x="713678" y="1996069"/>
                </a:lnTo>
                <a:cubicBezTo>
                  <a:pt x="712036" y="2028919"/>
                  <a:pt x="707329" y="2233851"/>
                  <a:pt x="691375" y="2308303"/>
                </a:cubicBezTo>
                <a:cubicBezTo>
                  <a:pt x="686449" y="2331290"/>
                  <a:pt x="685696" y="2358587"/>
                  <a:pt x="669073" y="2375210"/>
                </a:cubicBezTo>
                <a:cubicBezTo>
                  <a:pt x="614991" y="2429292"/>
                  <a:pt x="641963" y="2408151"/>
                  <a:pt x="591014" y="2442118"/>
                </a:cubicBezTo>
                <a:cubicBezTo>
                  <a:pt x="583580" y="2453269"/>
                  <a:pt x="577084" y="2465106"/>
                  <a:pt x="568712" y="2475571"/>
                </a:cubicBezTo>
                <a:cubicBezTo>
                  <a:pt x="562144" y="2483781"/>
                  <a:pt x="551819" y="2488859"/>
                  <a:pt x="546410" y="2497874"/>
                </a:cubicBezTo>
                <a:cubicBezTo>
                  <a:pt x="540362" y="2507953"/>
                  <a:pt x="541306" y="2521248"/>
                  <a:pt x="535258" y="2531327"/>
                </a:cubicBezTo>
                <a:cubicBezTo>
                  <a:pt x="524663" y="2548985"/>
                  <a:pt x="494700" y="2565800"/>
                  <a:pt x="479502" y="2575932"/>
                </a:cubicBezTo>
                <a:cubicBezTo>
                  <a:pt x="445537" y="2626880"/>
                  <a:pt x="466675" y="2599911"/>
                  <a:pt x="412595" y="2653991"/>
                </a:cubicBezTo>
                <a:lnTo>
                  <a:pt x="379141" y="2687444"/>
                </a:lnTo>
                <a:cubicBezTo>
                  <a:pt x="371707" y="2694878"/>
                  <a:pt x="362671" y="2700999"/>
                  <a:pt x="356839" y="2709747"/>
                </a:cubicBezTo>
                <a:cubicBezTo>
                  <a:pt x="328704" y="2751948"/>
                  <a:pt x="344012" y="2733723"/>
                  <a:pt x="312234" y="2765503"/>
                </a:cubicBezTo>
                <a:cubicBezTo>
                  <a:pt x="308517" y="2776654"/>
                  <a:pt x="307131" y="2788878"/>
                  <a:pt x="301083" y="2798957"/>
                </a:cubicBezTo>
                <a:cubicBezTo>
                  <a:pt x="295674" y="2807972"/>
                  <a:pt x="283482" y="2811855"/>
                  <a:pt x="278780" y="2821259"/>
                </a:cubicBezTo>
                <a:cubicBezTo>
                  <a:pt x="268267" y="2842286"/>
                  <a:pt x="256478" y="2888166"/>
                  <a:pt x="256478" y="2888166"/>
                </a:cubicBezTo>
                <a:cubicBezTo>
                  <a:pt x="263912" y="2910469"/>
                  <a:pt x="262157" y="2938451"/>
                  <a:pt x="278780" y="2955074"/>
                </a:cubicBezTo>
                <a:lnTo>
                  <a:pt x="323385" y="2999679"/>
                </a:lnTo>
                <a:lnTo>
                  <a:pt x="345688" y="3021981"/>
                </a:lnTo>
                <a:cubicBezTo>
                  <a:pt x="349405" y="3033132"/>
                  <a:pt x="356839" y="3043680"/>
                  <a:pt x="356839" y="3055435"/>
                </a:cubicBezTo>
                <a:cubicBezTo>
                  <a:pt x="356839" y="3137923"/>
                  <a:pt x="346731" y="3152666"/>
                  <a:pt x="323385" y="3222703"/>
                </a:cubicBezTo>
                <a:cubicBezTo>
                  <a:pt x="319668" y="3233854"/>
                  <a:pt x="322014" y="3249637"/>
                  <a:pt x="312234" y="3256157"/>
                </a:cubicBezTo>
                <a:cubicBezTo>
                  <a:pt x="281657" y="3276541"/>
                  <a:pt x="246599" y="3293595"/>
                  <a:pt x="223024" y="3323064"/>
                </a:cubicBezTo>
                <a:cubicBezTo>
                  <a:pt x="214652" y="3333529"/>
                  <a:pt x="206165" y="3344271"/>
                  <a:pt x="200722" y="3356518"/>
                </a:cubicBezTo>
                <a:cubicBezTo>
                  <a:pt x="185206" y="3391429"/>
                  <a:pt x="176536" y="3430956"/>
                  <a:pt x="167268" y="3468030"/>
                </a:cubicBezTo>
                <a:cubicBezTo>
                  <a:pt x="163551" y="3516352"/>
                  <a:pt x="161780" y="3564863"/>
                  <a:pt x="156117" y="3612996"/>
                </a:cubicBezTo>
                <a:cubicBezTo>
                  <a:pt x="154326" y="3628217"/>
                  <a:pt x="151820" y="3643892"/>
                  <a:pt x="144966" y="3657600"/>
                </a:cubicBezTo>
                <a:cubicBezTo>
                  <a:pt x="132979" y="3681575"/>
                  <a:pt x="115230" y="3702205"/>
                  <a:pt x="100361" y="3724508"/>
                </a:cubicBezTo>
                <a:cubicBezTo>
                  <a:pt x="72229" y="3766706"/>
                  <a:pt x="87532" y="3748486"/>
                  <a:pt x="55756" y="3780264"/>
                </a:cubicBezTo>
                <a:cubicBezTo>
                  <a:pt x="29928" y="3857750"/>
                  <a:pt x="56963" y="3847171"/>
                  <a:pt x="0" y="38471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animBg="1"/>
      <p:bldP spid="10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Skyline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pic>
        <p:nvPicPr>
          <p:cNvPr id="3074" name="Picture 2" descr="Image result for seattle sky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5744761" cy="38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a Seam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 of the energies of each pixel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energy of pixel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Many choices</a:t>
                </a:r>
              </a:p>
              <a:p>
                <a:pPr lvl="1"/>
                <a:r>
                  <a:rPr lang="en-US" dirty="0"/>
                  <a:t>E.g.: change of gradient (how much the color of this pixel differs from its neighbors)</a:t>
                </a:r>
              </a:p>
              <a:p>
                <a:pPr lvl="1"/>
                <a:r>
                  <a:rPr lang="en-US" dirty="0"/>
                  <a:t>Particular choice doesn’t matter, we use it as a “black box”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3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06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least energy seam from the bottom of the image up to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066800"/>
              </a:xfrm>
              <a:blipFill>
                <a:blip r:embed="rId2"/>
                <a:stretch>
                  <a:fillRect l="-1235" t="-352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5943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0600" y="5940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2600" y="5565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86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5562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95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57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5181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48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29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10600" y="5178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76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57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038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4803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467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48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29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10600" y="4800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95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76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38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19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00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81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62600" y="4419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43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24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05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086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467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48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229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610600" y="4416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895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76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657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38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19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800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562600" y="4041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43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324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05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086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67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48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229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10600" y="4038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95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276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7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038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19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800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181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62600" y="3657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943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324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05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86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67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848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229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610600" y="36547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895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276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657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38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19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800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181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562600" y="32794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43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324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05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086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467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848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229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10600" y="32766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543542" y="3761254"/>
                <a:ext cx="55271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42" y="3761254"/>
                <a:ext cx="552715" cy="391646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Freeform 134">
            <a:extLst>
              <a:ext uri="{FF2B5EF4-FFF2-40B4-BE49-F238E27FC236}">
                <a16:creationId xmlns:a16="http://schemas.microsoft.com/office/drawing/2014/main" id="{A3292A74-9700-D14D-AC2F-D6171A67AD7A}"/>
              </a:ext>
            </a:extLst>
          </p:cNvPr>
          <p:cNvSpPr/>
          <p:nvPr/>
        </p:nvSpPr>
        <p:spPr>
          <a:xfrm>
            <a:off x="6324600" y="4178595"/>
            <a:ext cx="914400" cy="1892596"/>
          </a:xfrm>
          <a:custGeom>
            <a:avLst/>
            <a:gdLst>
              <a:gd name="connsiteX0" fmla="*/ 0 w 776176"/>
              <a:gd name="connsiteY0" fmla="*/ 1892596 h 1892596"/>
              <a:gd name="connsiteX1" fmla="*/ 393404 w 776176"/>
              <a:gd name="connsiteY1" fmla="*/ 1520456 h 1892596"/>
              <a:gd name="connsiteX2" fmla="*/ 31897 w 776176"/>
              <a:gd name="connsiteY2" fmla="*/ 1137684 h 1892596"/>
              <a:gd name="connsiteX3" fmla="*/ 393404 w 776176"/>
              <a:gd name="connsiteY3" fmla="*/ 744279 h 1892596"/>
              <a:gd name="connsiteX4" fmla="*/ 776176 w 776176"/>
              <a:gd name="connsiteY4" fmla="*/ 361507 h 1892596"/>
              <a:gd name="connsiteX5" fmla="*/ 393404 w 776176"/>
              <a:gd name="connsiteY5" fmla="*/ 0 h 189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76" h="1892596">
                <a:moveTo>
                  <a:pt x="0" y="1892596"/>
                </a:moveTo>
                <a:cubicBezTo>
                  <a:pt x="194044" y="1769435"/>
                  <a:pt x="388088" y="1646275"/>
                  <a:pt x="393404" y="1520456"/>
                </a:cubicBezTo>
                <a:cubicBezTo>
                  <a:pt x="398720" y="1394637"/>
                  <a:pt x="31897" y="1267047"/>
                  <a:pt x="31897" y="1137684"/>
                </a:cubicBezTo>
                <a:cubicBezTo>
                  <a:pt x="31897" y="1008321"/>
                  <a:pt x="269358" y="873642"/>
                  <a:pt x="393404" y="744279"/>
                </a:cubicBezTo>
                <a:cubicBezTo>
                  <a:pt x="517450" y="614916"/>
                  <a:pt x="776176" y="485553"/>
                  <a:pt x="776176" y="361507"/>
                </a:cubicBezTo>
                <a:cubicBezTo>
                  <a:pt x="776176" y="237461"/>
                  <a:pt x="584790" y="118730"/>
                  <a:pt x="39340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707C-ED0D-4795-8989-239C73C5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7AE3-4C46-4579-B5E1-6FE0F0DA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Updated Deadlines for Unit B</a:t>
            </a:r>
          </a:p>
          <a:p>
            <a:pPr lvl="1"/>
            <a:r>
              <a:rPr lang="en-US">
                <a:cs typeface="Calibri"/>
              </a:rPr>
              <a:t>Exam rescheduled for March 29</a:t>
            </a:r>
          </a:p>
          <a:p>
            <a:pPr lvl="1"/>
            <a:r>
              <a:rPr lang="en-US">
                <a:cs typeface="Calibri"/>
              </a:rPr>
              <a:t>Encouraged to submit early, Unit C assignments are coming soon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922F9-E987-4993-B3F7-58FE44A4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Least Energy Seam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0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2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86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95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57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48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29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10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76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57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038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467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48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29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10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95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76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38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19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00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81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62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43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24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05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086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467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48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229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610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895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76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657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38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19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800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562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43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324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05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086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67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48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229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10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95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276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7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038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19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800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181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62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943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324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05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86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67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848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229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610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895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276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657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38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19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800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181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562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43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324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05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086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467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848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229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10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144370" y="3297446"/>
            <a:ext cx="1209058" cy="2696196"/>
          </a:xfrm>
          <a:custGeom>
            <a:avLst/>
            <a:gdLst>
              <a:gd name="connsiteX0" fmla="*/ 0 w 1209058"/>
              <a:gd name="connsiteY0" fmla="*/ 2696196 h 2696196"/>
              <a:gd name="connsiteX1" fmla="*/ 409433 w 1209058"/>
              <a:gd name="connsiteY1" fmla="*/ 2341354 h 2696196"/>
              <a:gd name="connsiteX2" fmla="*/ 436729 w 1209058"/>
              <a:gd name="connsiteY2" fmla="*/ 1959217 h 2696196"/>
              <a:gd name="connsiteX3" fmla="*/ 832514 w 1209058"/>
              <a:gd name="connsiteY3" fmla="*/ 1536136 h 2696196"/>
              <a:gd name="connsiteX4" fmla="*/ 1146412 w 1209058"/>
              <a:gd name="connsiteY4" fmla="*/ 1167647 h 2696196"/>
              <a:gd name="connsiteX5" fmla="*/ 1173708 w 1209058"/>
              <a:gd name="connsiteY5" fmla="*/ 730918 h 2696196"/>
              <a:gd name="connsiteX6" fmla="*/ 750627 w 1209058"/>
              <a:gd name="connsiteY6" fmla="*/ 348781 h 2696196"/>
              <a:gd name="connsiteX7" fmla="*/ 1173708 w 1209058"/>
              <a:gd name="connsiteY7" fmla="*/ 7587 h 26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58" h="2696196">
                <a:moveTo>
                  <a:pt x="0" y="2696196"/>
                </a:moveTo>
                <a:cubicBezTo>
                  <a:pt x="168322" y="2580190"/>
                  <a:pt x="336645" y="2464184"/>
                  <a:pt x="409433" y="2341354"/>
                </a:cubicBezTo>
                <a:cubicBezTo>
                  <a:pt x="482221" y="2218524"/>
                  <a:pt x="366216" y="2093420"/>
                  <a:pt x="436729" y="1959217"/>
                </a:cubicBezTo>
                <a:cubicBezTo>
                  <a:pt x="507242" y="1825014"/>
                  <a:pt x="714234" y="1668064"/>
                  <a:pt x="832514" y="1536136"/>
                </a:cubicBezTo>
                <a:cubicBezTo>
                  <a:pt x="950794" y="1404208"/>
                  <a:pt x="1089546" y="1301850"/>
                  <a:pt x="1146412" y="1167647"/>
                </a:cubicBezTo>
                <a:cubicBezTo>
                  <a:pt x="1203278" y="1033444"/>
                  <a:pt x="1239672" y="867396"/>
                  <a:pt x="1173708" y="730918"/>
                </a:cubicBezTo>
                <a:cubicBezTo>
                  <a:pt x="1107744" y="594440"/>
                  <a:pt x="750627" y="469336"/>
                  <a:pt x="750627" y="348781"/>
                </a:cubicBezTo>
                <a:cubicBezTo>
                  <a:pt x="750627" y="228226"/>
                  <a:pt x="1091821" y="-49279"/>
                  <a:pt x="1173708" y="75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029201" y="2819401"/>
                <a:ext cx="62273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2819401"/>
                <a:ext cx="622735" cy="381515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06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Want the least energy seam going from bottom to top, so delete: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Upp>
                            <m:limUp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lim>
                          </m:limUpp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066800"/>
              </a:xfrm>
              <a:blipFill>
                <a:blip r:embed="rId3"/>
                <a:stretch>
                  <a:fillRect l="-1235" t="-5882" r="-77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Left Brace 135"/>
          <p:cNvSpPr/>
          <p:nvPr/>
        </p:nvSpPr>
        <p:spPr>
          <a:xfrm>
            <a:off x="2286000" y="3010158"/>
            <a:ext cx="381000" cy="32382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911410" y="4444612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10" y="4444612"/>
                <a:ext cx="3745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Left Brace 137"/>
          <p:cNvSpPr/>
          <p:nvPr/>
        </p:nvSpPr>
        <p:spPr>
          <a:xfrm rot="16200000">
            <a:off x="5715130" y="3197687"/>
            <a:ext cx="381000" cy="6171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07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we know the least energy seams for all of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(i.e.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−1,ℓ)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  <a:blipFill>
                <a:blip r:embed="rId3"/>
                <a:stretch>
                  <a:fillRect l="-1852" t="-10680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0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2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86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95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57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48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29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10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76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57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038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467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48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29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10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95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76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38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19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00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81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62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43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24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05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086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467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48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229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610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895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76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657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38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19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800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562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43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324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05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086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67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48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229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10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95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276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7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038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19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800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181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62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943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324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05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86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67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848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229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610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895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276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657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38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19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800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181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562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43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324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05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086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467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848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229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10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144370" y="3297446"/>
            <a:ext cx="1209058" cy="2696196"/>
          </a:xfrm>
          <a:custGeom>
            <a:avLst/>
            <a:gdLst>
              <a:gd name="connsiteX0" fmla="*/ 0 w 1209058"/>
              <a:gd name="connsiteY0" fmla="*/ 2696196 h 2696196"/>
              <a:gd name="connsiteX1" fmla="*/ 409433 w 1209058"/>
              <a:gd name="connsiteY1" fmla="*/ 2341354 h 2696196"/>
              <a:gd name="connsiteX2" fmla="*/ 436729 w 1209058"/>
              <a:gd name="connsiteY2" fmla="*/ 1959217 h 2696196"/>
              <a:gd name="connsiteX3" fmla="*/ 832514 w 1209058"/>
              <a:gd name="connsiteY3" fmla="*/ 1536136 h 2696196"/>
              <a:gd name="connsiteX4" fmla="*/ 1146412 w 1209058"/>
              <a:gd name="connsiteY4" fmla="*/ 1167647 h 2696196"/>
              <a:gd name="connsiteX5" fmla="*/ 1173708 w 1209058"/>
              <a:gd name="connsiteY5" fmla="*/ 730918 h 2696196"/>
              <a:gd name="connsiteX6" fmla="*/ 750627 w 1209058"/>
              <a:gd name="connsiteY6" fmla="*/ 348781 h 2696196"/>
              <a:gd name="connsiteX7" fmla="*/ 1173708 w 1209058"/>
              <a:gd name="connsiteY7" fmla="*/ 7587 h 26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58" h="2696196">
                <a:moveTo>
                  <a:pt x="0" y="2696196"/>
                </a:moveTo>
                <a:cubicBezTo>
                  <a:pt x="168322" y="2580190"/>
                  <a:pt x="336645" y="2464184"/>
                  <a:pt x="409433" y="2341354"/>
                </a:cubicBezTo>
                <a:cubicBezTo>
                  <a:pt x="482221" y="2218524"/>
                  <a:pt x="366216" y="2093420"/>
                  <a:pt x="436729" y="1959217"/>
                </a:cubicBezTo>
                <a:cubicBezTo>
                  <a:pt x="507242" y="1825014"/>
                  <a:pt x="714234" y="1668064"/>
                  <a:pt x="832514" y="1536136"/>
                </a:cubicBezTo>
                <a:cubicBezTo>
                  <a:pt x="950794" y="1404208"/>
                  <a:pt x="1089546" y="1301850"/>
                  <a:pt x="1146412" y="1167647"/>
                </a:cubicBezTo>
                <a:cubicBezTo>
                  <a:pt x="1203278" y="1033444"/>
                  <a:pt x="1239672" y="867396"/>
                  <a:pt x="1173708" y="730918"/>
                </a:cubicBezTo>
                <a:cubicBezTo>
                  <a:pt x="1107744" y="594440"/>
                  <a:pt x="750627" y="469336"/>
                  <a:pt x="750627" y="348781"/>
                </a:cubicBezTo>
                <a:cubicBezTo>
                  <a:pt x="750627" y="228226"/>
                  <a:pt x="1091821" y="-49279"/>
                  <a:pt x="1173708" y="75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029201" y="2819401"/>
                <a:ext cx="62273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2819401"/>
                <a:ext cx="622735" cy="381515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Left Brace 134"/>
          <p:cNvSpPr/>
          <p:nvPr/>
        </p:nvSpPr>
        <p:spPr>
          <a:xfrm>
            <a:off x="2286000" y="3578558"/>
            <a:ext cx="381000" cy="26698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447800" y="4419600"/>
                <a:ext cx="12127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Known through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419600"/>
                <a:ext cx="1212790" cy="923330"/>
              </a:xfrm>
              <a:prstGeom prst="rect">
                <a:avLst/>
              </a:prstGeom>
              <a:blipFill>
                <a:blip r:embed="rId5"/>
                <a:stretch>
                  <a:fillRect l="-4167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Left Brace 136"/>
          <p:cNvSpPr/>
          <p:nvPr/>
        </p:nvSpPr>
        <p:spPr>
          <a:xfrm rot="16200000">
            <a:off x="5715130" y="3197687"/>
            <a:ext cx="381000" cy="6171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 138"/>
          <p:cNvSpPr/>
          <p:nvPr/>
        </p:nvSpPr>
        <p:spPr>
          <a:xfrm>
            <a:off x="4724401" y="2819400"/>
            <a:ext cx="1152163" cy="106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know the least energy seams for all of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(i.e.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−1,ℓ)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  <a:blipFill>
                <a:blip r:embed="rId3"/>
                <a:stretch>
                  <a:fillRect l="-1852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52601" y="5429250"/>
            <a:ext cx="1224843" cy="11810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2800" y="3446783"/>
                <a:ext cx="1210002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46783"/>
                <a:ext cx="1210002" cy="477888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347158" y="5429250"/>
            <a:ext cx="1224843" cy="1181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47358" y="5429246"/>
            <a:ext cx="1224843" cy="118109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S(n-1,k+1)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3886205"/>
            <a:ext cx="1224843" cy="11810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47157" y="3886205"/>
            <a:ext cx="1224843" cy="1181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</a:t>
            </a:r>
            <a:r>
              <a:rPr lang="en-US" dirty="0" err="1">
                <a:solidFill>
                  <a:schemeClr val="tx1"/>
                </a:solidFill>
              </a:rPr>
              <a:t>n,k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7357" y="3886201"/>
            <a:ext cx="1224843" cy="11810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4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know the least energy seams for all of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(i.e.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−1,ℓ)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295400"/>
              </a:xfrm>
              <a:blipFill>
                <a:blip r:embed="rId3"/>
                <a:stretch>
                  <a:fillRect l="-1852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52601" y="5429250"/>
            <a:ext cx="1224843" cy="11810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2800" y="3446783"/>
                <a:ext cx="1210002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46783"/>
                <a:ext cx="1210002" cy="477888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347158" y="5429250"/>
            <a:ext cx="1224843" cy="1181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47358" y="5429246"/>
            <a:ext cx="1224843" cy="118109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S(n-1,k+1)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3886205"/>
            <a:ext cx="1224843" cy="11810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47157" y="3886205"/>
            <a:ext cx="1224843" cy="1181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S(</a:t>
            </a:r>
            <a:r>
              <a:rPr lang="en-US" dirty="0" err="1">
                <a:solidFill>
                  <a:schemeClr val="tx1"/>
                </a:solidFill>
              </a:rPr>
              <a:t>n,k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47357" y="3886201"/>
            <a:ext cx="1224843" cy="11810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86200" y="2920426"/>
                <a:ext cx="27296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920426"/>
                <a:ext cx="272965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12067" y="2767621"/>
                <a:ext cx="3520066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67" y="2767621"/>
                <a:ext cx="3520066" cy="477888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97202" y="3332112"/>
                <a:ext cx="29840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02" y="3332112"/>
                <a:ext cx="2984087" cy="477888"/>
              </a:xfrm>
              <a:prstGeom prst="rect">
                <a:avLst/>
              </a:prstGeom>
              <a:blipFill>
                <a:blip r:embed="rId7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12067" y="3865512"/>
                <a:ext cx="3520066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67" y="3865512"/>
                <a:ext cx="3520066" cy="477888"/>
              </a:xfrm>
              <a:prstGeom prst="rect">
                <a:avLst/>
              </a:prstGeom>
              <a:blipFill>
                <a:blip r:embed="rId8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>
            <a:off x="6477001" y="2767622"/>
            <a:ext cx="463667" cy="1575779"/>
          </a:xfrm>
          <a:prstGeom prst="leftBrace">
            <a:avLst>
              <a:gd name="adj1" fmla="val 8333"/>
              <a:gd name="adj2" fmla="val 2748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2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60F5-3E0E-6647-B8D0-C90B8255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ABB1C-1DE0-B449-8065-D3828B39B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left to you! Unit C Programming assignment</a:t>
            </a:r>
          </a:p>
          <a:p>
            <a:pPr lvl="1"/>
            <a:r>
              <a:rPr lang="en-US" dirty="0"/>
              <a:t>Note: Python or Java implementations only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F014-F8E5-DE41-BCEE-2CDCAB0E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5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Seam Removal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5867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5867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0600" y="5864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5489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5489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489243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2600" y="5489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86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5486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95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6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57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5105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5105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5105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5105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48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29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10600" y="5102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76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57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038600" y="4727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4727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4727243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4727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467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48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29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10600" y="4724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95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76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38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19600" y="4343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00600" y="4343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62600" y="4343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43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24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05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086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467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48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229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610600" y="4340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895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76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657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38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19600" y="3965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800600" y="3965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3965243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562600" y="3965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43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324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05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086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67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48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229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10600" y="3962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95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276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7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038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19600" y="3581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800600" y="3581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181600" y="3581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62600" y="3581400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943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324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05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086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67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848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229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610600" y="3578557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895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276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657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38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19600" y="3203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800600" y="3203243"/>
            <a:ext cx="2286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181600" y="3203243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562600" y="3203243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43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324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05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086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467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848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229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10600" y="320040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144370" y="3297446"/>
            <a:ext cx="1209058" cy="2696196"/>
          </a:xfrm>
          <a:custGeom>
            <a:avLst/>
            <a:gdLst>
              <a:gd name="connsiteX0" fmla="*/ 0 w 1209058"/>
              <a:gd name="connsiteY0" fmla="*/ 2696196 h 2696196"/>
              <a:gd name="connsiteX1" fmla="*/ 409433 w 1209058"/>
              <a:gd name="connsiteY1" fmla="*/ 2341354 h 2696196"/>
              <a:gd name="connsiteX2" fmla="*/ 436729 w 1209058"/>
              <a:gd name="connsiteY2" fmla="*/ 1959217 h 2696196"/>
              <a:gd name="connsiteX3" fmla="*/ 832514 w 1209058"/>
              <a:gd name="connsiteY3" fmla="*/ 1536136 h 2696196"/>
              <a:gd name="connsiteX4" fmla="*/ 1146412 w 1209058"/>
              <a:gd name="connsiteY4" fmla="*/ 1167647 h 2696196"/>
              <a:gd name="connsiteX5" fmla="*/ 1173708 w 1209058"/>
              <a:gd name="connsiteY5" fmla="*/ 730918 h 2696196"/>
              <a:gd name="connsiteX6" fmla="*/ 750627 w 1209058"/>
              <a:gd name="connsiteY6" fmla="*/ 348781 h 2696196"/>
              <a:gd name="connsiteX7" fmla="*/ 1173708 w 1209058"/>
              <a:gd name="connsiteY7" fmla="*/ 7587 h 26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58" h="2696196">
                <a:moveTo>
                  <a:pt x="0" y="2696196"/>
                </a:moveTo>
                <a:cubicBezTo>
                  <a:pt x="168322" y="2580190"/>
                  <a:pt x="336645" y="2464184"/>
                  <a:pt x="409433" y="2341354"/>
                </a:cubicBezTo>
                <a:cubicBezTo>
                  <a:pt x="482221" y="2218524"/>
                  <a:pt x="366216" y="2093420"/>
                  <a:pt x="436729" y="1959217"/>
                </a:cubicBezTo>
                <a:cubicBezTo>
                  <a:pt x="507242" y="1825014"/>
                  <a:pt x="714234" y="1668064"/>
                  <a:pt x="832514" y="1536136"/>
                </a:cubicBezTo>
                <a:cubicBezTo>
                  <a:pt x="950794" y="1404208"/>
                  <a:pt x="1089546" y="1301850"/>
                  <a:pt x="1146412" y="1167647"/>
                </a:cubicBezTo>
                <a:cubicBezTo>
                  <a:pt x="1203278" y="1033444"/>
                  <a:pt x="1239672" y="867396"/>
                  <a:pt x="1173708" y="730918"/>
                </a:cubicBezTo>
                <a:cubicBezTo>
                  <a:pt x="1107744" y="594440"/>
                  <a:pt x="750627" y="469336"/>
                  <a:pt x="750627" y="348781"/>
                </a:cubicBezTo>
                <a:cubicBezTo>
                  <a:pt x="750627" y="228226"/>
                  <a:pt x="1091821" y="-49279"/>
                  <a:pt x="1173708" y="75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eft Brace 134"/>
          <p:cNvSpPr/>
          <p:nvPr/>
        </p:nvSpPr>
        <p:spPr>
          <a:xfrm>
            <a:off x="2286000" y="3010158"/>
            <a:ext cx="381000" cy="32382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911410" y="4444612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10" y="4444612"/>
                <a:ext cx="37459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Left Brace 136"/>
          <p:cNvSpPr/>
          <p:nvPr/>
        </p:nvSpPr>
        <p:spPr>
          <a:xfrm rot="16200000">
            <a:off x="5715130" y="3197687"/>
            <a:ext cx="381000" cy="6171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10" y="6412468"/>
                <a:ext cx="4355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371600"/>
                <a:ext cx="10668000" cy="129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Only need to update </a:t>
                </a:r>
                <a:r>
                  <a:rPr lang="en-US" dirty="0">
                    <a:solidFill>
                      <a:srgbClr val="0070C0"/>
                    </a:solidFill>
                  </a:rPr>
                  <a:t>pixels dependent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the </a:t>
                </a:r>
                <a:r>
                  <a:rPr lang="en-US" dirty="0">
                    <a:solidFill>
                      <a:srgbClr val="FF0000"/>
                    </a:solidFill>
                  </a:rPr>
                  <a:t>removed seam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pixels change</a:t>
                </a:r>
              </a:p>
            </p:txBody>
          </p:sp>
        </mc:Choice>
        <mc:Fallback xmlns="">
          <p:sp>
            <p:nvSpPr>
              <p:cNvPr id="1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371600"/>
                <a:ext cx="10668000" cy="1295400"/>
              </a:xfrm>
              <a:blipFill>
                <a:blip r:embed="rId4"/>
                <a:stretch>
                  <a:fillRect l="-1429" t="-6863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096686" y="2057400"/>
                <a:ext cx="4275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Θ</m:t>
                    </m:r>
                    <m:r>
                      <a:rPr lang="en-US" sz="2800" i="1">
                        <a:latin typeface="Cambria Math"/>
                      </a:rPr>
                      <m:t>(2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time to update pixels</a:t>
                </a: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86" y="2057400"/>
                <a:ext cx="4275914" cy="523220"/>
              </a:xfrm>
              <a:prstGeom prst="rect">
                <a:avLst/>
              </a:prstGeom>
              <a:blipFill>
                <a:blip r:embed="rId5"/>
                <a:stretch>
                  <a:fillRect l="-592" t="-11905" r="-177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1" y="2600980"/>
                <a:ext cx="56706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Θ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time to find </a:t>
                </a:r>
                <a:r>
                  <a:rPr lang="en-US" sz="2800" dirty="0" err="1"/>
                  <a:t>min+backtrack</a:t>
                </a:r>
                <a:endParaRPr lang="en-US" sz="2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2600980"/>
                <a:ext cx="5670655" cy="523220"/>
              </a:xfrm>
              <a:prstGeom prst="rect">
                <a:avLst/>
              </a:prstGeom>
              <a:blipFill>
                <a:blip r:embed="rId6"/>
                <a:stretch>
                  <a:fillRect l="-446" t="-11905" r="-8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pPr lvl="1"/>
            <a:r>
              <a:rPr lang="en-US" dirty="0"/>
              <a:t>Or: If S is an optimal solution to a problem, then the components of S are optimal solutions to sub-problems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0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 Top-Down Dynamic Programming </a:t>
            </a:r>
            <a:r>
              <a:rPr lang="en-US" dirty="0" err="1"/>
              <a:t>Soln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mem = {}</a:t>
            </a:r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</a:t>
            </a: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OptimalSubstructure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Cutting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74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747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8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86891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4968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4968540" cy="461665"/>
              </a:xfrm>
              <a:prstGeom prst="rect">
                <a:avLst/>
              </a:prstGeom>
              <a:blipFill>
                <a:blip r:embed="rId8"/>
                <a:stretch>
                  <a:fillRect l="-1786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760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1604</TotalTime>
  <Words>4787</Words>
  <Application>Microsoft Macintosh PowerPoint</Application>
  <PresentationFormat>Widescreen</PresentationFormat>
  <Paragraphs>1549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 Math</vt:lpstr>
      <vt:lpstr>Courier Oblique</vt:lpstr>
      <vt:lpstr>Helvetica Neue</vt:lpstr>
      <vt:lpstr>Helvetica Neue Thin</vt:lpstr>
      <vt:lpstr>Monotype Sorts</vt:lpstr>
      <vt:lpstr>Times New Roman</vt:lpstr>
      <vt:lpstr>CS4102-S22c</vt:lpstr>
      <vt:lpstr>CS 4102: Algorithms – Unit C  Dynamic Programming</vt:lpstr>
      <vt:lpstr>CS4102 Algorithms Spring 2022</vt:lpstr>
      <vt:lpstr>Warm Up</vt:lpstr>
      <vt:lpstr>Today’s Keywords</vt:lpstr>
      <vt:lpstr>CLRS Readings</vt:lpstr>
      <vt:lpstr>Announcements</vt:lpstr>
      <vt:lpstr>Dynamic Programming</vt:lpstr>
      <vt:lpstr>Generic Top-Down Dynamic Programming Soln</vt:lpstr>
      <vt:lpstr>Log Cutting Recursive Structure</vt:lpstr>
      <vt:lpstr>Matrix Chaining</vt:lpstr>
      <vt:lpstr>Order Matters!</vt:lpstr>
      <vt:lpstr>Order Matters!</vt:lpstr>
      <vt:lpstr>Order Matters!</vt:lpstr>
      <vt:lpstr>Dynamic Programming</vt:lpstr>
      <vt:lpstr>1. Identify the Recursive Structure of the Problem</vt:lpstr>
      <vt:lpstr>1. Identify the Recursive Structure of the Problem</vt:lpstr>
      <vt:lpstr>1. Identify the Recursive Structure of the Problem</vt:lpstr>
      <vt:lpstr>1. Identify the Recursive Structure of the Problem</vt:lpstr>
      <vt:lpstr>1. Identify the Recursive Structure of the Problem</vt:lpstr>
      <vt:lpstr>Dynamic Programming</vt:lpstr>
      <vt:lpstr>2. Save Subsolutions in Memory</vt:lpstr>
      <vt:lpstr>Dynamic Programming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Matrix Chaining</vt:lpstr>
      <vt:lpstr>Run Time</vt:lpstr>
      <vt:lpstr>Backtrack to find the best order</vt:lpstr>
      <vt:lpstr>Matrix Chaining</vt:lpstr>
      <vt:lpstr>Storing and Recovering Optimal Solution</vt:lpstr>
      <vt:lpstr>Dynamic Programming</vt:lpstr>
      <vt:lpstr>Longest Common Subsequence</vt:lpstr>
      <vt:lpstr>Dynamic Programming</vt:lpstr>
      <vt:lpstr>1. Identify Recursive Structure</vt:lpstr>
      <vt:lpstr>Dynamic Programming</vt:lpstr>
      <vt:lpstr>1. Identify Recursive Structure</vt:lpstr>
      <vt:lpstr>Dynamic Programming</vt:lpstr>
      <vt:lpstr>3. Solve in a Good Order</vt:lpstr>
      <vt:lpstr>LCS Length Algorithm</vt:lpstr>
      <vt:lpstr>Run Time?</vt:lpstr>
      <vt:lpstr>Reconstructing the LCS</vt:lpstr>
      <vt:lpstr>Reconstructing the LCS</vt:lpstr>
      <vt:lpstr>Reconstructing the LCS</vt:lpstr>
      <vt:lpstr>Top-Down Solution with Memoization</vt:lpstr>
      <vt:lpstr>PowerPoint Presentation</vt:lpstr>
      <vt:lpstr>PowerPoint Presentation</vt:lpstr>
      <vt:lpstr>Seam Carving</vt:lpstr>
      <vt:lpstr>Seam Carving</vt:lpstr>
      <vt:lpstr>Seam Carving</vt:lpstr>
      <vt:lpstr>Cropping</vt:lpstr>
      <vt:lpstr>Scaling</vt:lpstr>
      <vt:lpstr>Seam Carving</vt:lpstr>
      <vt:lpstr>Seattle Skyline</vt:lpstr>
      <vt:lpstr>Energy of a Seam</vt:lpstr>
      <vt:lpstr>Identify Recursive Structure</vt:lpstr>
      <vt:lpstr>Finding the Least Energy Seam</vt:lpstr>
      <vt:lpstr>Computing S(n,k)</vt:lpstr>
      <vt:lpstr>Computing S(n,k)</vt:lpstr>
      <vt:lpstr>Computing S(n,k)</vt:lpstr>
      <vt:lpstr>Seam Carving</vt:lpstr>
      <vt:lpstr>Repeated Seam Removal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CS4102 Algorithms</dc:title>
  <dc:creator>njb2b</dc:creator>
  <cp:lastModifiedBy>Horton, Tom (tbh3f)</cp:lastModifiedBy>
  <cp:revision>5</cp:revision>
  <cp:lastPrinted>2018-08-27T15:04:20Z</cp:lastPrinted>
  <dcterms:created xsi:type="dcterms:W3CDTF">2017-08-20T14:36:13Z</dcterms:created>
  <dcterms:modified xsi:type="dcterms:W3CDTF">2022-03-24T16:18:47Z</dcterms:modified>
</cp:coreProperties>
</file>