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8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1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2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3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4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7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28"/>
  </p:notesMasterIdLst>
  <p:handoutMasterIdLst>
    <p:handoutMasterId r:id="rId29"/>
  </p:handoutMasterIdLst>
  <p:sldIdLst>
    <p:sldId id="377" r:id="rId2"/>
    <p:sldId id="544" r:id="rId3"/>
    <p:sldId id="445" r:id="rId4"/>
    <p:sldId id="450" r:id="rId5"/>
    <p:sldId id="548" r:id="rId6"/>
    <p:sldId id="451" r:id="rId7"/>
    <p:sldId id="478" r:id="rId8"/>
    <p:sldId id="475" r:id="rId9"/>
    <p:sldId id="489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549" r:id="rId18"/>
    <p:sldId id="343" r:id="rId19"/>
    <p:sldId id="345" r:id="rId20"/>
    <p:sldId id="512" r:id="rId21"/>
    <p:sldId id="473" r:id="rId22"/>
    <p:sldId id="550" r:id="rId23"/>
    <p:sldId id="551" r:id="rId24"/>
    <p:sldId id="439" r:id="rId25"/>
    <p:sldId id="472" r:id="rId26"/>
    <p:sldId id="552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1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8DA"/>
    <a:srgbClr val="0000FF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6"/>
    <p:restoredTop sz="94626"/>
  </p:normalViewPr>
  <p:slideViewPr>
    <p:cSldViewPr>
      <p:cViewPr>
        <p:scale>
          <a:sx n="110" d="100"/>
          <a:sy n="110" d="100"/>
        </p:scale>
        <p:origin x="232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9" d="100"/>
        <a:sy n="309" d="100"/>
      </p:scale>
      <p:origin x="0" y="59144"/>
    </p:cViewPr>
  </p:sorterViewPr>
  <p:notesViewPr>
    <p:cSldViewPr>
      <p:cViewPr>
        <p:scale>
          <a:sx n="75" d="100"/>
          <a:sy n="75" d="100"/>
        </p:scale>
        <p:origin x="-702" y="18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938F3DB-F048-4E51-8B18-39EB3869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07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D8A87F0-E8A0-44C1-8726-39E7C149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505E223A-C5E3-6147-921C-199B71F1E3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CA574881-95BB-DD48-AE02-3252FF8EC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CE226F51-12D9-E343-95D0-0F2798E22B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AC4DEDC-A1D3-7343-A919-3D72C34FB51B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8737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D7816566-474B-034E-9341-AB94CEDBDD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7FE2EB4C-771A-6D45-B16C-96E21EEF6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5ED9D5CE-BFF5-314D-8952-0323BF5EE2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79C996C-3828-AF4D-8FB5-B1065AE9CB7D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03809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>
            <a:extLst>
              <a:ext uri="{FF2B5EF4-FFF2-40B4-BE49-F238E27FC236}">
                <a16:creationId xmlns:a16="http://schemas.microsoft.com/office/drawing/2014/main" id="{C58FD8A6-D10B-2C43-BC92-FC0BFB8365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8" name="Notes Placeholder 2">
            <a:extLst>
              <a:ext uri="{FF2B5EF4-FFF2-40B4-BE49-F238E27FC236}">
                <a16:creationId xmlns:a16="http://schemas.microsoft.com/office/drawing/2014/main" id="{0F12253F-8B53-D446-98E5-5AAA09AA9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E6899FDE-03D3-D84E-B0A0-E67B4AE005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B3E34C6-48D8-FF4A-8AC7-AE8CD970780F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09217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2069F829-7EDC-BE40-A122-CA9D41074C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33B48629-7E85-DE4E-898E-111408467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36DF259E-3D8E-7B46-ACA2-67439FD1C4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646B85D-CA86-1D41-ABCD-81BB96B8919E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30356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>
            <a:extLst>
              <a:ext uri="{FF2B5EF4-FFF2-40B4-BE49-F238E27FC236}">
                <a16:creationId xmlns:a16="http://schemas.microsoft.com/office/drawing/2014/main" id="{68C55472-F90E-BB44-B87E-ECF731AC2E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6" name="Notes Placeholder 2">
            <a:extLst>
              <a:ext uri="{FF2B5EF4-FFF2-40B4-BE49-F238E27FC236}">
                <a16:creationId xmlns:a16="http://schemas.microsoft.com/office/drawing/2014/main" id="{C1CED961-BF32-4946-A9A8-B416B78C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7EF1FE09-25E5-2D40-95D0-E933544CBC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1EAECC3-81C5-4E41-B0D7-F4138B99E327}" type="slidenum">
              <a:rPr lang="en-US" altLang="en-US" sz="120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31906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>
            <a:extLst>
              <a:ext uri="{FF2B5EF4-FFF2-40B4-BE49-F238E27FC236}">
                <a16:creationId xmlns:a16="http://schemas.microsoft.com/office/drawing/2014/main" id="{4E6A2793-B96C-1F46-A894-EDA284E7F0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>
            <a:extLst>
              <a:ext uri="{FF2B5EF4-FFF2-40B4-BE49-F238E27FC236}">
                <a16:creationId xmlns:a16="http://schemas.microsoft.com/office/drawing/2014/main" id="{BA549209-749C-C04B-8F00-164FE80D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70063C4F-482B-304A-8DF3-BC21623641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F41B570-A287-1E41-868C-AB4BAA529AF8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4666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95EEE5F8-17A4-2E4F-9903-0255219655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13142EC6-CF03-C34C-9E76-EC75C52AD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64B50EE5-DEE2-4B4F-B56A-E015239F1C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699E124-4BEE-5647-8E9F-F3FF64CABA0A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9312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95EEE5F8-17A4-2E4F-9903-0255219655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13142EC6-CF03-C34C-9E76-EC75C52AD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64B50EE5-DEE2-4B4F-B56A-E015239F1C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699E124-4BEE-5647-8E9F-F3FF64CABA0A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84623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D608FCCD-7070-334D-806E-2FC714F074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4C83F51E-D545-2D43-BF01-301FE1681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2A6729AC-47E1-9A40-9C8F-A4F390F1F6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AE992EB-2B7F-4F4E-B20E-365212BCCF8C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06280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>
            <a:extLst>
              <a:ext uri="{FF2B5EF4-FFF2-40B4-BE49-F238E27FC236}">
                <a16:creationId xmlns:a16="http://schemas.microsoft.com/office/drawing/2014/main" id="{7670514C-0D56-044B-93CA-89A9CD6B3F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6322" name="Notes Placeholder 2">
            <a:extLst>
              <a:ext uri="{FF2B5EF4-FFF2-40B4-BE49-F238E27FC236}">
                <a16:creationId xmlns:a16="http://schemas.microsoft.com/office/drawing/2014/main" id="{8BB94BC4-6008-4942-82CA-0CE9F47AF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532E6242-C36B-3541-9935-8397671EDD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87386B6-1DE4-5E47-B8F6-610658CC2190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72459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98748F19-BD51-6A41-87D6-E0E110435D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05485CB4-F225-9743-92C3-E65A0477E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7BF09541-58D7-7642-A1A0-92B2B9C242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64A28B3-9422-E24B-8A62-7783590709B3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99419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665C00FF-1580-9546-B2BD-572548825A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8268567A-C974-B64E-B467-2819EAC26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DD31E2AB-EA18-0844-82C6-7927894688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71E076A-421D-E54A-9F37-652AA3D85F6A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44305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3C42968B-35E1-044C-8131-5BBEF68C83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A3B1961A-B368-8343-9CF0-B3B867969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A79EB630-CB8F-1147-B706-AC85C8BFFB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563AEB2-2DB6-6647-BFD5-26FED702CFBE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53692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564A0A0C-DA08-9A4D-8B86-A40D660740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38970C90-7F2D-794C-8D2C-0D03648DD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2FB6C125-4BE8-9849-8367-036C56745C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77F0473-6EDF-414C-9FB6-C258920C612E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65440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2725"/>
            <a:ext cx="6858000" cy="990600"/>
          </a:xfrm>
        </p:spPr>
        <p:txBody>
          <a:bodyPr anchor="t" anchorCtr="0"/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6858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514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114800"/>
            <a:ext cx="73152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514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114800"/>
            <a:ext cx="2286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51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4700" y="13716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4700" y="40767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4.emf"/><Relationship Id="rId2" Type="http://schemas.openxmlformats.org/officeDocument/2006/relationships/tags" Target="../tags/tag4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tags" Target="../tags/tag55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9.emf"/><Relationship Id="rId2" Type="http://schemas.openxmlformats.org/officeDocument/2006/relationships/tags" Target="../tags/tag5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8.emf"/><Relationship Id="rId4" Type="http://schemas.openxmlformats.org/officeDocument/2006/relationships/slideLayout" Target="../slideLayouts/slideLayout2.xml"/><Relationship Id="rId9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hyperlink" Target="http://www.wikipedia.org/wiki/C._A._R._Hoare" TargetMode="Externa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tags" Target="../tags/tag70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Quicksort</a:t>
            </a:r>
            <a:br>
              <a:rPr lang="en-US" dirty="0"/>
            </a:br>
            <a:r>
              <a:rPr lang="en-US" dirty="0"/>
              <a:t>Lower Bounds for Comparison Sorts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4102, Algorithms</a:t>
            </a:r>
          </a:p>
          <a:p>
            <a:r>
              <a:rPr lang="en-US" dirty="0"/>
              <a:t>Prof. </a:t>
            </a:r>
            <a:r>
              <a:rPr lang="en-US" dirty="0" err="1"/>
              <a:t>Floryan</a:t>
            </a:r>
            <a:r>
              <a:rPr lang="en-US" dirty="0"/>
              <a:t> and Prof. Horton</a:t>
            </a:r>
          </a:p>
          <a:p>
            <a:r>
              <a:rPr lang="en-US" dirty="0"/>
              <a:t>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5966C42-BF42-8E4E-87C4-EE792D7C465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Efficiency of Quicksort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610153A-D37C-904D-8F2B-C6FDBA661A7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Partition divides into two sub-lists, perhaps unequal size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Depends on value of pivot element</a:t>
            </a:r>
          </a:p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Recurrence for Quicksort</a:t>
            </a: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T(n) = partition-cost +</a:t>
            </a:r>
            <a:b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         T(size of 1st section) + T(size of 2nd section)</a:t>
            </a:r>
          </a:p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divides equally, T(n) = 2 T(n/2) + n-1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Just like </a:t>
            </a: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mergesort</a:t>
            </a: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Solve by substitution or master theorem</a:t>
            </a: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T(n) 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</a:t>
            </a: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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(n lg n )</a:t>
            </a:r>
          </a:p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This is the best-case.  But…</a:t>
            </a:r>
          </a:p>
        </p:txBody>
      </p:sp>
    </p:spTree>
    <p:extLst>
      <p:ext uri="{BB962C8B-B14F-4D97-AF65-F5344CB8AC3E}">
        <p14:creationId xmlns:p14="http://schemas.microsoft.com/office/powerpoint/2010/main" val="236664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464BFF6E-28A4-834F-AA25-3C4F4D7F106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Worst Case of Quicksort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7143BAB7-3AA8-9F48-9580-26758EBFB3B1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What if divides in most unequal fashion possible?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One subsection has size 0, other has size n-1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T(n) = T(0) + T(n-1) + n-1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What if this happens every time we call partition recursively?</a:t>
            </a: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Uh oh.  Same as insertion sort.</a:t>
            </a:r>
          </a:p>
          <a:p>
            <a:pPr lvl="2"/>
            <a:r>
              <a:rPr lang="ja-JP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“</a:t>
            </a:r>
            <a:r>
              <a:rPr lang="en-US" altLang="ja-JP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Sorry Prof. Hoare – we have to take back that Turing Award now!</a:t>
            </a:r>
            <a:r>
              <a:rPr lang="ja-JP" altLang="en-US" sz="240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”</a:t>
            </a:r>
            <a:endParaRPr lang="en-US" altLang="ja-JP" sz="24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22531" name="Object 2">
            <a:extLst>
              <a:ext uri="{FF2B5EF4-FFF2-40B4-BE49-F238E27FC236}">
                <a16:creationId xmlns:a16="http://schemas.microsoft.com/office/drawing/2014/main" id="{8B0D8D9E-DFE4-1F42-906C-FE959D3F11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72020" y="2895600"/>
          <a:ext cx="37798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1574800" imgH="444500" progId="Equation.3">
                  <p:embed/>
                </p:oleObj>
              </mc:Choice>
              <mc:Fallback>
                <p:oleObj name="Equation" r:id="rId6" imgW="1574800" imgH="444500" progId="Equation.3">
                  <p:embed/>
                  <p:pic>
                    <p:nvPicPr>
                      <p:cNvPr id="22531" name="Object 2">
                        <a:extLst>
                          <a:ext uri="{FF2B5EF4-FFF2-40B4-BE49-F238E27FC236}">
                            <a16:creationId xmlns:a16="http://schemas.microsoft.com/office/drawing/2014/main" id="{8B0D8D9E-DFE4-1F42-906C-FE959D3F11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020" y="2895600"/>
                        <a:ext cx="37798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897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15D2F2AD-A15C-1947-8BED-28E0484CFAC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Quicksort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Average Case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4AD7DE66-EC50-6140-919C-F554E1AECA8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Good if it divides </a:t>
            </a:r>
            <a:r>
              <a:rPr lang="en-US" altLang="en-US" sz="2400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equally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bad if </a:t>
            </a:r>
            <a:r>
              <a:rPr lang="en-US" altLang="en-US" sz="2400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most unequal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Remember: when subproblems size 0 and n-1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Can worst-case happen?</a:t>
            </a:r>
            <a:b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Sure!  Many cases. One is when elements already sorted.  Last element is max, pivot around that.  Next pivot is 2</a:t>
            </a:r>
            <a:r>
              <a:rPr lang="en-US" altLang="en-US" sz="2000" baseline="30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nd</a:t>
            </a:r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max…</a:t>
            </a:r>
          </a:p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What</a:t>
            </a:r>
            <a:r>
              <a:rPr lang="fr-FR" altLang="ja-JP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the average?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Much closer to the best case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 bad-split then a good-split is closer to best-case (pp. 176-178)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To prove A(n), fun with recurrences!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 result:  If all permutations are equal, then</a:t>
            </a:r>
            <a:b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 A(n) </a:t>
            </a:r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 1.386 n lg n (for large n)</a:t>
            </a:r>
          </a:p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 very fast on average. </a:t>
            </a:r>
          </a:p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And, we can take simple steps to avoid the worst case!</a:t>
            </a:r>
          </a:p>
        </p:txBody>
      </p:sp>
    </p:spTree>
    <p:extLst>
      <p:ext uri="{BB962C8B-B14F-4D97-AF65-F5344CB8AC3E}">
        <p14:creationId xmlns:p14="http://schemas.microsoft.com/office/powerpoint/2010/main" val="2660033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AE5B0F2-6341-9A41-9E37-5B4C01BAE18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Avoiding Quicksort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Worst Case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76E15B6A-02D4-184E-8A5E-176247689FF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Make sure we don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 pivot around max or min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Find a better choice and swap it with last element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Then partition as before</a:t>
            </a:r>
          </a:p>
          <a:p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Recall we get best case if divides equally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Could find median.  But this costs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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(n).  Instead…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Choose a </a:t>
            </a:r>
            <a:r>
              <a:rPr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random element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between first and last and swap it with the last element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Or, estimate the median by using the </a:t>
            </a:r>
            <a:r>
              <a:rPr lang="ja-JP" altLang="en-US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“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median-of-three</a:t>
            </a:r>
            <a:r>
              <a:rPr lang="ja-JP" altLang="en-US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”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method</a:t>
            </a:r>
          </a:p>
          <a:p>
            <a:pPr lvl="2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Pick 3 elements (say, first, middle and last)</a:t>
            </a:r>
          </a:p>
          <a:p>
            <a:pPr lvl="2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Choose median of these and swap with last. (Cost?)</a:t>
            </a:r>
          </a:p>
          <a:p>
            <a:pPr lvl="2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sorted, then this chooses real median.  Best case!</a:t>
            </a:r>
          </a:p>
        </p:txBody>
      </p:sp>
    </p:spTree>
    <p:extLst>
      <p:ext uri="{BB962C8B-B14F-4D97-AF65-F5344CB8AC3E}">
        <p14:creationId xmlns:p14="http://schemas.microsoft.com/office/powerpoint/2010/main" val="2949708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4E4B2D94-41FC-0E40-B0A7-BB98A37F3DD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Tuning Quicksort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Performance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304FD359-C2B3-5342-B99C-0D1E8EF094A2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33400" indent="-5334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 practice quicksort runs fast</a:t>
            </a:r>
          </a:p>
          <a:p>
            <a:pPr marL="914400" lvl="1" indent="-4572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A(n) is log-linear, and the </a:t>
            </a:r>
            <a:r>
              <a:rPr lang="ja-JP" altLang="en-US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“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constants</a:t>
            </a:r>
            <a:r>
              <a:rPr lang="ja-JP" altLang="en-US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”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are smaller than </a:t>
            </a:r>
            <a:r>
              <a:rPr lang="en-US" altLang="ja-JP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mergesort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and heapsort</a:t>
            </a:r>
          </a:p>
          <a:p>
            <a:pPr marL="914400" lvl="1" indent="-4572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Often used in software libraries</a:t>
            </a:r>
          </a:p>
          <a:p>
            <a:pPr marL="914400" lvl="1" indent="-4572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 worth tuning it to squeeze the most out of it</a:t>
            </a:r>
          </a:p>
          <a:p>
            <a:pPr marL="914400" lvl="1" indent="-457200"/>
            <a:r>
              <a:rPr lang="en-US" altLang="en-US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Always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do something to avoid worst-case</a:t>
            </a:r>
          </a:p>
          <a:p>
            <a:pPr marL="517525" indent="-517525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Sort small sub-lists with (say) insertion sort</a:t>
            </a:r>
          </a:p>
          <a:p>
            <a:pPr marL="914400" lvl="1" indent="-4572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For small inputs, insertion sort is fine</a:t>
            </a:r>
          </a:p>
          <a:p>
            <a:pPr marL="1295400" lvl="2" indent="-3810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No recursion, function calls</a:t>
            </a:r>
          </a:p>
          <a:p>
            <a:pPr marL="914400" lvl="1" indent="-4572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Variation: don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 sort small sections at all.</a:t>
            </a:r>
            <a:b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After quicksort is done, sort entire array with </a:t>
            </a:r>
            <a:r>
              <a:rPr lang="en-US" altLang="ja-JP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insertion sort</a:t>
            </a:r>
          </a:p>
          <a:p>
            <a:pPr marL="1295400" lvl="2" indent="-381000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It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efficient on almost-sorted arrays!</a:t>
            </a: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74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2D0BBC45-27C3-A64A-B252-BAD974C5B94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Quicksort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Space Complexity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0FD0DF7A-3D8C-3645-914E-B5FB9D8B2AF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Looks like it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in-place, but there’s a </a:t>
            </a:r>
            <a:r>
              <a:rPr lang="en-US" altLang="ja-JP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recursion stack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Depends on your definition: some people define </a:t>
            </a:r>
            <a:r>
              <a:rPr lang="en-US" altLang="en-US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in-place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to </a:t>
            </a:r>
            <a:r>
              <a:rPr lang="en-US" altLang="en-US" b="1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not</a:t>
            </a:r>
            <a:r>
              <a:rPr lang="en-US" altLang="en-US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include stack space used by recursion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E.g. our CLRS algorithms textbook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Other books and people do “count” this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How much goes on the stack?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most uneven splits, then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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(n).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splits evenly every time, then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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(lg n).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Ways to reduce stack-space used due to recursion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Various books cover the details (not ours, though)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First, remove 2nd recursive call (tail-recursion)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Second, always do recursive call on smaller section</a:t>
            </a:r>
          </a:p>
        </p:txBody>
      </p:sp>
    </p:spTree>
    <p:extLst>
      <p:ext uri="{BB962C8B-B14F-4D97-AF65-F5344CB8AC3E}">
        <p14:creationId xmlns:p14="http://schemas.microsoft.com/office/powerpoint/2010/main" val="1276825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>
            <a:extLst>
              <a:ext uri="{FF2B5EF4-FFF2-40B4-BE49-F238E27FC236}">
                <a16:creationId xmlns:a16="http://schemas.microsoft.com/office/drawing/2014/main" id="{42D66BAB-4BFC-194A-9EC9-AB652F4E20E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Summary: Quicksort</a:t>
            </a:r>
          </a:p>
        </p:txBody>
      </p:sp>
      <p:sp>
        <p:nvSpPr>
          <p:cNvPr id="27650" name="Rectangle 1027">
            <a:extLst>
              <a:ext uri="{FF2B5EF4-FFF2-40B4-BE49-F238E27FC236}">
                <a16:creationId xmlns:a16="http://schemas.microsoft.com/office/drawing/2014/main" id="{005473DA-F97F-BF42-AD36-DD2176996392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Divide and conquer where divide does the heavy-lifting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 worst-case, efficiency is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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(n</a:t>
            </a:r>
            <a:r>
              <a:rPr lang="en-US" altLang="en-US" baseline="30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2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But it’s practical to avoid the worst-case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On average, efficiency is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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(n lg n)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Better space-complexity than </a:t>
            </a: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mergesort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 practice, runs fast and widely used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Many ways to tune its performance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Various strategies for Partition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Some work better if duplicate keys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More details?  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See Sedgewick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algorithms textbook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He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the expert! PhD on this under Donald Knuth</a:t>
            </a: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6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 Proof for Comparison Sorts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Readings:  CLRS Section 8.1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00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00225" y="762000"/>
                <a:ext cx="5543550" cy="3200400"/>
              </a:xfrm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2700" b="1" u="sng" dirty="0"/>
                  <a:t>Mental Stretch</a:t>
                </a:r>
                <a:endParaRPr lang="en-US" sz="2700" dirty="0"/>
              </a:p>
              <a:p>
                <a:pPr marL="0" indent="0" algn="ctr">
                  <a:buNone/>
                </a:pPr>
                <a:r>
                  <a:rPr lang="en-US" sz="2700" dirty="0"/>
                  <a:t>Show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70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7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700" i="1">
                                <a:latin typeface="Cambria Math"/>
                              </a:rPr>
                              <m:t>!</m:t>
                            </m:r>
                          </m:e>
                        </m:d>
                      </m:e>
                    </m:func>
                    <m:r>
                      <m:rPr>
                        <m:nor/>
                      </m:rPr>
                      <a:rPr lang="en-US" sz="2800" dirty="0">
                        <a:sym typeface="Symbol" charset="2"/>
                      </a:rPr>
                      <m:t>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sym typeface="Symbol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700">
                        <a:latin typeface="Cambria Math"/>
                      </a:rPr>
                      <m:t>Θ</m:t>
                    </m:r>
                    <m:r>
                      <a:rPr lang="en-US" sz="2700" i="1">
                        <a:latin typeface="Cambria Math"/>
                      </a:rPr>
                      <m:t>(</m:t>
                    </m:r>
                    <m:r>
                      <a:rPr lang="en-US" sz="2700" i="1"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70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700" i="1">
                            <a:latin typeface="Cambria Math"/>
                          </a:rPr>
                          <m:t>𝑛</m:t>
                        </m:r>
                      </m:e>
                    </m:func>
                    <m:r>
                      <a:rPr lang="en-US" sz="2700" i="1">
                        <a:latin typeface="Cambria Math"/>
                      </a:rPr>
                      <m:t>)</m:t>
                    </m:r>
                  </m:oMath>
                </a14:m>
                <a:endParaRPr lang="en-US" sz="2700" dirty="0"/>
              </a:p>
              <a:p>
                <a:pPr marL="0" indent="0" algn="ctr">
                  <a:buNone/>
                </a:pPr>
                <a:endParaRPr lang="en-US" sz="2700" dirty="0"/>
              </a:p>
              <a:p>
                <a:pPr marL="0" indent="0" algn="ctr">
                  <a:buNone/>
                </a:pPr>
                <a:r>
                  <a:rPr lang="en-US" sz="2700" dirty="0"/>
                  <a:t>Hint: show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/>
                      </a:rPr>
                      <m:t>𝑛</m:t>
                    </m:r>
                    <m:r>
                      <a:rPr lang="en-US" sz="2700" i="1">
                        <a:latin typeface="Cambria Math"/>
                      </a:rPr>
                      <m:t>!≤</m:t>
                    </m:r>
                    <m:sSup>
                      <m:sSup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7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700" dirty="0"/>
              </a:p>
              <a:p>
                <a:pPr marL="0" indent="0" algn="ctr">
                  <a:buNone/>
                </a:pPr>
                <a:r>
                  <a:rPr lang="en-US" sz="2700" dirty="0"/>
                  <a:t>Hint 2: show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/>
                      </a:rPr>
                      <m:t>𝑛</m:t>
                    </m:r>
                    <m:r>
                      <a:rPr lang="en-US" sz="2700" i="1">
                        <a:latin typeface="Cambria Math"/>
                      </a:rPr>
                      <m:t>!≥</m:t>
                    </m:r>
                    <m:sSup>
                      <m:sSup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7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700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7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7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7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7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2700" dirty="0"/>
              </a:p>
              <a:p>
                <a:pPr marL="0" indent="0" algn="ctr">
                  <a:buNone/>
                </a:pPr>
                <a:endParaRPr lang="en-US" sz="27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00225" y="762000"/>
                <a:ext cx="5543550" cy="3200400"/>
              </a:xfrm>
              <a:blipFill>
                <a:blip r:embed="rId2"/>
                <a:stretch>
                  <a:fillRect t="-19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2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1769459" y="1007051"/>
                <a:ext cx="6172200" cy="85725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!</m:t>
                          </m:r>
                        </m:e>
                      </m:func>
                      <m:r>
                        <m:rPr>
                          <m:nor/>
                        </m:rPr>
                        <a:rPr lang="en-US" dirty="0">
                          <a:sym typeface="Symbol" charset="2"/>
                        </a:rPr>
                        <m:t>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sym typeface="Symbol" charset="2"/>
                        </a:rPr>
                        <m:t> </m:t>
                      </m:r>
                      <m:r>
                        <a:rPr lang="en-US" b="0" i="1" dirty="0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769459" y="1007051"/>
                <a:ext cx="6172200" cy="857250"/>
              </a:xfrm>
              <a:blipFill>
                <a:blip r:embed="rId2"/>
                <a:stretch>
                  <a:fillRect b="-19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885950" y="2228850"/>
                <a:ext cx="5314950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!=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100" i="1" dirty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100" i="1" dirty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100" i="1" dirty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100" i="1" dirty="0">
                          <a:latin typeface="Cambria Math"/>
                        </a:rPr>
                        <m:t>⋅…⋅2⋅1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950" y="2228850"/>
                <a:ext cx="5314950" cy="415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828800" y="2922285"/>
                <a:ext cx="5314950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100" i="1" dirty="0">
                          <a:latin typeface="Cambria Math"/>
                        </a:rPr>
                        <m:t>=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⋅      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      ⋅      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     ⋅…⋅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⋅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22285"/>
                <a:ext cx="5314950" cy="415498"/>
              </a:xfrm>
              <a:prstGeom prst="rect">
                <a:avLst/>
              </a:prstGeom>
              <a:blipFill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 rot="5400000">
                <a:off x="2427191" y="2586692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solidFill>
                            <a:srgbClr val="FF33CC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427191" y="2586692"/>
                <a:ext cx="338635" cy="415498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 rot="5400000">
                <a:off x="3170141" y="2582834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solidFill>
                            <a:srgbClr val="FF33CC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170141" y="2582834"/>
                <a:ext cx="338635" cy="415498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 rot="5400000">
                <a:off x="4185620" y="2586693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solidFill>
                            <a:srgbClr val="FF33CC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185620" y="2586693"/>
                <a:ext cx="338635" cy="415498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 rot="5400000">
                <a:off x="5227541" y="2582834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solidFill>
                            <a:srgbClr val="FF33CC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227541" y="2582834"/>
                <a:ext cx="338635" cy="415498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 rot="5400000">
                <a:off x="5586732" y="2586693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solidFill>
                            <a:srgbClr val="FF33CC"/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586732" y="2586693"/>
                <a:ext cx="338635" cy="415498"/>
              </a:xfrm>
              <a:prstGeom prst="rect">
                <a:avLst/>
              </a:prstGeom>
              <a:blipFill>
                <a:blip r:embed="rId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851830" y="3543300"/>
                <a:ext cx="531495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!≤</m:t>
                      </m:r>
                      <m:sSup>
                        <m:sSup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10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100" i="1" dirty="0">
                                  <a:latin typeface="Cambria Math"/>
                                </a:rPr>
                                <m:t>!</m:t>
                              </m:r>
                            </m:e>
                          </m:d>
                        </m:e>
                      </m:func>
                      <m:r>
                        <a:rPr lang="en-US" sz="2100" i="1" dirty="0">
                          <a:latin typeface="Cambria Math"/>
                        </a:rPr>
                        <m:t>≤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1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100" i="1" dirty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100" i="1" dirty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830" y="3543300"/>
                <a:ext cx="5314950" cy="738664"/>
              </a:xfrm>
              <a:prstGeom prst="rect">
                <a:avLst/>
              </a:prstGeom>
              <a:blipFill>
                <a:blip r:embed="rId7"/>
                <a:stretch>
                  <a:fillRect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314450" y="3429000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41EFA4-20EA-4549-A7E1-DE024ED424E6}"/>
                  </a:ext>
                </a:extLst>
              </p:cNvPr>
              <p:cNvSpPr txBox="1"/>
              <p:nvPr/>
            </p:nvSpPr>
            <p:spPr>
              <a:xfrm>
                <a:off x="1857375" y="4229100"/>
                <a:ext cx="5314950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 smtClean="0">
                          <a:latin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100" i="1" dirty="0">
                                  <a:latin typeface="Cambria Math"/>
                                </a:rPr>
                                <m:t>!</m:t>
                              </m:r>
                            </m:e>
                          </m:d>
                        </m:e>
                      </m:func>
                      <m:r>
                        <a:rPr lang="en-US" sz="2100" i="1" dirty="0">
                          <a:latin typeface="Cambria Math"/>
                        </a:rPr>
                        <m:t>≤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10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100" i="1" dirty="0">
                                  <a:latin typeface="Cambria Math"/>
                                </a:rPr>
                                <m:t>!</m:t>
                              </m:r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en-US" sz="2000" dirty="0">
                          <a:sym typeface="Symbol" charset="2"/>
                        </a:rPr>
                        <m:t>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sym typeface="Symbol" charset="2"/>
                        </a:rPr>
                        <m:t> </m:t>
                      </m:r>
                      <m:r>
                        <a:rPr lang="en-US" sz="2100" i="1" dirty="0">
                          <a:latin typeface="Cambria Math"/>
                        </a:rPr>
                        <m:t>𝑂</m:t>
                      </m:r>
                      <m:r>
                        <a:rPr lang="en-US" sz="2100" i="1" dirty="0">
                          <a:latin typeface="Cambria Math"/>
                        </a:rPr>
                        <m:t>(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100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100" dirty="0"/>
              </a:p>
              <a:p>
                <a:endParaRPr lang="en-US" sz="21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41EFA4-20EA-4549-A7E1-DE024ED42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75" y="4229100"/>
                <a:ext cx="5314950" cy="1061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82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and Partition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Readings: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CLRS Chapter 7 (not 7.4.2)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1485900" y="868300"/>
                <a:ext cx="6172200" cy="85725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!</m:t>
                          </m:r>
                        </m:e>
                      </m:func>
                      <m:r>
                        <m:rPr>
                          <m:nor/>
                        </m:rPr>
                        <a:rPr lang="en-US" dirty="0">
                          <a:sym typeface="Symbol" charset="2"/>
                        </a:rPr>
                        <m:t>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sym typeface="Symbol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/>
                        </a:rPr>
                        <m:t>Ω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1485900" y="868300"/>
                <a:ext cx="6172200" cy="857250"/>
              </a:xfrm>
              <a:blipFill>
                <a:blip r:embed="rId2"/>
                <a:stretch>
                  <a:fillRect b="-19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00200" y="1714501"/>
                <a:ext cx="6457950" cy="643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!=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r>
                        <a:rPr lang="en-US" sz="2100" i="1" dirty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100" i="1" dirty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100" i="1" dirty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  <m:r>
                            <a:rPr lang="en-US" sz="2100" i="1" dirty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sz="2100" i="1" dirty="0">
                          <a:latin typeface="Cambria Math"/>
                        </a:rPr>
                        <m:t>⋅…⋅</m:t>
                      </m:r>
                      <m:f>
                        <m:f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100" i="1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i="1" dirty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100" i="1" dirty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100" i="1" dirty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100" i="1" dirty="0">
                          <a:latin typeface="Cambria Math"/>
                        </a:rPr>
                        <m:t>⋅…⋅2⋅1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714501"/>
                <a:ext cx="6457950" cy="643702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257300" y="2598755"/>
                <a:ext cx="6515100" cy="796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1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100" i="1" dirty="0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100" i="1" dirty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100" i="1" dirty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100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100" i="1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i="1" dirty="0">
                          <a:latin typeface="Cambria Math"/>
                        </a:rPr>
                        <m:t>⋅     </m:t>
                      </m:r>
                      <m:f>
                        <m:f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100" i="1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i="1" dirty="0">
                          <a:latin typeface="Cambria Math"/>
                        </a:rPr>
                        <m:t>      ⋅     </m:t>
                      </m:r>
                      <m:f>
                        <m:f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100" i="1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i="1" dirty="0">
                          <a:latin typeface="Cambria Math"/>
                        </a:rPr>
                        <m:t>        ⋅…⋅</m:t>
                      </m:r>
                      <m:f>
                        <m:f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100" i="1" dirty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100" i="1" dirty="0">
                          <a:latin typeface="Cambria Math"/>
                        </a:rPr>
                        <m:t>⋅     1        ⋅…⋅1⋅1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2598755"/>
                <a:ext cx="6515100" cy="796244"/>
              </a:xfrm>
              <a:prstGeom prst="rect">
                <a:avLst/>
              </a:prstGeom>
              <a:blipFill>
                <a:blip r:embed="rId4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 rot="5400000">
                <a:off x="2141442" y="2247569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33CC"/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141442" y="2247569"/>
                <a:ext cx="338635" cy="415498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 rot="5400000">
                <a:off x="2770092" y="2247569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33CC"/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770092" y="2247569"/>
                <a:ext cx="338635" cy="415498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 rot="5400000">
                <a:off x="3798792" y="2247569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33CC"/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798792" y="2247569"/>
                <a:ext cx="338635" cy="415498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 rot="5400000">
                <a:off x="5627591" y="2296672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33CC"/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627591" y="2296672"/>
                <a:ext cx="338635" cy="415498"/>
              </a:xfrm>
              <a:prstGeom prst="rect">
                <a:avLst/>
              </a:prstGeom>
              <a:blipFill>
                <a:blip r:embed="rId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 rot="5400000">
                <a:off x="4941791" y="2247570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33CC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941791" y="2247570"/>
                <a:ext cx="338635" cy="415498"/>
              </a:xfrm>
              <a:prstGeom prst="rect">
                <a:avLst/>
              </a:prstGeom>
              <a:blipFill>
                <a:blip r:embed="rId8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771650" y="3429001"/>
                <a:ext cx="5314950" cy="2506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 smtClean="0">
                          <a:latin typeface="Cambria Math"/>
                        </a:rPr>
                        <m:t>𝑛</m:t>
                      </m:r>
                      <m:r>
                        <a:rPr lang="en-US" sz="2100" i="1" dirty="0" smtClean="0">
                          <a:latin typeface="Cambria Math"/>
                        </a:rPr>
                        <m:t>!≥</m:t>
                      </m:r>
                      <m:sSup>
                        <m:sSup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1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100" i="1" dirty="0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100" i="1" dirty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100" i="1" dirty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10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100" i="1" dirty="0">
                                  <a:latin typeface="Cambria Math"/>
                                </a:rPr>
                                <m:t>!</m:t>
                              </m:r>
                            </m:e>
                          </m:d>
                        </m:e>
                      </m:func>
                      <m:r>
                        <a:rPr lang="en-US" sz="2100" i="1" dirty="0">
                          <a:latin typeface="Cambria Math"/>
                        </a:rPr>
                        <m:t>≥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1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1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1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100" i="1" dirty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en-US" sz="2100" i="1" dirty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21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100" i="1" dirty="0">
                                          <a:latin typeface="Cambria Math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100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sz="210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100" i="1" dirty="0">
                                  <a:latin typeface="Cambria Math"/>
                                </a:rPr>
                                <m:t>!</m:t>
                              </m:r>
                            </m:e>
                          </m:d>
                        </m:e>
                      </m:func>
                      <m:r>
                        <a:rPr lang="en-US" sz="2100" i="1" dirty="0">
                          <a:latin typeface="Cambria Math"/>
                        </a:rPr>
                        <m:t>≥</m:t>
                      </m:r>
                      <m:f>
                        <m:f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100" i="1" dirty="0">
                              <a:latin typeface="Cambria Math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f>
                            <m:f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100" i="1" dirty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100" i="1" dirty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dirty="0">
                          <a:latin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1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 dirty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100" i="1" dirty="0">
                                  <a:latin typeface="Cambria Math"/>
                                </a:rPr>
                                <m:t>!</m:t>
                              </m:r>
                            </m:e>
                          </m:d>
                        </m:e>
                      </m:func>
                      <m:r>
                        <m:rPr>
                          <m:nor/>
                        </m:rPr>
                        <a:rPr lang="en-US" sz="2000" dirty="0">
                          <a:sym typeface="Symbol" charset="2"/>
                        </a:rPr>
                        <m:t></m:t>
                      </m:r>
                      <m:r>
                        <a:rPr lang="en-US" sz="2000" b="0" i="0" dirty="0" smtClean="0">
                          <a:latin typeface="Cambria Math" panose="02040503050406030204" pitchFamily="18" charset="0"/>
                          <a:sym typeface="Symbol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100" dirty="0">
                          <a:latin typeface="Cambria Math"/>
                        </a:rPr>
                        <m:t>Ω</m:t>
                      </m:r>
                      <m:r>
                        <a:rPr lang="en-US" sz="2100" i="1" dirty="0">
                          <a:latin typeface="Cambria Math"/>
                        </a:rPr>
                        <m:t>(</m:t>
                      </m:r>
                      <m:r>
                        <a:rPr lang="en-US" sz="2100" i="1" dirty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1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dirty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2100" i="1" dirty="0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100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3429001"/>
                <a:ext cx="5314950" cy="2506007"/>
              </a:xfrm>
              <a:prstGeom prst="rect">
                <a:avLst/>
              </a:prstGeom>
              <a:blipFill>
                <a:blip r:embed="rId9"/>
                <a:stretch>
                  <a:fillRect b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 rot="5400000">
                <a:off x="6789356" y="2296672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33CC"/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789356" y="2296672"/>
                <a:ext cx="338635" cy="415498"/>
              </a:xfrm>
              <a:prstGeom prst="rect">
                <a:avLst/>
              </a:prstGeom>
              <a:blipFill>
                <a:blip r:embed="rId10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 rot="5400000">
                <a:off x="7113492" y="2296673"/>
                <a:ext cx="338635" cy="41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33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1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113492" y="2296673"/>
                <a:ext cx="338635" cy="415498"/>
              </a:xfrm>
              <a:prstGeom prst="rect">
                <a:avLst/>
              </a:prstGeom>
              <a:blipFill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314450" y="3429000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1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Lower Bounds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Prove that there is no algorithm which can sort faster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Non-existence proof!</a:t>
                </a:r>
              </a:p>
              <a:p>
                <a:pPr lvl="1"/>
                <a:r>
                  <a:rPr lang="en-US" dirty="0"/>
                  <a:t>Seems like maybe it would be very hard to do… (?)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2"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3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Strategy: Decision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22</a:t>
            </a:fld>
            <a:endParaRPr lang="en-US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972353" y="2819400"/>
            <a:ext cx="6599674" cy="2920472"/>
            <a:chOff x="0" y="1371600"/>
            <a:chExt cx="9144000" cy="4046381"/>
          </a:xfrm>
        </p:grpSpPr>
        <p:sp>
          <p:nvSpPr>
            <p:cNvPr id="5" name="Rounded Rectangle 4"/>
            <p:cNvSpPr/>
            <p:nvPr/>
          </p:nvSpPr>
          <p:spPr>
            <a:xfrm>
              <a:off x="3877670" y="1371600"/>
              <a:ext cx="99913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676400" y="2057400"/>
              <a:ext cx="106680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82034" y="2057400"/>
              <a:ext cx="1009366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09600" y="27432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95600" y="2743200"/>
              <a:ext cx="99060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cxnSp>
          <p:nvCxnSpPr>
            <p:cNvPr id="23" name="Straight Arrow Connector 22"/>
            <p:cNvCxnSpPr>
              <a:cxnSpLocks/>
              <a:stCxn id="5" idx="1"/>
              <a:endCxn id="8" idx="0"/>
            </p:cNvCxnSpPr>
            <p:nvPr/>
          </p:nvCxnSpPr>
          <p:spPr>
            <a:xfrm flipH="1">
              <a:off x="2209800" y="1600200"/>
              <a:ext cx="166787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cxnSpLocks/>
              <a:stCxn id="5" idx="3"/>
              <a:endCxn id="9" idx="0"/>
            </p:cNvCxnSpPr>
            <p:nvPr/>
          </p:nvCxnSpPr>
          <p:spPr>
            <a:xfrm>
              <a:off x="4876800" y="1600200"/>
              <a:ext cx="2009917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cxnSpLocks/>
              <a:stCxn id="8" idx="1"/>
              <a:endCxn id="10" idx="0"/>
            </p:cNvCxnSpPr>
            <p:nvPr/>
          </p:nvCxnSpPr>
          <p:spPr>
            <a:xfrm flipH="1">
              <a:off x="1133475" y="2286000"/>
              <a:ext cx="54292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cxnSpLocks/>
              <a:stCxn id="8" idx="3"/>
              <a:endCxn id="11" idx="0"/>
            </p:cNvCxnSpPr>
            <p:nvPr/>
          </p:nvCxnSpPr>
          <p:spPr>
            <a:xfrm>
              <a:off x="2743200" y="2286000"/>
              <a:ext cx="6477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5181600" y="2743200"/>
              <a:ext cx="1038367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467600" y="2743200"/>
              <a:ext cx="106680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cxnSp>
          <p:nvCxnSpPr>
            <p:cNvPr id="35" name="Straight Arrow Connector 34"/>
            <p:cNvCxnSpPr>
              <a:cxnSpLocks/>
              <a:stCxn id="9" idx="1"/>
              <a:endCxn id="33" idx="0"/>
            </p:cNvCxnSpPr>
            <p:nvPr/>
          </p:nvCxnSpPr>
          <p:spPr>
            <a:xfrm flipH="1">
              <a:off x="5700784" y="2286000"/>
              <a:ext cx="68125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cxnSpLocks/>
              <a:stCxn id="9" idx="3"/>
              <a:endCxn id="34" idx="0"/>
            </p:cNvCxnSpPr>
            <p:nvPr/>
          </p:nvCxnSpPr>
          <p:spPr>
            <a:xfrm>
              <a:off x="7391400" y="2286000"/>
              <a:ext cx="6096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ounded Rectangle 68"/>
            <p:cNvSpPr/>
            <p:nvPr/>
          </p:nvSpPr>
          <p:spPr>
            <a:xfrm>
              <a:off x="8096250" y="3447197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87705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71500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57200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429000" y="3434687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286000" y="3434687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16205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cxnSp>
          <p:nvCxnSpPr>
            <p:cNvPr id="77" name="Straight Arrow Connector 76"/>
            <p:cNvCxnSpPr>
              <a:cxnSpLocks/>
              <a:stCxn id="10" idx="1"/>
              <a:endCxn id="76" idx="0"/>
            </p:cNvCxnSpPr>
            <p:nvPr/>
          </p:nvCxnSpPr>
          <p:spPr>
            <a:xfrm flipH="1">
              <a:off x="523875" y="2971800"/>
              <a:ext cx="8572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cxnSpLocks/>
              <a:stCxn id="10" idx="3"/>
              <a:endCxn id="75" idx="0"/>
            </p:cNvCxnSpPr>
            <p:nvPr/>
          </p:nvCxnSpPr>
          <p:spPr>
            <a:xfrm>
              <a:off x="1657350" y="2971800"/>
              <a:ext cx="2857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cxnSpLocks/>
              <a:stCxn id="11" idx="1"/>
              <a:endCxn id="74" idx="0"/>
            </p:cNvCxnSpPr>
            <p:nvPr/>
          </p:nvCxnSpPr>
          <p:spPr>
            <a:xfrm flipH="1">
              <a:off x="2809875" y="2971800"/>
              <a:ext cx="85725" cy="4628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cxnSpLocks/>
              <a:stCxn id="11" idx="3"/>
              <a:endCxn id="73" idx="0"/>
            </p:cNvCxnSpPr>
            <p:nvPr/>
          </p:nvCxnSpPr>
          <p:spPr>
            <a:xfrm>
              <a:off x="3886200" y="2971800"/>
              <a:ext cx="66675" cy="4628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cxnSpLocks/>
              <a:stCxn id="33" idx="1"/>
              <a:endCxn id="72" idx="0"/>
            </p:cNvCxnSpPr>
            <p:nvPr/>
          </p:nvCxnSpPr>
          <p:spPr>
            <a:xfrm flipH="1">
              <a:off x="5095875" y="2971800"/>
              <a:ext cx="8572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cxnSpLocks/>
              <a:stCxn id="33" idx="3"/>
              <a:endCxn id="71" idx="0"/>
            </p:cNvCxnSpPr>
            <p:nvPr/>
          </p:nvCxnSpPr>
          <p:spPr>
            <a:xfrm>
              <a:off x="6219967" y="2971800"/>
              <a:ext cx="18908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cxnSpLocks/>
              <a:stCxn id="34" idx="1"/>
              <a:endCxn id="70" idx="0"/>
            </p:cNvCxnSpPr>
            <p:nvPr/>
          </p:nvCxnSpPr>
          <p:spPr>
            <a:xfrm flipH="1">
              <a:off x="7400925" y="2971800"/>
              <a:ext cx="6667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cxnSpLocks/>
              <a:stCxn id="34" idx="3"/>
              <a:endCxn id="69" idx="0"/>
            </p:cNvCxnSpPr>
            <p:nvPr/>
          </p:nvCxnSpPr>
          <p:spPr>
            <a:xfrm>
              <a:off x="8534400" y="2971800"/>
              <a:ext cx="85725" cy="47539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76200" y="487680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[1,2,3,4,5]</a:t>
              </a: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204967" y="487680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[2,1,3,4,5]</a:t>
              </a: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719566" y="486429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[5,2,4,1,3]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274683" y="486429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[5,4,3,2,1]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114800" y="4724400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653469" y="4724400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69234" y="4201179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74334" y="4201179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278171" y="4121542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096250" y="4121542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156653" y="3375279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&gt;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28113" y="2790674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56448" y="3322509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26448" y="2774937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&gt;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99064" y="3338185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61648" y="2142446"/>
            <a:ext cx="191710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C000"/>
                </a:solidFill>
              </a:rPr>
              <a:t>One comparison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966370" y="2396017"/>
            <a:ext cx="1604923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Result of comparison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572027" y="5111941"/>
            <a:ext cx="151540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33CC"/>
                </a:solidFill>
              </a:rPr>
              <a:t>Permutation of sorted list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707303" y="1138395"/>
            <a:ext cx="6893077" cy="1178184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Sorting algorithms use comparisons to determine the order of input elements</a:t>
            </a:r>
          </a:p>
          <a:p>
            <a:r>
              <a:rPr lang="en-US" sz="1800" dirty="0"/>
              <a:t>Conceptually possible to draw a tree to illustrate all possible execution paths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3973420" y="2286187"/>
            <a:ext cx="293561" cy="674413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4842040" y="2811489"/>
            <a:ext cx="251290" cy="26869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2708935" y="3136189"/>
            <a:ext cx="1550364" cy="2204057"/>
          </a:xfrm>
          <a:custGeom>
            <a:avLst/>
            <a:gdLst>
              <a:gd name="connsiteX0" fmla="*/ 1630753 w 1630753"/>
              <a:gd name="connsiteY0" fmla="*/ 0 h 2419350"/>
              <a:gd name="connsiteX1" fmla="*/ 11503 w 1630753"/>
              <a:gd name="connsiteY1" fmla="*/ 457200 h 2419350"/>
              <a:gd name="connsiteX2" fmla="*/ 925903 w 1630753"/>
              <a:gd name="connsiteY2" fmla="*/ 952500 h 2419350"/>
              <a:gd name="connsiteX3" fmla="*/ 1306903 w 1630753"/>
              <a:gd name="connsiteY3" fmla="*/ 1485900 h 2419350"/>
              <a:gd name="connsiteX4" fmla="*/ 773503 w 1630753"/>
              <a:gd name="connsiteY4" fmla="*/ 1819275 h 2419350"/>
              <a:gd name="connsiteX5" fmla="*/ 1516453 w 1630753"/>
              <a:gd name="connsiteY5" fmla="*/ 1885950 h 2419350"/>
              <a:gd name="connsiteX6" fmla="*/ 1249753 w 1630753"/>
              <a:gd name="connsiteY6" fmla="*/ 2066925 h 2419350"/>
              <a:gd name="connsiteX7" fmla="*/ 697303 w 1630753"/>
              <a:gd name="connsiteY7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0753" h="2419350">
                <a:moveTo>
                  <a:pt x="1630753" y="0"/>
                </a:moveTo>
                <a:cubicBezTo>
                  <a:pt x="879865" y="149225"/>
                  <a:pt x="128978" y="298450"/>
                  <a:pt x="11503" y="457200"/>
                </a:cubicBezTo>
                <a:cubicBezTo>
                  <a:pt x="-105972" y="615950"/>
                  <a:pt x="710003" y="781050"/>
                  <a:pt x="925903" y="952500"/>
                </a:cubicBezTo>
                <a:cubicBezTo>
                  <a:pt x="1141803" y="1123950"/>
                  <a:pt x="1332303" y="1341437"/>
                  <a:pt x="1306903" y="1485900"/>
                </a:cubicBezTo>
                <a:cubicBezTo>
                  <a:pt x="1281503" y="1630363"/>
                  <a:pt x="738578" y="1752600"/>
                  <a:pt x="773503" y="1819275"/>
                </a:cubicBezTo>
                <a:cubicBezTo>
                  <a:pt x="808428" y="1885950"/>
                  <a:pt x="1437078" y="1844675"/>
                  <a:pt x="1516453" y="1885950"/>
                </a:cubicBezTo>
                <a:cubicBezTo>
                  <a:pt x="1595828" y="1927225"/>
                  <a:pt x="1386278" y="1978025"/>
                  <a:pt x="1249753" y="2066925"/>
                </a:cubicBezTo>
                <a:cubicBezTo>
                  <a:pt x="1113228" y="2155825"/>
                  <a:pt x="228990" y="2316163"/>
                  <a:pt x="697303" y="241935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TextBox 77"/>
          <p:cNvSpPr txBox="1"/>
          <p:nvPr/>
        </p:nvSpPr>
        <p:spPr>
          <a:xfrm>
            <a:off x="1376252" y="2481555"/>
            <a:ext cx="168594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Possible execution path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AB84EE1-403A-204E-A78F-B638F2BBA9C1}"/>
              </a:ext>
            </a:extLst>
          </p:cNvPr>
          <p:cNvSpPr txBox="1"/>
          <p:nvPr/>
        </p:nvSpPr>
        <p:spPr>
          <a:xfrm>
            <a:off x="6418346" y="3334540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403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Strategy: Decision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160310" y="2821646"/>
            <a:ext cx="6599674" cy="2920472"/>
            <a:chOff x="0" y="1371600"/>
            <a:chExt cx="9144000" cy="4046381"/>
          </a:xfrm>
        </p:grpSpPr>
        <p:sp>
          <p:nvSpPr>
            <p:cNvPr id="5" name="Rounded Rectangle 4"/>
            <p:cNvSpPr/>
            <p:nvPr/>
          </p:nvSpPr>
          <p:spPr>
            <a:xfrm>
              <a:off x="3877670" y="1371600"/>
              <a:ext cx="99913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676400" y="2057400"/>
              <a:ext cx="106680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82034" y="2057400"/>
              <a:ext cx="1009366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09600" y="27432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95600" y="2743200"/>
              <a:ext cx="99060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cxnSp>
          <p:nvCxnSpPr>
            <p:cNvPr id="23" name="Straight Arrow Connector 22"/>
            <p:cNvCxnSpPr>
              <a:cxnSpLocks/>
              <a:stCxn id="5" idx="1"/>
              <a:endCxn id="8" idx="0"/>
            </p:cNvCxnSpPr>
            <p:nvPr/>
          </p:nvCxnSpPr>
          <p:spPr>
            <a:xfrm flipH="1">
              <a:off x="2209800" y="1600200"/>
              <a:ext cx="166787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cxnSpLocks/>
              <a:stCxn id="5" idx="3"/>
              <a:endCxn id="9" idx="0"/>
            </p:cNvCxnSpPr>
            <p:nvPr/>
          </p:nvCxnSpPr>
          <p:spPr>
            <a:xfrm>
              <a:off x="4876800" y="1600200"/>
              <a:ext cx="2009917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cxnSpLocks/>
              <a:stCxn id="8" idx="1"/>
              <a:endCxn id="10" idx="0"/>
            </p:cNvCxnSpPr>
            <p:nvPr/>
          </p:nvCxnSpPr>
          <p:spPr>
            <a:xfrm flipH="1">
              <a:off x="1133475" y="2286000"/>
              <a:ext cx="54292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cxnSpLocks/>
              <a:stCxn id="8" idx="3"/>
              <a:endCxn id="11" idx="0"/>
            </p:cNvCxnSpPr>
            <p:nvPr/>
          </p:nvCxnSpPr>
          <p:spPr>
            <a:xfrm>
              <a:off x="2743200" y="2286000"/>
              <a:ext cx="6477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5181600" y="2743200"/>
              <a:ext cx="1038367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467600" y="2743200"/>
              <a:ext cx="106680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cxnSp>
          <p:nvCxnSpPr>
            <p:cNvPr id="35" name="Straight Arrow Connector 34"/>
            <p:cNvCxnSpPr>
              <a:cxnSpLocks/>
              <a:stCxn id="9" idx="1"/>
              <a:endCxn id="33" idx="0"/>
            </p:cNvCxnSpPr>
            <p:nvPr/>
          </p:nvCxnSpPr>
          <p:spPr>
            <a:xfrm flipH="1">
              <a:off x="5700784" y="2286000"/>
              <a:ext cx="68125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cxnSpLocks/>
              <a:stCxn id="9" idx="3"/>
              <a:endCxn id="34" idx="0"/>
            </p:cNvCxnSpPr>
            <p:nvPr/>
          </p:nvCxnSpPr>
          <p:spPr>
            <a:xfrm>
              <a:off x="7391400" y="2286000"/>
              <a:ext cx="609600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ounded Rectangle 68"/>
            <p:cNvSpPr/>
            <p:nvPr/>
          </p:nvSpPr>
          <p:spPr>
            <a:xfrm>
              <a:off x="8096250" y="3447197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87705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71500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57200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429000" y="3434687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286000" y="3434687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16205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0" y="3429000"/>
              <a:ext cx="1047750" cy="457200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&gt;or&lt;?</a:t>
              </a:r>
            </a:p>
          </p:txBody>
        </p:sp>
        <p:cxnSp>
          <p:nvCxnSpPr>
            <p:cNvPr id="77" name="Straight Arrow Connector 76"/>
            <p:cNvCxnSpPr>
              <a:cxnSpLocks/>
              <a:stCxn id="10" idx="1"/>
              <a:endCxn id="76" idx="0"/>
            </p:cNvCxnSpPr>
            <p:nvPr/>
          </p:nvCxnSpPr>
          <p:spPr>
            <a:xfrm flipH="1">
              <a:off x="523875" y="2971800"/>
              <a:ext cx="8572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cxnSpLocks/>
              <a:stCxn id="10" idx="3"/>
              <a:endCxn id="75" idx="0"/>
            </p:cNvCxnSpPr>
            <p:nvPr/>
          </p:nvCxnSpPr>
          <p:spPr>
            <a:xfrm>
              <a:off x="1657350" y="2971800"/>
              <a:ext cx="2857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cxnSpLocks/>
              <a:stCxn id="11" idx="1"/>
              <a:endCxn id="74" idx="0"/>
            </p:cNvCxnSpPr>
            <p:nvPr/>
          </p:nvCxnSpPr>
          <p:spPr>
            <a:xfrm flipH="1">
              <a:off x="2809875" y="2971800"/>
              <a:ext cx="85725" cy="4628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cxnSpLocks/>
              <a:stCxn id="11" idx="3"/>
              <a:endCxn id="73" idx="0"/>
            </p:cNvCxnSpPr>
            <p:nvPr/>
          </p:nvCxnSpPr>
          <p:spPr>
            <a:xfrm>
              <a:off x="3886200" y="2971800"/>
              <a:ext cx="66675" cy="4628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cxnSpLocks/>
              <a:stCxn id="33" idx="1"/>
              <a:endCxn id="72" idx="0"/>
            </p:cNvCxnSpPr>
            <p:nvPr/>
          </p:nvCxnSpPr>
          <p:spPr>
            <a:xfrm flipH="1">
              <a:off x="5095875" y="2971800"/>
              <a:ext cx="8572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cxnSpLocks/>
              <a:stCxn id="33" idx="3"/>
              <a:endCxn id="71" idx="0"/>
            </p:cNvCxnSpPr>
            <p:nvPr/>
          </p:nvCxnSpPr>
          <p:spPr>
            <a:xfrm>
              <a:off x="6219967" y="2971800"/>
              <a:ext cx="18908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cxnSpLocks/>
              <a:stCxn id="34" idx="1"/>
              <a:endCxn id="70" idx="0"/>
            </p:cNvCxnSpPr>
            <p:nvPr/>
          </p:nvCxnSpPr>
          <p:spPr>
            <a:xfrm flipH="1">
              <a:off x="7400925" y="2971800"/>
              <a:ext cx="66675" cy="457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cxnSpLocks/>
              <a:stCxn id="34" idx="3"/>
              <a:endCxn id="69" idx="0"/>
            </p:cNvCxnSpPr>
            <p:nvPr/>
          </p:nvCxnSpPr>
          <p:spPr>
            <a:xfrm>
              <a:off x="8534400" y="2971800"/>
              <a:ext cx="85725" cy="47539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76200" y="487680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[1,2,3,4,5]</a:t>
              </a: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204967" y="487680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[2,1,3,4,5]</a:t>
              </a: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4719566" y="486429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[5,2,4,1,3]</a:t>
              </a: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274683" y="4864290"/>
              <a:ext cx="1793117" cy="457200"/>
            </a:xfrm>
            <a:prstGeom prst="round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[5,4,3,2,1]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114800" y="4724400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653469" y="4724400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69234" y="4201179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74334" y="4201179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278171" y="4121542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096250" y="4121542"/>
              <a:ext cx="780278" cy="693581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…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344610" y="3377525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&gt;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16070" y="2792920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44405" y="3324755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014405" y="2777183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&gt;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87021" y="3340431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&lt;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49605" y="2144692"/>
            <a:ext cx="191710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C000"/>
                </a:solidFill>
              </a:rPr>
              <a:t>One comparison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54327" y="2398263"/>
            <a:ext cx="1604923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Result of comparison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95462" y="5183188"/>
            <a:ext cx="1277733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33CC"/>
                </a:solidFill>
              </a:rPr>
              <a:t>Permutation of sorted list</a:t>
            </a:r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707303" y="1138395"/>
            <a:ext cx="6893077" cy="1178184"/>
          </a:xfrm>
        </p:spPr>
        <p:txBody>
          <a:bodyPr>
            <a:normAutofit/>
          </a:bodyPr>
          <a:lstStyle/>
          <a:p>
            <a:r>
              <a:rPr lang="en-US" sz="2000" dirty="0"/>
              <a:t>Worst case run time is the longest execution path</a:t>
            </a:r>
          </a:p>
          <a:p>
            <a:r>
              <a:rPr lang="en-US" sz="2000" dirty="0"/>
              <a:t>i.e., “height” of the decision tree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4161377" y="2288433"/>
            <a:ext cx="293561" cy="674413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5029997" y="2813735"/>
            <a:ext cx="251290" cy="26869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2896892" y="3138435"/>
            <a:ext cx="1550364" cy="2204057"/>
          </a:xfrm>
          <a:custGeom>
            <a:avLst/>
            <a:gdLst>
              <a:gd name="connsiteX0" fmla="*/ 1630753 w 1630753"/>
              <a:gd name="connsiteY0" fmla="*/ 0 h 2419350"/>
              <a:gd name="connsiteX1" fmla="*/ 11503 w 1630753"/>
              <a:gd name="connsiteY1" fmla="*/ 457200 h 2419350"/>
              <a:gd name="connsiteX2" fmla="*/ 925903 w 1630753"/>
              <a:gd name="connsiteY2" fmla="*/ 952500 h 2419350"/>
              <a:gd name="connsiteX3" fmla="*/ 1306903 w 1630753"/>
              <a:gd name="connsiteY3" fmla="*/ 1485900 h 2419350"/>
              <a:gd name="connsiteX4" fmla="*/ 773503 w 1630753"/>
              <a:gd name="connsiteY4" fmla="*/ 1819275 h 2419350"/>
              <a:gd name="connsiteX5" fmla="*/ 1516453 w 1630753"/>
              <a:gd name="connsiteY5" fmla="*/ 1885950 h 2419350"/>
              <a:gd name="connsiteX6" fmla="*/ 1249753 w 1630753"/>
              <a:gd name="connsiteY6" fmla="*/ 2066925 h 2419350"/>
              <a:gd name="connsiteX7" fmla="*/ 697303 w 1630753"/>
              <a:gd name="connsiteY7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0753" h="2419350">
                <a:moveTo>
                  <a:pt x="1630753" y="0"/>
                </a:moveTo>
                <a:cubicBezTo>
                  <a:pt x="879865" y="149225"/>
                  <a:pt x="128978" y="298450"/>
                  <a:pt x="11503" y="457200"/>
                </a:cubicBezTo>
                <a:cubicBezTo>
                  <a:pt x="-105972" y="615950"/>
                  <a:pt x="710003" y="781050"/>
                  <a:pt x="925903" y="952500"/>
                </a:cubicBezTo>
                <a:cubicBezTo>
                  <a:pt x="1141803" y="1123950"/>
                  <a:pt x="1332303" y="1341437"/>
                  <a:pt x="1306903" y="1485900"/>
                </a:cubicBezTo>
                <a:cubicBezTo>
                  <a:pt x="1281503" y="1630363"/>
                  <a:pt x="738578" y="1752600"/>
                  <a:pt x="773503" y="1819275"/>
                </a:cubicBezTo>
                <a:cubicBezTo>
                  <a:pt x="808428" y="1885950"/>
                  <a:pt x="1437078" y="1844675"/>
                  <a:pt x="1516453" y="1885950"/>
                </a:cubicBezTo>
                <a:cubicBezTo>
                  <a:pt x="1595828" y="1927225"/>
                  <a:pt x="1386278" y="1978025"/>
                  <a:pt x="1249753" y="2066925"/>
                </a:cubicBezTo>
                <a:cubicBezTo>
                  <a:pt x="1113228" y="2155825"/>
                  <a:pt x="228990" y="2316163"/>
                  <a:pt x="697303" y="241935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TextBox 77"/>
          <p:cNvSpPr txBox="1"/>
          <p:nvPr/>
        </p:nvSpPr>
        <p:spPr>
          <a:xfrm>
            <a:off x="1564209" y="2483801"/>
            <a:ext cx="168594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Possible execution path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AB84EE1-403A-204E-A78F-B638F2BBA9C1}"/>
              </a:ext>
            </a:extLst>
          </p:cNvPr>
          <p:cNvSpPr txBox="1"/>
          <p:nvPr/>
        </p:nvSpPr>
        <p:spPr>
          <a:xfrm>
            <a:off x="6606303" y="3336786"/>
            <a:ext cx="398675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&gt;</a:t>
            </a:r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F6B659F6-87D8-0940-82EB-4C442A2F1621}"/>
              </a:ext>
            </a:extLst>
          </p:cNvPr>
          <p:cNvSpPr/>
          <p:nvPr/>
        </p:nvSpPr>
        <p:spPr>
          <a:xfrm rot="5400000">
            <a:off x="4218695" y="3180364"/>
            <a:ext cx="269506" cy="56007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53AB117-835A-3549-BEB3-5D0AFA1473B4}"/>
                  </a:ext>
                </a:extLst>
              </p:cNvPr>
              <p:cNvSpPr txBox="1"/>
              <p:nvPr/>
            </p:nvSpPr>
            <p:spPr>
              <a:xfrm>
                <a:off x="3152260" y="6111864"/>
                <a:ext cx="2522523" cy="369332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FF33CC"/>
                        </a:solidFill>
                        <a:latin typeface="Cambria Math"/>
                      </a:rPr>
                      <m:t>𝑛</m:t>
                    </m:r>
                    <m:r>
                      <a:rPr lang="en-US" sz="1800" i="1" smtClean="0">
                        <a:solidFill>
                          <a:srgbClr val="FF33CC"/>
                        </a:solidFill>
                        <a:latin typeface="Cambria Math"/>
                      </a:rPr>
                      <m:t>!</m:t>
                    </m:r>
                    <m:r>
                      <m:rPr>
                        <m:sty m:val="p"/>
                      </m:rPr>
                      <a:rPr lang="en-US" sz="1800" b="0" i="0" smtClean="0">
                        <a:solidFill>
                          <a:srgbClr val="FF33CC"/>
                        </a:solidFill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sz="1800" dirty="0">
                    <a:solidFill>
                      <a:srgbClr val="FF33CC"/>
                    </a:solidFill>
                  </a:rPr>
                  <a:t>ossible permutations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53AB117-835A-3549-BEB3-5D0AFA147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260" y="6111864"/>
                <a:ext cx="2522523" cy="369332"/>
              </a:xfrm>
              <a:prstGeom prst="rect">
                <a:avLst/>
              </a:prstGeom>
              <a:blipFill>
                <a:blip r:embed="rId2"/>
                <a:stretch>
                  <a:fillRect t="-6667" r="-503" b="-20000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ight Brace 63">
            <a:extLst>
              <a:ext uri="{FF2B5EF4-FFF2-40B4-BE49-F238E27FC236}">
                <a16:creationId xmlns:a16="http://schemas.microsoft.com/office/drawing/2014/main" id="{65440ADB-FB40-194E-A16C-F5C1745F805B}"/>
              </a:ext>
            </a:extLst>
          </p:cNvPr>
          <p:cNvSpPr/>
          <p:nvPr/>
        </p:nvSpPr>
        <p:spPr>
          <a:xfrm rot="10800000">
            <a:off x="914237" y="2772420"/>
            <a:ext cx="298713" cy="2811436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18D863-45E4-F942-9FD9-D6BC00CAC7CD}"/>
                  </a:ext>
                </a:extLst>
              </p:cNvPr>
              <p:cNvSpPr txBox="1"/>
              <p:nvPr/>
            </p:nvSpPr>
            <p:spPr>
              <a:xfrm>
                <a:off x="231543" y="3391993"/>
                <a:ext cx="850625" cy="83099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 smtClean="0">
                            <a:solidFill>
                              <a:srgbClr val="FF33CC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600">
                            <a:solidFill>
                              <a:srgbClr val="FF33CC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1600" i="1">
                                <a:solidFill>
                                  <a:srgbClr val="FF33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rgbClr val="FF33CC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1600" i="1">
                                <a:solidFill>
                                  <a:srgbClr val="FF33CC"/>
                                </a:solidFill>
                                <a:latin typeface="Cambria Math"/>
                              </a:rPr>
                              <m:t>!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dirty="0" smtClean="0">
                        <a:solidFill>
                          <a:srgbClr val="FF48DA"/>
                        </a:solidFill>
                        <a:sym typeface="Symbol" charset="2"/>
                      </a:rPr>
                      <m:t></m:t>
                    </m:r>
                  </m:oMath>
                </a14:m>
                <a:br>
                  <a:rPr lang="en-US" sz="1600" i="1" dirty="0">
                    <a:solidFill>
                      <a:srgbClr val="FF33CC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>
                          <a:solidFill>
                            <a:srgbClr val="FF33CC"/>
                          </a:solidFill>
                          <a:latin typeface="Cambria Math"/>
                        </a:rPr>
                        <m:t>Θ</m:t>
                      </m:r>
                      <m:r>
                        <a:rPr lang="en-US" sz="1600" i="1">
                          <a:solidFill>
                            <a:srgbClr val="FF33CC"/>
                          </a:solidFill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i="1">
                              <a:solidFill>
                                <a:srgbClr val="FF33CC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rgbClr val="FF33CC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solidFill>
                                <a:srgbClr val="FF33CC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1600" i="1">
                              <a:solidFill>
                                <a:srgbClr val="FF33CC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1600" i="1">
                          <a:solidFill>
                            <a:srgbClr val="FF33CC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18D863-45E4-F942-9FD9-D6BC00CAC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43" y="3391993"/>
                <a:ext cx="850625" cy="830997"/>
              </a:xfrm>
              <a:prstGeom prst="rect">
                <a:avLst/>
              </a:prstGeom>
              <a:blipFill>
                <a:blip r:embed="rId3"/>
                <a:stretch>
                  <a:fillRect l="-13235" r="-10294" b="-5970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71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/>
      <p:bldP spid="64" grpId="0" animBg="1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4CAAC92A-386D-BE40-BA6D-D9C27C1CE8E4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Lower Bound for Worst Case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6A487A1F-2F3D-8144-B33D-AA64BBC6667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300" dirty="0">
                <a:ea typeface="ＭＳ Ｐゴシック" panose="020B0600070205080204" pitchFamily="34" charset="-128"/>
              </a:rPr>
              <a:t>Binary tree property:  </a:t>
            </a:r>
            <a:r>
              <a:rPr lang="en-US" altLang="en-US" sz="2400" dirty="0">
                <a:ea typeface="ＭＳ Ｐゴシック" panose="020B0600070205080204" pitchFamily="34" charset="-128"/>
              </a:rPr>
              <a:t>At level d in a binary tree, there are at most 2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d</a:t>
            </a:r>
            <a:r>
              <a:rPr lang="en-US" altLang="en-US" sz="2400" dirty="0">
                <a:ea typeface="ＭＳ Ｐゴシック" panose="020B0600070205080204" pitchFamily="34" charset="-128"/>
              </a:rPr>
              <a:t> nodes (where level of root is 0) </a:t>
            </a:r>
            <a:endParaRPr lang="en-US" altLang="en-US" sz="23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Also, let’s say a </a:t>
            </a:r>
            <a:r>
              <a:rPr lang="en-US" altLang="en-US" sz="2400" dirty="0">
                <a:ea typeface="ＭＳ Ｐゴシック" panose="020B0600070205080204" pitchFamily="34" charset="-128"/>
              </a:rPr>
              <a:t>tree</a:t>
            </a:r>
            <a:r>
              <a:rPr lang="fr-FR" altLang="ja-JP" sz="2400" dirty="0"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>
                <a:ea typeface="ＭＳ Ｐゴシック" panose="020B0600070205080204" pitchFamily="34" charset="-128"/>
              </a:rPr>
              <a:t>s height is number of levels minus one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Height of our decision tree is the W(n) number of comparisons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Theorem 8.1 (p. 193):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Let L be the number of leaves in a binary tree and let h be its height.  (Book uses lower-case l, not L like we do here.)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Then              .  (Number of leaves is no more than 2</a:t>
            </a:r>
            <a:r>
              <a:rPr lang="en-US" altLang="en-US" sz="2000" baseline="30000" dirty="0">
                <a:ea typeface="ＭＳ Ｐゴシック" panose="020B0600070205080204" pitchFamily="34" charset="-128"/>
                <a:sym typeface="Symbol" pitchFamily="2" charset="2"/>
              </a:rPr>
              <a:t>h</a:t>
            </a:r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.)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Therefore                      (Height is not less than…)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For a correct sorting algorithm, L &gt;= n! 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  <a:t>Therefore</a:t>
            </a:r>
            <a:br>
              <a:rPr lang="en-US" altLang="en-US" sz="2000" dirty="0">
                <a:ea typeface="ＭＳ Ｐゴシック" panose="020B0600070205080204" pitchFamily="34" charset="-128"/>
                <a:sym typeface="Symbol" pitchFamily="2" charset="2"/>
              </a:rPr>
            </a:br>
            <a:endParaRPr lang="en-US" altLang="en-US" sz="2000" dirty="0"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Thus, for any algorithm that sorts by comparison of keys </a:t>
            </a:r>
            <a:b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     W(n) is at least</a:t>
            </a:r>
          </a:p>
        </p:txBody>
      </p:sp>
      <p:graphicFrame>
        <p:nvGraphicFramePr>
          <p:cNvPr id="34819" name="Object 2">
            <a:extLst>
              <a:ext uri="{FF2B5EF4-FFF2-40B4-BE49-F238E27FC236}">
                <a16:creationId xmlns:a16="http://schemas.microsoft.com/office/drawing/2014/main" id="{C98BBB39-51D0-2F4D-9113-4DB3DD5D52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386286"/>
              </p:ext>
            </p:extLst>
          </p:nvPr>
        </p:nvGraphicFramePr>
        <p:xfrm>
          <a:off x="2220912" y="4056697"/>
          <a:ext cx="12954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5" imgW="571500" imgH="177800" progId="Equation.3">
                  <p:embed/>
                </p:oleObj>
              </mc:Choice>
              <mc:Fallback>
                <p:oleObj name="Equation" r:id="rId5" imgW="571500" imgH="177800" progId="Equation.3">
                  <p:embed/>
                  <p:pic>
                    <p:nvPicPr>
                      <p:cNvPr id="34819" name="Object 2">
                        <a:extLst>
                          <a:ext uri="{FF2B5EF4-FFF2-40B4-BE49-F238E27FC236}">
                            <a16:creationId xmlns:a16="http://schemas.microsoft.com/office/drawing/2014/main" id="{C98BBB39-51D0-2F4D-9113-4DB3DD5D52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2" y="4056697"/>
                        <a:ext cx="12954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3">
            <a:extLst>
              <a:ext uri="{FF2B5EF4-FFF2-40B4-BE49-F238E27FC236}">
                <a16:creationId xmlns:a16="http://schemas.microsoft.com/office/drawing/2014/main" id="{9A5EB684-1122-0840-8097-7BC411D349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187185"/>
              </p:ext>
            </p:extLst>
          </p:nvPr>
        </p:nvGraphicFramePr>
        <p:xfrm>
          <a:off x="1752600" y="3599497"/>
          <a:ext cx="936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7" imgW="406400" imgH="165100" progId="Equation.3">
                  <p:embed/>
                </p:oleObj>
              </mc:Choice>
              <mc:Fallback>
                <p:oleObj name="Equation" r:id="rId7" imgW="406400" imgH="165100" progId="Equation.3">
                  <p:embed/>
                  <p:pic>
                    <p:nvPicPr>
                      <p:cNvPr id="34820" name="Object 3">
                        <a:extLst>
                          <a:ext uri="{FF2B5EF4-FFF2-40B4-BE49-F238E27FC236}">
                            <a16:creationId xmlns:a16="http://schemas.microsoft.com/office/drawing/2014/main" id="{9A5EB684-1122-0840-8097-7BC411D349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99497"/>
                        <a:ext cx="936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4">
            <a:extLst>
              <a:ext uri="{FF2B5EF4-FFF2-40B4-BE49-F238E27FC236}">
                <a16:creationId xmlns:a16="http://schemas.microsoft.com/office/drawing/2014/main" id="{C20A2844-AA6B-204E-869D-A1E4F7AE2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987889"/>
              </p:ext>
            </p:extLst>
          </p:nvPr>
        </p:nvGraphicFramePr>
        <p:xfrm>
          <a:off x="2478088" y="4910772"/>
          <a:ext cx="23606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9" imgW="1041400" imgH="177800" progId="Equation.3">
                  <p:embed/>
                </p:oleObj>
              </mc:Choice>
              <mc:Fallback>
                <p:oleObj name="Equation" r:id="rId9" imgW="1041400" imgH="177800" progId="Equation.3">
                  <p:embed/>
                  <p:pic>
                    <p:nvPicPr>
                      <p:cNvPr id="34821" name="Object 4">
                        <a:extLst>
                          <a:ext uri="{FF2B5EF4-FFF2-40B4-BE49-F238E27FC236}">
                            <a16:creationId xmlns:a16="http://schemas.microsoft.com/office/drawing/2014/main" id="{C20A2844-AA6B-204E-869D-A1E4F7AE28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4910772"/>
                        <a:ext cx="236061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5">
            <a:extLst>
              <a:ext uri="{FF2B5EF4-FFF2-40B4-BE49-F238E27FC236}">
                <a16:creationId xmlns:a16="http://schemas.microsoft.com/office/drawing/2014/main" id="{E0C81F13-1AFA-774B-A17B-AE13D8D8BD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733720"/>
              </p:ext>
            </p:extLst>
          </p:nvPr>
        </p:nvGraphicFramePr>
        <p:xfrm>
          <a:off x="3352800" y="5747948"/>
          <a:ext cx="8334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11" imgW="368300" imgH="177800" progId="Equation.3">
                  <p:embed/>
                </p:oleObj>
              </mc:Choice>
              <mc:Fallback>
                <p:oleObj name="Equation" r:id="rId11" imgW="368300" imgH="177800" progId="Equation.3">
                  <p:embed/>
                  <p:pic>
                    <p:nvPicPr>
                      <p:cNvPr id="34822" name="Object 5">
                        <a:extLst>
                          <a:ext uri="{FF2B5EF4-FFF2-40B4-BE49-F238E27FC236}">
                            <a16:creationId xmlns:a16="http://schemas.microsoft.com/office/drawing/2014/main" id="{E0C81F13-1AFA-774B-A17B-AE13D8D8BD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747948"/>
                        <a:ext cx="8334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B00EB41-4A4C-5B47-82CB-AA85E55B3F1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Formula for the Lower Bound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72B12109-D267-1048-8ECA-F8C1DC94AAF9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219200"/>
            <a:ext cx="7620000" cy="4937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Earlier we showed this was </a:t>
            </a:r>
            <a:r>
              <a:rPr lang="en-US" altLang="en-US" dirty="0">
                <a:ea typeface="ＭＳ Ｐゴシック" panose="020B0600070205080204" pitchFamily="34" charset="-128"/>
              </a:rPr>
              <a:t>(n lg n)</a:t>
            </a:r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Or, we can we lose that factorial in other ways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Stirling</a:t>
            </a:r>
            <a:r>
              <a:rPr lang="fr-FR" altLang="ja-JP" dirty="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s formula: (n/e)</a:t>
            </a:r>
            <a:r>
              <a:rPr lang="en-US" altLang="ja-JP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 sqrt(2</a:t>
            </a:r>
            <a:r>
              <a:rPr lang="en-US" altLang="ja-JP" sz="2600" dirty="0">
                <a:ea typeface="ＭＳ Ｐゴシック" panose="020B0600070205080204" pitchFamily="34" charset="-128"/>
                <a:sym typeface="Symbol" pitchFamily="2" charset="2"/>
              </a:rPr>
              <a:t>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n)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Take the log of this approximation of n! and you</a:t>
            </a:r>
            <a:r>
              <a:rPr lang="fr-FR" altLang="ja-JP" dirty="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 err="1">
                <a:ea typeface="ＭＳ Ｐゴシック" panose="020B0600070205080204" pitchFamily="34" charset="-128"/>
                <a:sym typeface="Symbol" pitchFamily="2" charset="2"/>
              </a:rPr>
              <a:t>ll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 see that it</a:t>
            </a:r>
            <a:r>
              <a:rPr lang="fr-FR" altLang="ja-JP" dirty="0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  <a:sym typeface="Symbol" pitchFamily="2" charset="2"/>
              </a:rPr>
              <a:t>s </a:t>
            </a:r>
            <a:r>
              <a:rPr lang="en-US" altLang="ja-JP" dirty="0">
                <a:ea typeface="ＭＳ Ｐゴシック" panose="020B0600070205080204" pitchFamily="34" charset="-128"/>
              </a:rPr>
              <a:t>(n lg n)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Better to re-write, use integrals, and…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See a textbook for details (but not ours)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If you were to do all this, you’d see:</a:t>
            </a:r>
          </a:p>
          <a:p>
            <a:pPr lvl="1">
              <a:lnSpc>
                <a:spcPct val="90000"/>
              </a:lnSpc>
              <a:buFontTx/>
              <a:buNone/>
            </a:pPr>
            <a:b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</a:br>
            <a:b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which is of course </a:t>
            </a:r>
            <a:r>
              <a:rPr lang="en-US" altLang="en-US" dirty="0">
                <a:ea typeface="ＭＳ Ｐゴシック" panose="020B0600070205080204" pitchFamily="34" charset="-128"/>
              </a:rPr>
              <a:t>(n lg n)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FYI </a:t>
            </a:r>
            <a:r>
              <a:rPr lang="en-US" altLang="en-US" dirty="0" err="1">
                <a:ea typeface="ＭＳ Ｐゴシック" panose="020B0600070205080204" pitchFamily="34" charset="-128"/>
              </a:rPr>
              <a:t>Mergesort</a:t>
            </a:r>
            <a:r>
              <a:rPr lang="en-US" altLang="en-US" dirty="0">
                <a:ea typeface="ＭＳ Ｐゴシック" panose="020B0600070205080204" pitchFamily="34" charset="-128"/>
              </a:rPr>
              <a:t> is very close to optimal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But not for all values of n</a:t>
            </a:r>
          </a:p>
        </p:txBody>
      </p:sp>
      <p:graphicFrame>
        <p:nvGraphicFramePr>
          <p:cNvPr id="35843" name="Object 2">
            <a:extLst>
              <a:ext uri="{FF2B5EF4-FFF2-40B4-BE49-F238E27FC236}">
                <a16:creationId xmlns:a16="http://schemas.microsoft.com/office/drawing/2014/main" id="{B63CABCB-55A7-BB49-A3DD-3AF1A89C06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186835"/>
              </p:ext>
            </p:extLst>
          </p:nvPr>
        </p:nvGraphicFramePr>
        <p:xfrm>
          <a:off x="1600200" y="4343400"/>
          <a:ext cx="43957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1943100" imgH="177800" progId="Equation.3">
                  <p:embed/>
                </p:oleObj>
              </mc:Choice>
              <mc:Fallback>
                <p:oleObj name="Equation" r:id="rId5" imgW="1943100" imgH="177800" progId="Equation.3">
                  <p:embed/>
                  <p:pic>
                    <p:nvPicPr>
                      <p:cNvPr id="35843" name="Object 2">
                        <a:extLst>
                          <a:ext uri="{FF2B5EF4-FFF2-40B4-BE49-F238E27FC236}">
                            <a16:creationId xmlns:a16="http://schemas.microsoft.com/office/drawing/2014/main" id="{B63CABCB-55A7-BB49-A3DD-3AF1A89C06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439578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3418-C604-C54A-8866-1CE5966A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A60EFC-7ABF-F94E-BE23-3260BEAB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FD0ED-9A08-8C46-9157-2482FA2FAE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Our lower-bound proof shows any algorithm must be</a:t>
            </a: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l-GR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Ω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(n lg n) in the worst-case </a:t>
            </a:r>
            <a:r>
              <a:rPr lang="en-US" altLang="en-US" b="1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it works by comparing keys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Algorithms that only do key-comparisons can sort any data type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Algorithms that can calculate on their keys can do better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E.g. counting sort and radix sort for numbers (Ch. 8 of CLRS)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In the same way that binary search is optimal, but hashing can be faster</a:t>
            </a:r>
          </a:p>
          <a:p>
            <a:pPr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Mergesort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 and Quicksort are in this order-class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Mergesort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 is very close to the L.B. (but not in-place)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But quicksort will run faster generally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Why?  Constants and lower-order terms are smaller.</a:t>
            </a: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</a:b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In other words, the overhead per comparison is less.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sym typeface="Symbol" pitchFamily="2" charset="2"/>
              </a:rPr>
              <a:t>But Quicksort really could be 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(n</a:t>
            </a:r>
            <a:r>
              <a:rPr lang="en-US" altLang="en-US" baseline="30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2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 at its worst</a:t>
            </a:r>
          </a:p>
        </p:txBody>
      </p:sp>
    </p:spTree>
    <p:extLst>
      <p:ext uri="{BB962C8B-B14F-4D97-AF65-F5344CB8AC3E}">
        <p14:creationId xmlns:p14="http://schemas.microsoft.com/office/powerpoint/2010/main" val="48300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78368CD9-75DE-EC41-82CF-DD6C8864DB13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Quicksort: Introduction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B29E40AF-B3B8-E946-B9CE-D43902C86B3A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3716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Developed by C.A.R. (Tony) Hoare (a Turing Award winner)</a:t>
            </a:r>
            <a:b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  <a:hlinkClick r:id="rId5"/>
              </a:rPr>
              <a:t>http://www.wikipedia.org/wiki/C._A._R._Hoare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Published in 1962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Classic divide and conquer, but…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Mergesort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does no comparisons to divide, but a lot to combine results (i.e. the merge) at each step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Quicksort does a lot of work to divide, but has nothing to do after the recursive calls.  No work to combine.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we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 using arrays. Linked lists? Interesting to think about this!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Dividing done with algorithm often called </a:t>
            </a:r>
            <a:r>
              <a:rPr lang="en-US" altLang="en-US" b="1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partition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Sometimes called </a:t>
            </a:r>
            <a:r>
              <a:rPr lang="en-US" altLang="en-US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split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.  Several variations.</a:t>
            </a:r>
          </a:p>
        </p:txBody>
      </p:sp>
    </p:spTree>
    <p:extLst>
      <p:ext uri="{BB962C8B-B14F-4D97-AF65-F5344CB8AC3E}">
        <p14:creationId xmlns:p14="http://schemas.microsoft.com/office/powerpoint/2010/main" val="61983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9C2D1634-5B07-B740-81D5-90946F1D818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Quicksort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Strategy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243FAB42-1B31-1846-AA42-0D44BAE53C27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371600"/>
            <a:ext cx="8255000" cy="4953000"/>
          </a:xfrm>
        </p:spPr>
        <p:txBody>
          <a:bodyPr/>
          <a:lstStyle/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Called on subsection of array from </a:t>
            </a:r>
            <a:r>
              <a:rPr lang="en-US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first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to </a:t>
            </a:r>
            <a:r>
              <a:rPr lang="en-US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last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Like </a:t>
            </a:r>
            <a:r>
              <a:rPr lang="en-US" altLang="en-US" sz="2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mergesort</a:t>
            </a:r>
            <a:endParaRPr lang="en-US" altLang="en-US" sz="2000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First, choose some element in the array to be the </a:t>
            </a:r>
            <a:r>
              <a:rPr lang="en-US" altLang="en-US" sz="2400" b="1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pivot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element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Any element!  Doesn't</a:t>
            </a:r>
            <a:r>
              <a:rPr lang="en-US" altLang="ja-JP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matter for </a:t>
            </a:r>
            <a:r>
              <a:rPr lang="en-US" altLang="ja-JP" sz="2000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correctness.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Often the first item. For us, the last.  Or, we often move some element into the last position (to get better </a:t>
            </a:r>
            <a:r>
              <a:rPr lang="en-US" altLang="en-US" sz="2000" u="sng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efficiency</a:t>
            </a:r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)</a:t>
            </a:r>
          </a:p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Second, call </a:t>
            </a:r>
            <a:r>
              <a:rPr lang="en-US" altLang="en-US" sz="2400" b="1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partition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which does two things: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Puts the pivot in its proper place, i.e. where it will be in the correctly sorted sequence</a:t>
            </a:r>
          </a:p>
          <a:p>
            <a:pPr lvl="1"/>
            <a:r>
              <a:rPr lang="en-US" altLang="en-US" sz="20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All elements below the pivot are less-than the pivot, and all elements above the pivot are greater-than </a:t>
            </a:r>
          </a:p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Third, use quicksort recursively on both sub-lists</a:t>
            </a:r>
          </a:p>
        </p:txBody>
      </p:sp>
    </p:spTree>
    <p:extLst>
      <p:ext uri="{BB962C8B-B14F-4D97-AF65-F5344CB8AC3E}">
        <p14:creationId xmlns:p14="http://schemas.microsoft.com/office/powerpoint/2010/main" val="107368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9C2D1634-5B07-B740-81D5-90946F1D818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Quicksort</a:t>
            </a:r>
            <a:r>
              <a:rPr lang="fr-FR" altLang="en-US" dirty="0">
                <a:ea typeface="ＭＳ Ｐゴシック" panose="020B0600070205080204" pitchFamily="34" charset="-128"/>
              </a:rPr>
              <a:t> </a:t>
            </a:r>
            <a:r>
              <a:rPr lang="fr-FR" altLang="en-US" dirty="0" err="1">
                <a:ea typeface="ＭＳ Ｐゴシック" panose="020B0600070205080204" pitchFamily="34" charset="-128"/>
              </a:rPr>
              <a:t>is</a:t>
            </a:r>
            <a:r>
              <a:rPr lang="fr-FR" altLang="en-US" dirty="0">
                <a:ea typeface="ＭＳ Ｐゴシック" panose="020B0600070205080204" pitchFamily="34" charset="-128"/>
              </a:rPr>
              <a:t> </a:t>
            </a:r>
            <a:r>
              <a:rPr lang="fr-FR" altLang="en-US" dirty="0" err="1">
                <a:ea typeface="ＭＳ Ｐゴシック" panose="020B0600070205080204" pitchFamily="34" charset="-128"/>
              </a:rPr>
              <a:t>Divide</a:t>
            </a:r>
            <a:r>
              <a:rPr lang="fr-FR" altLang="en-US" dirty="0">
                <a:ea typeface="ＭＳ Ｐゴシック" panose="020B0600070205080204" pitchFamily="34" charset="-128"/>
              </a:rPr>
              <a:t> and </a:t>
            </a:r>
            <a:r>
              <a:rPr lang="fr-FR" altLang="en-US" dirty="0" err="1">
                <a:ea typeface="ＭＳ Ｐゴシック" panose="020B0600070205080204" pitchFamily="34" charset="-128"/>
              </a:rPr>
              <a:t>Conquer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Rectangle 3">
                <a:extLst>
                  <a:ext uri="{FF2B5EF4-FFF2-40B4-BE49-F238E27FC236}">
                    <a16:creationId xmlns:a16="http://schemas.microsoft.com/office/drawing/2014/main" id="{243FAB42-1B31-1846-AA42-0D44BAE53C2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>
              <a:xfrm>
                <a:off x="381000" y="1371600"/>
                <a:ext cx="8255000" cy="4953000"/>
              </a:xfrm>
            </p:spPr>
            <p:txBody>
              <a:bodyPr/>
              <a:lstStyle/>
              <a:p>
                <a:r>
                  <a:rPr lang="en-US" sz="3200" dirty="0">
                    <a:solidFill>
                      <a:srgbClr val="0070C0"/>
                    </a:solidFill>
                  </a:rPr>
                  <a:t>Divide: </a:t>
                </a:r>
                <a:r>
                  <a:rPr lang="en-US" sz="3200" dirty="0"/>
                  <a:t>select </a:t>
                </a:r>
                <a:r>
                  <a:rPr lang="en-US" sz="3200" dirty="0">
                    <a:solidFill>
                      <a:srgbClr val="FF33CC"/>
                    </a:solidFill>
                  </a:rPr>
                  <a:t>pivot </a:t>
                </a:r>
                <a:r>
                  <a:rPr lang="en-US" sz="3200" dirty="0"/>
                  <a:t>element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3200" dirty="0"/>
                  <a:t>, </a:t>
                </a:r>
                <a:r>
                  <a:rPr lang="en-US" sz="3200" dirty="0">
                    <a:solidFill>
                      <a:srgbClr val="FF33CC"/>
                    </a:solidFill>
                  </a:rPr>
                  <a:t>Partition(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rgbClr val="FF33CC"/>
                        </a:solidFill>
                        <a:latin typeface="Cambria Math"/>
                      </a:rPr>
                      <m:t>𝑝</m:t>
                    </m:r>
                  </m:oMath>
                </a14:m>
                <a:r>
                  <a:rPr lang="en-US" sz="3200" dirty="0">
                    <a:solidFill>
                      <a:srgbClr val="FF33CC"/>
                    </a:solidFill>
                  </a:rPr>
                  <a:t>)</a:t>
                </a:r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Conquer: </a:t>
                </a:r>
                <a:r>
                  <a:rPr lang="en-US" sz="3200" dirty="0"/>
                  <a:t>recursively sort left and right </a:t>
                </a:r>
                <a:r>
                  <a:rPr lang="en-US" sz="3200" dirty="0" err="1"/>
                  <a:t>sublists</a:t>
                </a:r>
                <a:endParaRPr lang="en-US" sz="3200" dirty="0"/>
              </a:p>
              <a:p>
                <a:r>
                  <a:rPr lang="en-US" sz="3200" dirty="0">
                    <a:solidFill>
                      <a:srgbClr val="0070C0"/>
                    </a:solidFill>
                  </a:rPr>
                  <a:t>Combine: </a:t>
                </a:r>
                <a:r>
                  <a:rPr lang="en-US" sz="3200" dirty="0"/>
                  <a:t>Nothing</a:t>
                </a:r>
                <a:r>
                  <a:rPr lang="en-US" sz="2400" dirty="0"/>
                  <a:t>!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800" dirty="0"/>
                  <a:t>Contrast to </a:t>
                </a:r>
                <a:r>
                  <a:rPr lang="en-US" sz="2800" dirty="0" err="1"/>
                  <a:t>mergesort</a:t>
                </a:r>
                <a:r>
                  <a:rPr lang="en-US" sz="2800" dirty="0"/>
                  <a:t>,</a:t>
                </a:r>
                <a:br>
                  <a:rPr lang="en-US" sz="2800" dirty="0"/>
                </a:br>
                <a:r>
                  <a:rPr lang="en-US" sz="2800" dirty="0"/>
                  <a:t>   where divide is simple and combine is work</a:t>
                </a:r>
              </a:p>
            </p:txBody>
          </p:sp>
        </mc:Choice>
        <mc:Fallback xmlns="">
          <p:sp>
            <p:nvSpPr>
              <p:cNvPr id="8194" name="Rectangle 3">
                <a:extLst>
                  <a:ext uri="{FF2B5EF4-FFF2-40B4-BE49-F238E27FC236}">
                    <a16:creationId xmlns:a16="http://schemas.microsoft.com/office/drawing/2014/main" id="{243FAB42-1B31-1846-AA42-0D44BAE53C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5"/>
                </p:custDataLst>
              </p:nvPr>
            </p:nvSpPr>
            <p:spPr>
              <a:xfrm>
                <a:off x="381000" y="1371600"/>
                <a:ext cx="8255000" cy="4953000"/>
              </a:xfrm>
              <a:blipFill>
                <a:blip r:embed="rId6"/>
                <a:stretch>
                  <a:fillRect l="-1536" t="-1790" r="-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326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>
            <a:extLst>
              <a:ext uri="{FF2B5EF4-FFF2-40B4-BE49-F238E27FC236}">
                <a16:creationId xmlns:a16="http://schemas.microsoft.com/office/drawing/2014/main" id="{08AD30C6-35A1-9446-B1E6-1EBE23AB29B1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81000" y="1371600"/>
            <a:ext cx="8458200" cy="5486400"/>
          </a:xfrm>
        </p:spPr>
        <p:txBody>
          <a:bodyPr/>
          <a:lstStyle/>
          <a:p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Use last element as pivot (or pick one and move it there)</a:t>
            </a:r>
          </a:p>
          <a:p>
            <a:pPr lvl="1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After call to partition…</a:t>
            </a:r>
          </a:p>
          <a:p>
            <a:pPr lvl="1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>
              <a:spcAft>
                <a:spcPct val="25000"/>
              </a:spcAft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Now sort two parts recursively and we</a:t>
            </a:r>
            <a:r>
              <a:rPr lang="fr-FR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 done!</a:t>
            </a:r>
          </a:p>
          <a:p>
            <a:pPr lvl="1">
              <a:spcAft>
                <a:spcPct val="20000"/>
              </a:spcAft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Note that </a:t>
            </a: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splitPoint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may be anywhere in </a:t>
            </a:r>
            <a:r>
              <a:rPr lang="en-US" altLang="en-US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first..last</a:t>
            </a:r>
            <a:endParaRPr lang="en-US" altLang="en-US" i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Note our assumption that all keys are distinct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D01D2F2-25D8-F144-ADCE-583FEE0CCD9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 Quicksort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Strategy (a picture)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53D67D9F-00D7-FF43-BFFC-06E05A472C58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1981200"/>
            <a:ext cx="6705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9220" name="Group 5">
            <a:extLst>
              <a:ext uri="{FF2B5EF4-FFF2-40B4-BE49-F238E27FC236}">
                <a16:creationId xmlns:a16="http://schemas.microsoft.com/office/drawing/2014/main" id="{55546506-298E-AC48-84CB-8EDEE3763F1A}"/>
              </a:ext>
            </a:extLst>
          </p:cNvPr>
          <p:cNvGrpSpPr>
            <a:grpSpLocks/>
          </p:cNvGrpSpPr>
          <p:nvPr/>
        </p:nvGrpSpPr>
        <p:grpSpPr bwMode="auto">
          <a:xfrm>
            <a:off x="7435850" y="1958975"/>
            <a:ext cx="1106488" cy="336550"/>
            <a:chOff x="5068" y="3922"/>
            <a:chExt cx="697" cy="212"/>
          </a:xfrm>
        </p:grpSpPr>
        <p:sp>
          <p:nvSpPr>
            <p:cNvPr id="9241" name="Rectangle 7">
              <a:extLst>
                <a:ext uri="{FF2B5EF4-FFF2-40B4-BE49-F238E27FC236}">
                  <a16:creationId xmlns:a16="http://schemas.microsoft.com/office/drawing/2014/main" id="{ED2D1AE0-4CB4-054A-B431-CB7793FFBADB}"/>
                </a:ext>
              </a:extLst>
            </p:cNvPr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083" y="3936"/>
              <a:ext cx="43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42" name="Text Box 6">
              <a:extLst>
                <a:ext uri="{FF2B5EF4-FFF2-40B4-BE49-F238E27FC236}">
                  <a16:creationId xmlns:a16="http://schemas.microsoft.com/office/drawing/2014/main" id="{D0C33A18-DF48-7342-93CE-6FC4D9709745}"/>
                </a:ext>
              </a:extLst>
            </p:cNvPr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068" y="3922"/>
              <a:ext cx="6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latin typeface="Tahoma" panose="020B0604030504040204" pitchFamily="34" charset="0"/>
                </a:rPr>
                <a:t>pivot</a:t>
              </a:r>
            </a:p>
          </p:txBody>
        </p:sp>
      </p:grpSp>
      <p:sp>
        <p:nvSpPr>
          <p:cNvPr id="9221" name="Text Box 21">
            <a:extLst>
              <a:ext uri="{FF2B5EF4-FFF2-40B4-BE49-F238E27FC236}">
                <a16:creationId xmlns:a16="http://schemas.microsoft.com/office/drawing/2014/main" id="{E3C2E8E2-38A8-9A4E-A6B5-10890E9A8A2C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22860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>
                <a:latin typeface="Tahoma" panose="020B0604030504040204" pitchFamily="34" charset="0"/>
              </a:rPr>
              <a:t>first</a:t>
            </a:r>
          </a:p>
        </p:txBody>
      </p:sp>
      <p:sp>
        <p:nvSpPr>
          <p:cNvPr id="9222" name="Text Box 23">
            <a:extLst>
              <a:ext uri="{FF2B5EF4-FFF2-40B4-BE49-F238E27FC236}">
                <a16:creationId xmlns:a16="http://schemas.microsoft.com/office/drawing/2014/main" id="{25D336B4-3F37-D545-B563-CCC88F5EC4A8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43800" y="233045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>
                <a:latin typeface="Tahoma" panose="020B0604030504040204" pitchFamily="34" charset="0"/>
              </a:rPr>
              <a:t>last</a:t>
            </a:r>
          </a:p>
        </p:txBody>
      </p:sp>
      <p:sp>
        <p:nvSpPr>
          <p:cNvPr id="9223" name="Rectangle 8">
            <a:extLst>
              <a:ext uri="{FF2B5EF4-FFF2-40B4-BE49-F238E27FC236}">
                <a16:creationId xmlns:a16="http://schemas.microsoft.com/office/drawing/2014/main" id="{6DB83F9E-4973-8348-9404-38F5BCC6EAF4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85888" y="3144838"/>
            <a:ext cx="6705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9224" name="Group 9">
            <a:extLst>
              <a:ext uri="{FF2B5EF4-FFF2-40B4-BE49-F238E27FC236}">
                <a16:creationId xmlns:a16="http://schemas.microsoft.com/office/drawing/2014/main" id="{D9DF5405-49E6-8C49-B355-55AE51D2E5BE}"/>
              </a:ext>
            </a:extLst>
          </p:cNvPr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195888" y="3144838"/>
            <a:ext cx="914400" cy="336550"/>
            <a:chOff x="1296" y="3936"/>
            <a:chExt cx="576" cy="212"/>
          </a:xfrm>
        </p:grpSpPr>
        <p:sp>
          <p:nvSpPr>
            <p:cNvPr id="9239" name="Text Box 10">
              <a:extLst>
                <a:ext uri="{FF2B5EF4-FFF2-40B4-BE49-F238E27FC236}">
                  <a16:creationId xmlns:a16="http://schemas.microsoft.com/office/drawing/2014/main" id="{31C98DAF-02E6-A646-9117-568434E17ADB}"/>
                </a:ext>
              </a:extLst>
            </p:cNvPr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96" y="393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latin typeface="Tahoma" panose="020B0604030504040204" pitchFamily="34" charset="0"/>
                </a:rPr>
                <a:t>pivot</a:t>
              </a:r>
            </a:p>
          </p:txBody>
        </p:sp>
        <p:sp>
          <p:nvSpPr>
            <p:cNvPr id="9240" name="Rectangle 11">
              <a:extLst>
                <a:ext uri="{FF2B5EF4-FFF2-40B4-BE49-F238E27FC236}">
                  <a16:creationId xmlns:a16="http://schemas.microsoft.com/office/drawing/2014/main" id="{3872D217-08D3-8C41-9EF5-AB66AB286257}"/>
                </a:ext>
              </a:extLst>
            </p:cNvPr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296" y="3936"/>
              <a:ext cx="43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225" name="Text Box 12">
            <a:extLst>
              <a:ext uri="{FF2B5EF4-FFF2-40B4-BE49-F238E27FC236}">
                <a16:creationId xmlns:a16="http://schemas.microsoft.com/office/drawing/2014/main" id="{28E67741-10E8-7846-A0DC-D8D5E0C58592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00200" y="3124200"/>
            <a:ext cx="22653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>
                <a:latin typeface="Tahoma" panose="020B0604030504040204" pitchFamily="34" charset="0"/>
              </a:rPr>
              <a:t>&lt;= pivot (unsorted)</a:t>
            </a:r>
          </a:p>
        </p:txBody>
      </p:sp>
      <p:sp>
        <p:nvSpPr>
          <p:cNvPr id="9226" name="Text Box 17">
            <a:extLst>
              <a:ext uri="{FF2B5EF4-FFF2-40B4-BE49-F238E27FC236}">
                <a16:creationId xmlns:a16="http://schemas.microsoft.com/office/drawing/2014/main" id="{61319303-2004-B444-9C3D-D063EA5C092E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34088" y="3144838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>
                <a:latin typeface="Tahoma" panose="020B0604030504040204" pitchFamily="34" charset="0"/>
              </a:rPr>
              <a:t>&gt; pivot (unsorted)</a:t>
            </a:r>
          </a:p>
        </p:txBody>
      </p:sp>
      <p:sp>
        <p:nvSpPr>
          <p:cNvPr id="9227" name="Text Box 24">
            <a:extLst>
              <a:ext uri="{FF2B5EF4-FFF2-40B4-BE49-F238E27FC236}">
                <a16:creationId xmlns:a16="http://schemas.microsoft.com/office/drawing/2014/main" id="{CCF5AEA1-2FAE-BA46-93C3-3D2A2F288134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47800" y="3513138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>
                <a:latin typeface="Tahoma" panose="020B0604030504040204" pitchFamily="34" charset="0"/>
              </a:rPr>
              <a:t>first</a:t>
            </a:r>
          </a:p>
        </p:txBody>
      </p:sp>
      <p:sp>
        <p:nvSpPr>
          <p:cNvPr id="9228" name="Text Box 25">
            <a:extLst>
              <a:ext uri="{FF2B5EF4-FFF2-40B4-BE49-F238E27FC236}">
                <a16:creationId xmlns:a16="http://schemas.microsoft.com/office/drawing/2014/main" id="{54FE26A6-E706-3C4B-B16B-5DAA26648804}"/>
              </a:ext>
            </a:extLst>
          </p:cNvPr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543800" y="3557588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>
                <a:latin typeface="Tahoma" panose="020B0604030504040204" pitchFamily="34" charset="0"/>
              </a:rPr>
              <a:t>last</a:t>
            </a:r>
          </a:p>
        </p:txBody>
      </p:sp>
      <p:sp>
        <p:nvSpPr>
          <p:cNvPr id="9229" name="Text Box 26">
            <a:extLst>
              <a:ext uri="{FF2B5EF4-FFF2-40B4-BE49-F238E27FC236}">
                <a16:creationId xmlns:a16="http://schemas.microsoft.com/office/drawing/2014/main" id="{0BADC1D9-8DF8-5446-9F97-B70D62BD56C6}"/>
              </a:ext>
            </a:extLst>
          </p:cNvPr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95888" y="3481388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>
                <a:latin typeface="Tahoma" panose="020B0604030504040204" pitchFamily="34" charset="0"/>
              </a:rPr>
              <a:t>split point</a:t>
            </a:r>
          </a:p>
        </p:txBody>
      </p:sp>
      <p:sp>
        <p:nvSpPr>
          <p:cNvPr id="9230" name="Rectangle 30">
            <a:extLst>
              <a:ext uri="{FF2B5EF4-FFF2-40B4-BE49-F238E27FC236}">
                <a16:creationId xmlns:a16="http://schemas.microsoft.com/office/drawing/2014/main" id="{AED0E4AA-C98B-DD42-868B-5C43EFA90863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408059" y="4476750"/>
            <a:ext cx="67056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9231" name="Group 31">
            <a:extLst>
              <a:ext uri="{FF2B5EF4-FFF2-40B4-BE49-F238E27FC236}">
                <a16:creationId xmlns:a16="http://schemas.microsoft.com/office/drawing/2014/main" id="{AF6EDC08-B048-D048-998E-FCD0257C3E95}"/>
              </a:ext>
            </a:extLst>
          </p:cNvPr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5218059" y="4476750"/>
            <a:ext cx="914400" cy="336550"/>
            <a:chOff x="1296" y="3936"/>
            <a:chExt cx="576" cy="212"/>
          </a:xfrm>
        </p:grpSpPr>
        <p:sp>
          <p:nvSpPr>
            <p:cNvPr id="9237" name="Text Box 32">
              <a:extLst>
                <a:ext uri="{FF2B5EF4-FFF2-40B4-BE49-F238E27FC236}">
                  <a16:creationId xmlns:a16="http://schemas.microsoft.com/office/drawing/2014/main" id="{FE05F654-616D-1D4D-9C51-1519EAFDEB7D}"/>
                </a:ext>
              </a:extLst>
            </p:cNvPr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96" y="393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latin typeface="Tahoma" panose="020B0604030504040204" pitchFamily="34" charset="0"/>
                </a:rPr>
                <a:t>pivot</a:t>
              </a:r>
            </a:p>
          </p:txBody>
        </p:sp>
        <p:sp>
          <p:nvSpPr>
            <p:cNvPr id="9238" name="Rectangle 33">
              <a:extLst>
                <a:ext uri="{FF2B5EF4-FFF2-40B4-BE49-F238E27FC236}">
                  <a16:creationId xmlns:a16="http://schemas.microsoft.com/office/drawing/2014/main" id="{EB4D70B5-10DE-8441-BC22-16C158516B6C}"/>
                </a:ext>
              </a:extLst>
            </p:cNvPr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96" y="3936"/>
              <a:ext cx="43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232" name="Text Box 34">
            <a:extLst>
              <a:ext uri="{FF2B5EF4-FFF2-40B4-BE49-F238E27FC236}">
                <a16:creationId xmlns:a16="http://schemas.microsoft.com/office/drawing/2014/main" id="{7CAF77D0-8EBF-8146-86D5-9A429FB67CD5}"/>
              </a:ext>
            </a:extLst>
          </p:cNvPr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622372" y="4456113"/>
            <a:ext cx="20034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 dirty="0">
                <a:latin typeface="Tahoma" panose="020B0604030504040204" pitchFamily="34" charset="0"/>
              </a:rPr>
              <a:t>&lt;= pivot (sorted)</a:t>
            </a:r>
          </a:p>
        </p:txBody>
      </p:sp>
      <p:sp>
        <p:nvSpPr>
          <p:cNvPr id="9233" name="Text Box 35">
            <a:extLst>
              <a:ext uri="{FF2B5EF4-FFF2-40B4-BE49-F238E27FC236}">
                <a16:creationId xmlns:a16="http://schemas.microsoft.com/office/drawing/2014/main" id="{CAE1281B-2293-FF40-8EEF-2F82AED86DA5}"/>
              </a:ext>
            </a:extLst>
          </p:cNvPr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10288" y="4466076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 dirty="0">
                <a:latin typeface="Tahoma" panose="020B0604030504040204" pitchFamily="34" charset="0"/>
              </a:rPr>
              <a:t>&gt; pivot (sorted)</a:t>
            </a:r>
          </a:p>
        </p:txBody>
      </p:sp>
      <p:sp>
        <p:nvSpPr>
          <p:cNvPr id="9234" name="Text Box 36">
            <a:extLst>
              <a:ext uri="{FF2B5EF4-FFF2-40B4-BE49-F238E27FC236}">
                <a16:creationId xmlns:a16="http://schemas.microsoft.com/office/drawing/2014/main" id="{F5EECDCC-31A7-A341-8A0A-7160B4DA5E31}"/>
              </a:ext>
            </a:extLst>
          </p:cNvPr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69972" y="484505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 dirty="0">
                <a:latin typeface="Tahoma" panose="020B0604030504040204" pitchFamily="34" charset="0"/>
              </a:rPr>
              <a:t>first</a:t>
            </a:r>
          </a:p>
        </p:txBody>
      </p:sp>
      <p:sp>
        <p:nvSpPr>
          <p:cNvPr id="9235" name="Text Box 37">
            <a:extLst>
              <a:ext uri="{FF2B5EF4-FFF2-40B4-BE49-F238E27FC236}">
                <a16:creationId xmlns:a16="http://schemas.microsoft.com/office/drawing/2014/main" id="{657B7450-AF7F-F54A-AFAC-1DF52529BC5E}"/>
              </a:ext>
            </a:extLst>
          </p:cNvPr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565972" y="48895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>
                <a:latin typeface="Tahoma" panose="020B0604030504040204" pitchFamily="34" charset="0"/>
              </a:rPr>
              <a:t>last</a:t>
            </a:r>
          </a:p>
        </p:txBody>
      </p:sp>
      <p:sp>
        <p:nvSpPr>
          <p:cNvPr id="9236" name="Text Box 38">
            <a:extLst>
              <a:ext uri="{FF2B5EF4-FFF2-40B4-BE49-F238E27FC236}">
                <a16:creationId xmlns:a16="http://schemas.microsoft.com/office/drawing/2014/main" id="{E3BF8835-DA25-064F-A2BE-1F615DC108E8}"/>
              </a:ext>
            </a:extLst>
          </p:cNvPr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18059" y="4784725"/>
            <a:ext cx="990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i="1">
                <a:latin typeface="Tahoma" panose="020B0604030504040204" pitchFamily="34" charset="0"/>
              </a:rPr>
              <a:t>split point</a:t>
            </a:r>
          </a:p>
        </p:txBody>
      </p:sp>
    </p:spTree>
    <p:extLst>
      <p:ext uri="{BB962C8B-B14F-4D97-AF65-F5344CB8AC3E}">
        <p14:creationId xmlns:p14="http://schemas.microsoft.com/office/powerpoint/2010/main" val="253653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5F224A9B-CA5C-F045-B0E6-027F9DF5E1C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Quicksort Code</a:t>
            </a:r>
          </a:p>
        </p:txBody>
      </p:sp>
      <p:sp>
        <p:nvSpPr>
          <p:cNvPr id="10242" name="Text Box 3">
            <a:extLst>
              <a:ext uri="{FF2B5EF4-FFF2-40B4-BE49-F238E27FC236}">
                <a16:creationId xmlns:a16="http://schemas.microsoft.com/office/drawing/2014/main" id="{229650FE-BAAD-BF40-A402-4C386221ED70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524000"/>
            <a:ext cx="8255000" cy="4724400"/>
          </a:xfrm>
          <a:noFill/>
        </p:spPr>
        <p:txBody>
          <a:bodyPr/>
          <a:lstStyle/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Input Parameters: </a:t>
            </a:r>
            <a:r>
              <a:rPr kumimoji="0" lang="en-US" altLang="en-US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list</a:t>
            </a:r>
            <a:r>
              <a:rPr kumimoji="0"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</a:t>
            </a:r>
            <a:r>
              <a:rPr kumimoji="0" lang="en-US" altLang="en-US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first, last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Output Parameters: </a:t>
            </a:r>
            <a:r>
              <a:rPr kumimoji="0" lang="en-US" altLang="en-US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list</a:t>
            </a:r>
          </a:p>
          <a:p>
            <a:pPr defTabSz="457200">
              <a:lnSpc>
                <a:spcPct val="90000"/>
              </a:lnSpc>
              <a:buFontTx/>
              <a:buNone/>
            </a:pPr>
            <a:endParaRPr kumimoji="0" lang="en-US" altLang="en-US" dirty="0">
              <a:ea typeface="ＭＳ Ｐゴシック" panose="020B0600070205080204" pitchFamily="34" charset="-128"/>
            </a:endParaRPr>
          </a:p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def quicksort(list, first, last):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if first &lt; last: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    q = partition(list, first, last)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    quicksort(list, first, q-1)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    quicksort(list, q+1, last)</a:t>
            </a:r>
          </a:p>
          <a:p>
            <a:pPr defTabSz="457200">
              <a:lnSpc>
                <a:spcPct val="90000"/>
              </a:lnSpc>
              <a:buFontTx/>
              <a:buNone/>
            </a:pPr>
            <a:r>
              <a:rPr kumimoji="0" lang="en-US" altLang="en-US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return</a:t>
            </a:r>
          </a:p>
        </p:txBody>
      </p:sp>
    </p:spTree>
    <p:extLst>
      <p:ext uri="{BB962C8B-B14F-4D97-AF65-F5344CB8AC3E}">
        <p14:creationId xmlns:p14="http://schemas.microsoft.com/office/powerpoint/2010/main" val="227243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62B0037C-0A22-EB42-927E-9BE7A7D3CBB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Partition Does the Dirty Work</a:t>
            </a:r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C1A3E817-D5A7-B04C-B6E6-FAACB60D15F2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Partition rearranges elements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How?  How many comparisons?  How many swaps?</a:t>
            </a:r>
          </a:p>
          <a:p>
            <a:r>
              <a:rPr lang="en-US" altLang="en-US" sz="32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How? Two well-known algorithms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 this chapter of CLRS, </a:t>
            </a:r>
            <a:r>
              <a:rPr lang="en-US" altLang="en-US" sz="28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Lomuto</a:t>
            </a:r>
            <a:r>
              <a:rPr lang="fr-FR" altLang="ja-JP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algorithm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 the exercises, the original: Hoare</a:t>
            </a:r>
            <a:r>
              <a:rPr lang="fr-FR" altLang="ja-JP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 algorithm.  (Page 185. Look at on your own.)</a:t>
            </a:r>
          </a:p>
          <a:p>
            <a:pPr lvl="1"/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Important:</a:t>
            </a:r>
          </a:p>
          <a:p>
            <a:pPr lvl="2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Both are in-place!</a:t>
            </a:r>
          </a:p>
          <a:p>
            <a:pPr lvl="2"/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Both are linear.</a:t>
            </a:r>
          </a:p>
        </p:txBody>
      </p:sp>
    </p:spTree>
    <p:extLst>
      <p:ext uri="{BB962C8B-B14F-4D97-AF65-F5344CB8AC3E}">
        <p14:creationId xmlns:p14="http://schemas.microsoft.com/office/powerpoint/2010/main" val="413350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DD75C3A0-8434-1E48-98A2-9907AC42DD1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12629"/>
            <a:ext cx="8229600" cy="9906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Strategy for </a:t>
            </a:r>
            <a:r>
              <a:rPr lang="en-US" altLang="en-US" dirty="0" err="1">
                <a:ea typeface="ＭＳ Ｐゴシック" panose="020B0600070205080204" pitchFamily="34" charset="-128"/>
              </a:rPr>
              <a:t>Lomuto</a:t>
            </a:r>
            <a:r>
              <a:rPr lang="fr-FR" altLang="ja-JP" dirty="0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s Partition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7C471A22-F8A2-5645-AF5C-4DEF871CF08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44500" y="3761575"/>
            <a:ext cx="8255000" cy="22884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Strategy: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Look at next item </a:t>
            </a:r>
            <a:r>
              <a:rPr lang="en-US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a[j]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that item &gt; pivot, all is well!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 that item &lt; pivot, increment </a:t>
            </a:r>
            <a:r>
              <a:rPr lang="en-US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</a:t>
            </a:r>
            <a:r>
              <a:rPr lang="en-US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and then swap items at positions </a:t>
            </a:r>
            <a:r>
              <a:rPr lang="en-US" altLang="en-US" sz="2400" i="1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and </a:t>
            </a:r>
            <a:r>
              <a:rPr lang="en-US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j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When done, swap pivot with item at position </a:t>
            </a:r>
            <a:r>
              <a:rPr lang="en-US" altLang="en-US" sz="2400" i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i+1</a:t>
            </a:r>
          </a:p>
          <a:p>
            <a:pPr>
              <a:lnSpc>
                <a:spcPct val="80000"/>
              </a:lnSpc>
            </a:pPr>
            <a:r>
              <a:rPr lang="en-US" altLang="en-US" sz="27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Number of comparisons:   n-1</a:t>
            </a:r>
          </a:p>
        </p:txBody>
      </p:sp>
      <p:sp>
        <p:nvSpPr>
          <p:cNvPr id="12291" name="Rectangle 18">
            <a:extLst>
              <a:ext uri="{FF2B5EF4-FFF2-40B4-BE49-F238E27FC236}">
                <a16:creationId xmlns:a16="http://schemas.microsoft.com/office/drawing/2014/main" id="{FF04CAE8-5E9B-704A-B6BE-1036410BA3F0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1339850"/>
            <a:ext cx="82550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kumimoji="1"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Invariant:  At any point: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kumimoji="1" lang="en-US" altLang="en-US" sz="2000" i="1" dirty="0" err="1">
                <a:latin typeface="Calibri" panose="020F0502020204030204" pitchFamily="34" charset="0"/>
                <a:cs typeface="Calibri" panose="020F0502020204030204" pitchFamily="34" charset="0"/>
                <a:sym typeface="MT Extra" pitchFamily="2" charset="77"/>
              </a:rPr>
              <a:t>i</a:t>
            </a:r>
            <a:r>
              <a:rPr kumimoji="1"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MT Extra" pitchFamily="2" charset="77"/>
              </a:rPr>
              <a:t>  indexes the right-most element &lt;= </a:t>
            </a:r>
            <a:r>
              <a:rPr kumimoji="1" lang="en-US" altLang="en-US" sz="2000" i="1" dirty="0">
                <a:latin typeface="Calibri" panose="020F0502020204030204" pitchFamily="34" charset="0"/>
                <a:cs typeface="Calibri" panose="020F0502020204030204" pitchFamily="34" charset="0"/>
                <a:sym typeface="MT Extra" pitchFamily="2" charset="77"/>
              </a:rPr>
              <a:t>pivot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kumimoji="1" lang="en-US" altLang="en-US" sz="2000" i="1" dirty="0">
                <a:latin typeface="Calibri" panose="020F0502020204030204" pitchFamily="34" charset="0"/>
                <a:cs typeface="Calibri" panose="020F0502020204030204" pitchFamily="34" charset="0"/>
                <a:sym typeface="MT Extra" pitchFamily="2" charset="77"/>
              </a:rPr>
              <a:t>j-1 </a:t>
            </a:r>
            <a:r>
              <a:rPr kumimoji="1"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MT Extra" pitchFamily="2" charset="77"/>
              </a:rPr>
              <a:t> indexes the right-most element &gt; </a:t>
            </a:r>
            <a:r>
              <a:rPr kumimoji="1" lang="en-US" altLang="en-US" sz="2000" i="1" dirty="0">
                <a:latin typeface="Calibri" panose="020F0502020204030204" pitchFamily="34" charset="0"/>
                <a:cs typeface="Calibri" panose="020F0502020204030204" pitchFamily="34" charset="0"/>
                <a:sym typeface="MT Extra" pitchFamily="2" charset="77"/>
              </a:rPr>
              <a:t>pivot</a:t>
            </a:r>
            <a:endParaRPr kumimoji="1" lang="en-US" alt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292" name="Picture 18" descr="Preview.png">
            <a:extLst>
              <a:ext uri="{FF2B5EF4-FFF2-40B4-BE49-F238E27FC236}">
                <a16:creationId xmlns:a16="http://schemas.microsoft.com/office/drawing/2014/main" id="{3FC76C95-9709-F049-9060-E178434B98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516975"/>
            <a:ext cx="5791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1E9D18-E6DC-E645-BE5A-C3D2CD4990C1}"/>
              </a:ext>
            </a:extLst>
          </p:cNvPr>
          <p:cNvSpPr txBox="1"/>
          <p:nvPr/>
        </p:nvSpPr>
        <p:spPr>
          <a:xfrm>
            <a:off x="5943600" y="1346200"/>
            <a:ext cx="3124200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</a:t>
            </a:r>
            <a:r>
              <a:rPr 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 uses </a:t>
            </a:r>
            <a:r>
              <a:rPr lang="en-US" sz="1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what we called </a:t>
            </a:r>
            <a:r>
              <a:rPr lang="en-US" sz="1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</a:t>
            </a:r>
            <a:r>
              <a:rPr 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earlier slides</a:t>
            </a:r>
          </a:p>
        </p:txBody>
      </p:sp>
    </p:spTree>
    <p:extLst>
      <p:ext uri="{BB962C8B-B14F-4D97-AF65-F5344CB8AC3E}">
        <p14:creationId xmlns:p14="http://schemas.microsoft.com/office/powerpoint/2010/main" val="2151735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05-sorting</Template>
  <TotalTime>42295</TotalTime>
  <Words>2226</Words>
  <Application>Microsoft Macintosh PowerPoint</Application>
  <PresentationFormat>On-screen Show (4:3)</PresentationFormat>
  <Paragraphs>333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Bookman Old Style</vt:lpstr>
      <vt:lpstr>Calibri</vt:lpstr>
      <vt:lpstr>Cambria Math</vt:lpstr>
      <vt:lpstr>Gill Sans MT</vt:lpstr>
      <vt:lpstr>Tahoma</vt:lpstr>
      <vt:lpstr>Times New Roman</vt:lpstr>
      <vt:lpstr>Wingdings</vt:lpstr>
      <vt:lpstr>Wingdings 3</vt:lpstr>
      <vt:lpstr>Origin</vt:lpstr>
      <vt:lpstr>Equation</vt:lpstr>
      <vt:lpstr>Microsoft Equation</vt:lpstr>
      <vt:lpstr>Quicksort Lower Bounds for Comparison Sorts</vt:lpstr>
      <vt:lpstr>Quicksort and Partition</vt:lpstr>
      <vt:lpstr>Quicksort: Introduction</vt:lpstr>
      <vt:lpstr>Quicksort’s Strategy</vt:lpstr>
      <vt:lpstr>Quicksort is Divide and Conquer</vt:lpstr>
      <vt:lpstr> Quicksort’s Strategy (a picture)</vt:lpstr>
      <vt:lpstr>Quicksort Code</vt:lpstr>
      <vt:lpstr>Partition Does the Dirty Work</vt:lpstr>
      <vt:lpstr>Strategy for Lomuto’s Partition</vt:lpstr>
      <vt:lpstr>Efficiency of Quicksort</vt:lpstr>
      <vt:lpstr>Worst Case of Quicksort</vt:lpstr>
      <vt:lpstr>Quicksort’s Average Case</vt:lpstr>
      <vt:lpstr>Avoiding Quicksort’s Worst Case</vt:lpstr>
      <vt:lpstr>Tuning Quicksort’s Performance</vt:lpstr>
      <vt:lpstr>Quicksort’s Space Complexity</vt:lpstr>
      <vt:lpstr>Summary: Quicksort</vt:lpstr>
      <vt:lpstr>Lower Bounds Proof for Comparison Sorts</vt:lpstr>
      <vt:lpstr>PowerPoint Presentation</vt:lpstr>
      <vt:lpstr>log⁡n! "" O(n log⁡n )</vt:lpstr>
      <vt:lpstr>log⁡n! "" Ω(n log⁡n )</vt:lpstr>
      <vt:lpstr>Worst Case Lower Bounds</vt:lpstr>
      <vt:lpstr>Strategy: Decision Tree</vt:lpstr>
      <vt:lpstr>Strategy: Decision Tree</vt:lpstr>
      <vt:lpstr>Lower Bound for Worst Case</vt:lpstr>
      <vt:lpstr>Formula for the Lower Bound</vt:lpstr>
      <vt:lpstr>Summary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Horton, Tom (tbh3f)</cp:lastModifiedBy>
  <cp:revision>947</cp:revision>
  <cp:lastPrinted>2010-03-04T14:04:20Z</cp:lastPrinted>
  <dcterms:created xsi:type="dcterms:W3CDTF">2010-03-16T00:09:25Z</dcterms:created>
  <dcterms:modified xsi:type="dcterms:W3CDTF">2021-08-25T20:05:06Z</dcterms:modified>
</cp:coreProperties>
</file>