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14" r:id="rId1"/>
  </p:sldMasterIdLst>
  <p:notesMasterIdLst>
    <p:notesMasterId r:id="rId33"/>
  </p:notesMasterIdLst>
  <p:handoutMasterIdLst>
    <p:handoutMasterId r:id="rId34"/>
  </p:handoutMasterIdLst>
  <p:sldIdLst>
    <p:sldId id="377" r:id="rId2"/>
    <p:sldId id="379" r:id="rId3"/>
    <p:sldId id="278" r:id="rId4"/>
    <p:sldId id="420" r:id="rId5"/>
    <p:sldId id="511" r:id="rId6"/>
    <p:sldId id="512" r:id="rId7"/>
    <p:sldId id="513" r:id="rId8"/>
    <p:sldId id="514" r:id="rId9"/>
    <p:sldId id="515" r:id="rId10"/>
    <p:sldId id="418" r:id="rId11"/>
    <p:sldId id="317" r:id="rId12"/>
    <p:sldId id="437" r:id="rId13"/>
    <p:sldId id="517" r:id="rId14"/>
    <p:sldId id="438" r:id="rId15"/>
    <p:sldId id="439" r:id="rId16"/>
    <p:sldId id="321" r:id="rId17"/>
    <p:sldId id="525" r:id="rId18"/>
    <p:sldId id="424" r:id="rId19"/>
    <p:sldId id="323" r:id="rId20"/>
    <p:sldId id="519" r:id="rId21"/>
    <p:sldId id="520" r:id="rId22"/>
    <p:sldId id="521" r:id="rId23"/>
    <p:sldId id="522" r:id="rId24"/>
    <p:sldId id="518" r:id="rId25"/>
    <p:sldId id="473" r:id="rId26"/>
    <p:sldId id="523" r:id="rId27"/>
    <p:sldId id="474" r:id="rId28"/>
    <p:sldId id="524" r:id="rId29"/>
    <p:sldId id="324" r:id="rId30"/>
    <p:sldId id="423" r:id="rId31"/>
    <p:sldId id="410" r:id="rId32"/>
  </p:sldIdLst>
  <p:sldSz cx="12192000" cy="6858000"/>
  <p:notesSz cx="7315200" cy="9601200"/>
  <p:custDataLst>
    <p:tags r:id="rId35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clrMode="gray"/>
  <p:clrMru>
    <a:srgbClr val="66CC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29"/>
    <p:restoredTop sz="94558"/>
  </p:normalViewPr>
  <p:slideViewPr>
    <p:cSldViewPr>
      <p:cViewPr varScale="1">
        <p:scale>
          <a:sx n="116" d="100"/>
          <a:sy n="116" d="100"/>
        </p:scale>
        <p:origin x="744" y="19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09" d="100"/>
        <a:sy n="309" d="100"/>
      </p:scale>
      <p:origin x="0" y="59144"/>
    </p:cViewPr>
  </p:sorterViewPr>
  <p:notesViewPr>
    <p:cSldViewPr>
      <p:cViewPr>
        <p:scale>
          <a:sx n="75" d="100"/>
          <a:sy n="75" d="100"/>
        </p:scale>
        <p:origin x="-702" y="1890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gs" Target="tags/tag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5139" tIns="49472" rIns="95139" bIns="49472" numCol="1" anchor="ctr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7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5139" tIns="49472" rIns="95139" bIns="49472" numCol="1" anchor="ctr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7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21775"/>
            <a:ext cx="39830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5139" tIns="49472" rIns="95139" bIns="49472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57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5139" tIns="49472" rIns="95139" bIns="49472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F938F3DB-F048-4E51-8B18-39EB386926C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4073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4963" y="0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966788">
              <a:defRPr sz="1300"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20725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69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269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966788">
              <a:defRPr sz="1300">
                <a:latin typeface="Times New Roman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69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4963" y="9121775"/>
            <a:ext cx="3170237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966788">
              <a:defRPr sz="1300"/>
            </a:lvl1pPr>
          </a:lstStyle>
          <a:p>
            <a:fld id="{6D8A87F0-E8A0-44C1-8726-39E7C149C1B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9249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625600" y="2752725"/>
            <a:ext cx="9144000" cy="990600"/>
          </a:xfrm>
        </p:spPr>
        <p:txBody>
          <a:bodyPr anchor="t" anchorCtr="0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625600" y="4191000"/>
            <a:ext cx="9144000" cy="146685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  <a:endParaRPr kumimoji="0" lang="en-US" dirty="0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8534400" y="6355080"/>
            <a:ext cx="3048000" cy="365760"/>
          </a:xfrm>
        </p:spPr>
        <p:txBody>
          <a:bodyPr/>
          <a:lstStyle>
            <a:lvl1pPr>
              <a:defRPr sz="1400"/>
            </a:lvl1pPr>
          </a:lstStyle>
          <a:p>
            <a:r>
              <a:rPr lang="en-US"/>
              <a:t>10/20/2010</a:t>
            </a: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3864864" y="6355080"/>
            <a:ext cx="463296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1621536" y="6355080"/>
            <a:ext cx="1625600" cy="365760"/>
          </a:xfrm>
        </p:spPr>
        <p:txBody>
          <a:bodyPr/>
          <a:lstStyle/>
          <a:p>
            <a:fld id="{030EE116-056E-4288-B7F7-411CB7E437A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206500" y="2514600"/>
            <a:ext cx="97536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400"/>
          </a:p>
        </p:txBody>
      </p:sp>
      <p:sp>
        <p:nvSpPr>
          <p:cNvPr id="33" name="Rectangle 32"/>
          <p:cNvSpPr/>
          <p:nvPr/>
        </p:nvSpPr>
        <p:spPr>
          <a:xfrm>
            <a:off x="1219200" y="4114800"/>
            <a:ext cx="9753600" cy="161925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400"/>
          </a:p>
        </p:txBody>
      </p:sp>
      <p:sp>
        <p:nvSpPr>
          <p:cNvPr id="22" name="Rectangle 21"/>
          <p:cNvSpPr/>
          <p:nvPr/>
        </p:nvSpPr>
        <p:spPr>
          <a:xfrm>
            <a:off x="1206500" y="2514600"/>
            <a:ext cx="3048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400"/>
          </a:p>
        </p:txBody>
      </p:sp>
      <p:sp>
        <p:nvSpPr>
          <p:cNvPr id="32" name="Rectangle 31"/>
          <p:cNvSpPr/>
          <p:nvPr/>
        </p:nvSpPr>
        <p:spPr>
          <a:xfrm>
            <a:off x="1219200" y="4114800"/>
            <a:ext cx="304800" cy="161925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40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10/20/2010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E116-056E-4288-B7F7-411CB7E437A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10/20/2010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E116-056E-4288-B7F7-411CB7E437A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2400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400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5814836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240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</a:p>
        </p:txBody>
      </p:sp>
    </p:spTree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228600"/>
            <a:ext cx="10972800" cy="685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08000" y="1371600"/>
            <a:ext cx="5401733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12934" y="1371600"/>
            <a:ext cx="5401733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12934" y="4076700"/>
            <a:ext cx="5401733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10/20/2010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E116-056E-4288-B7F7-411CB7E437A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10972800" cy="4937760"/>
          </a:xfrm>
        </p:spPr>
        <p:txBody>
          <a:bodyPr/>
          <a:lstStyle>
            <a:lvl1pPr algn="just">
              <a:defRPr/>
            </a:lvl1pPr>
            <a:lvl2pPr algn="just">
              <a:defRPr/>
            </a:lvl2pPr>
            <a:lvl3pPr algn="just">
              <a:defRPr/>
            </a:lvl3pPr>
            <a:lvl4pPr algn="just">
              <a:defRPr/>
            </a:lvl4pPr>
            <a:lvl5pPr algn="just">
              <a:defRPr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600" y="2971800"/>
            <a:ext cx="9144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27200" y="4267200"/>
            <a:ext cx="90424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34400" y="6355080"/>
            <a:ext cx="3048000" cy="365760"/>
          </a:xfrm>
        </p:spPr>
        <p:txBody>
          <a:bodyPr/>
          <a:lstStyle/>
          <a:p>
            <a:r>
              <a:rPr lang="en-US"/>
              <a:t>10/20/2010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864864" y="6355080"/>
            <a:ext cx="4632960" cy="36576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26464" y="6355080"/>
            <a:ext cx="2027936" cy="365760"/>
          </a:xfrm>
        </p:spPr>
        <p:txBody>
          <a:bodyPr/>
          <a:lstStyle/>
          <a:p>
            <a:fld id="{030EE116-056E-4288-B7F7-411CB7E437A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219200" y="2819400"/>
            <a:ext cx="97536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400"/>
          </a:p>
        </p:txBody>
      </p:sp>
      <p:sp>
        <p:nvSpPr>
          <p:cNvPr id="8" name="Rectangle 7"/>
          <p:cNvSpPr/>
          <p:nvPr/>
        </p:nvSpPr>
        <p:spPr>
          <a:xfrm>
            <a:off x="1219200" y="2819400"/>
            <a:ext cx="3048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40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10/20/2010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E116-056E-4288-B7F7-411CB7E437A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5388864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176264" y="1216152"/>
            <a:ext cx="5388864" cy="493776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85875"/>
            <a:ext cx="5386917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7601" y="1295400"/>
            <a:ext cx="5389033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10/20/2010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E116-056E-4288-B7F7-411CB7E437A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133600"/>
            <a:ext cx="53848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197600" y="2133600"/>
            <a:ext cx="5384800" cy="4038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10/20/2010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E116-056E-4288-B7F7-411CB7E437A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40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10/20/2010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E116-056E-4288-B7F7-411CB7E437A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2400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40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32800" y="304800"/>
            <a:ext cx="33528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8432800" y="1219201"/>
            <a:ext cx="33528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10/20/2010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E116-056E-4288-B7F7-411CB7E437A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2400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5220033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2400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40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406400" y="304800"/>
            <a:ext cx="7620000" cy="5715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00856"/>
            <a:ext cx="109728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1905000"/>
            <a:ext cx="109728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219200"/>
            <a:ext cx="109728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10/20/2010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E116-056E-4288-B7F7-411CB7E437A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09600" y="6353175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240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590609" y="6447423"/>
            <a:ext cx="190849" cy="160419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400"/>
          </a:p>
        </p:txBody>
      </p:sp>
      <p:sp>
        <p:nvSpPr>
          <p:cNvPr id="10" name="Rectangle 9"/>
          <p:cNvSpPr/>
          <p:nvPr/>
        </p:nvSpPr>
        <p:spPr>
          <a:xfrm>
            <a:off x="609600" y="500856"/>
            <a:ext cx="24384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240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09600" y="1219200"/>
            <a:ext cx="109728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8534400" y="6356350"/>
            <a:ext cx="3052064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lang="en-US"/>
              <a:t>10/20/2010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864864" y="6356350"/>
            <a:ext cx="46736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6864" y="6356350"/>
            <a:ext cx="26416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030EE116-056E-4288-B7F7-411CB7E437A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609600" y="1143000"/>
            <a:ext cx="109728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sz="24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just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just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0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just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just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just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.xml"/><Relationship Id="rId1" Type="http://schemas.openxmlformats.org/officeDocument/2006/relationships/tags" Target="../tags/tag1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22.xml"/><Relationship Id="rId13" Type="http://schemas.openxmlformats.org/officeDocument/2006/relationships/tags" Target="../tags/tag27.xml"/><Relationship Id="rId3" Type="http://schemas.openxmlformats.org/officeDocument/2006/relationships/tags" Target="../tags/tag17.xml"/><Relationship Id="rId7" Type="http://schemas.openxmlformats.org/officeDocument/2006/relationships/tags" Target="../tags/tag21.xml"/><Relationship Id="rId12" Type="http://schemas.openxmlformats.org/officeDocument/2006/relationships/tags" Target="../tags/tag26.xml"/><Relationship Id="rId17" Type="http://schemas.openxmlformats.org/officeDocument/2006/relationships/slideLayout" Target="../slideLayouts/slideLayout2.xml"/><Relationship Id="rId2" Type="http://schemas.openxmlformats.org/officeDocument/2006/relationships/tags" Target="../tags/tag16.xml"/><Relationship Id="rId16" Type="http://schemas.openxmlformats.org/officeDocument/2006/relationships/tags" Target="../tags/tag30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11" Type="http://schemas.openxmlformats.org/officeDocument/2006/relationships/tags" Target="../tags/tag25.xml"/><Relationship Id="rId5" Type="http://schemas.openxmlformats.org/officeDocument/2006/relationships/tags" Target="../tags/tag19.xml"/><Relationship Id="rId15" Type="http://schemas.openxmlformats.org/officeDocument/2006/relationships/tags" Target="../tags/tag29.xml"/><Relationship Id="rId10" Type="http://schemas.openxmlformats.org/officeDocument/2006/relationships/tags" Target="../tags/tag24.xml"/><Relationship Id="rId4" Type="http://schemas.openxmlformats.org/officeDocument/2006/relationships/tags" Target="../tags/tag18.xml"/><Relationship Id="rId9" Type="http://schemas.openxmlformats.org/officeDocument/2006/relationships/tags" Target="../tags/tag23.xml"/><Relationship Id="rId14" Type="http://schemas.openxmlformats.org/officeDocument/2006/relationships/tags" Target="../tags/tag28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tags" Target="../tags/tag43.xml"/><Relationship Id="rId18" Type="http://schemas.openxmlformats.org/officeDocument/2006/relationships/tags" Target="../tags/tag48.xml"/><Relationship Id="rId26" Type="http://schemas.openxmlformats.org/officeDocument/2006/relationships/tags" Target="../tags/tag56.xml"/><Relationship Id="rId3" Type="http://schemas.openxmlformats.org/officeDocument/2006/relationships/tags" Target="../tags/tag33.xml"/><Relationship Id="rId21" Type="http://schemas.openxmlformats.org/officeDocument/2006/relationships/tags" Target="../tags/tag51.xml"/><Relationship Id="rId7" Type="http://schemas.openxmlformats.org/officeDocument/2006/relationships/tags" Target="../tags/tag37.xml"/><Relationship Id="rId12" Type="http://schemas.openxmlformats.org/officeDocument/2006/relationships/tags" Target="../tags/tag42.xml"/><Relationship Id="rId17" Type="http://schemas.openxmlformats.org/officeDocument/2006/relationships/tags" Target="../tags/tag47.xml"/><Relationship Id="rId25" Type="http://schemas.openxmlformats.org/officeDocument/2006/relationships/tags" Target="../tags/tag55.xml"/><Relationship Id="rId33" Type="http://schemas.openxmlformats.org/officeDocument/2006/relationships/slideLayout" Target="../slideLayouts/slideLayout2.xml"/><Relationship Id="rId2" Type="http://schemas.openxmlformats.org/officeDocument/2006/relationships/tags" Target="../tags/tag32.xml"/><Relationship Id="rId16" Type="http://schemas.openxmlformats.org/officeDocument/2006/relationships/tags" Target="../tags/tag46.xml"/><Relationship Id="rId20" Type="http://schemas.openxmlformats.org/officeDocument/2006/relationships/tags" Target="../tags/tag50.xml"/><Relationship Id="rId29" Type="http://schemas.openxmlformats.org/officeDocument/2006/relationships/tags" Target="../tags/tag59.xml"/><Relationship Id="rId1" Type="http://schemas.openxmlformats.org/officeDocument/2006/relationships/tags" Target="../tags/tag31.xml"/><Relationship Id="rId6" Type="http://schemas.openxmlformats.org/officeDocument/2006/relationships/tags" Target="../tags/tag36.xml"/><Relationship Id="rId11" Type="http://schemas.openxmlformats.org/officeDocument/2006/relationships/tags" Target="../tags/tag41.xml"/><Relationship Id="rId24" Type="http://schemas.openxmlformats.org/officeDocument/2006/relationships/tags" Target="../tags/tag54.xml"/><Relationship Id="rId32" Type="http://schemas.openxmlformats.org/officeDocument/2006/relationships/tags" Target="../tags/tag62.xml"/><Relationship Id="rId5" Type="http://schemas.openxmlformats.org/officeDocument/2006/relationships/tags" Target="../tags/tag35.xml"/><Relationship Id="rId15" Type="http://schemas.openxmlformats.org/officeDocument/2006/relationships/tags" Target="../tags/tag45.xml"/><Relationship Id="rId23" Type="http://schemas.openxmlformats.org/officeDocument/2006/relationships/tags" Target="../tags/tag53.xml"/><Relationship Id="rId28" Type="http://schemas.openxmlformats.org/officeDocument/2006/relationships/tags" Target="../tags/tag58.xml"/><Relationship Id="rId10" Type="http://schemas.openxmlformats.org/officeDocument/2006/relationships/tags" Target="../tags/tag40.xml"/><Relationship Id="rId19" Type="http://schemas.openxmlformats.org/officeDocument/2006/relationships/tags" Target="../tags/tag49.xml"/><Relationship Id="rId31" Type="http://schemas.openxmlformats.org/officeDocument/2006/relationships/tags" Target="../tags/tag61.xml"/><Relationship Id="rId4" Type="http://schemas.openxmlformats.org/officeDocument/2006/relationships/tags" Target="../tags/tag34.xml"/><Relationship Id="rId9" Type="http://schemas.openxmlformats.org/officeDocument/2006/relationships/tags" Target="../tags/tag39.xml"/><Relationship Id="rId14" Type="http://schemas.openxmlformats.org/officeDocument/2006/relationships/tags" Target="../tags/tag44.xml"/><Relationship Id="rId22" Type="http://schemas.openxmlformats.org/officeDocument/2006/relationships/tags" Target="../tags/tag52.xml"/><Relationship Id="rId27" Type="http://schemas.openxmlformats.org/officeDocument/2006/relationships/tags" Target="../tags/tag57.xml"/><Relationship Id="rId30" Type="http://schemas.openxmlformats.org/officeDocument/2006/relationships/tags" Target="../tags/tag60.xml"/><Relationship Id="rId8" Type="http://schemas.openxmlformats.org/officeDocument/2006/relationships/tags" Target="../tags/tag38.xml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tags" Target="../tags/tag75.xml"/><Relationship Id="rId18" Type="http://schemas.openxmlformats.org/officeDocument/2006/relationships/tags" Target="../tags/tag80.xml"/><Relationship Id="rId26" Type="http://schemas.openxmlformats.org/officeDocument/2006/relationships/tags" Target="../tags/tag88.xml"/><Relationship Id="rId39" Type="http://schemas.openxmlformats.org/officeDocument/2006/relationships/tags" Target="../tags/tag101.xml"/><Relationship Id="rId21" Type="http://schemas.openxmlformats.org/officeDocument/2006/relationships/tags" Target="../tags/tag83.xml"/><Relationship Id="rId34" Type="http://schemas.openxmlformats.org/officeDocument/2006/relationships/tags" Target="../tags/tag96.xml"/><Relationship Id="rId42" Type="http://schemas.openxmlformats.org/officeDocument/2006/relationships/tags" Target="../tags/tag104.xml"/><Relationship Id="rId7" Type="http://schemas.openxmlformats.org/officeDocument/2006/relationships/tags" Target="../tags/tag69.xml"/><Relationship Id="rId2" Type="http://schemas.openxmlformats.org/officeDocument/2006/relationships/tags" Target="../tags/tag64.xml"/><Relationship Id="rId16" Type="http://schemas.openxmlformats.org/officeDocument/2006/relationships/tags" Target="../tags/tag78.xml"/><Relationship Id="rId29" Type="http://schemas.openxmlformats.org/officeDocument/2006/relationships/tags" Target="../tags/tag91.xml"/><Relationship Id="rId1" Type="http://schemas.openxmlformats.org/officeDocument/2006/relationships/tags" Target="../tags/tag63.xml"/><Relationship Id="rId6" Type="http://schemas.openxmlformats.org/officeDocument/2006/relationships/tags" Target="../tags/tag68.xml"/><Relationship Id="rId11" Type="http://schemas.openxmlformats.org/officeDocument/2006/relationships/tags" Target="../tags/tag73.xml"/><Relationship Id="rId24" Type="http://schemas.openxmlformats.org/officeDocument/2006/relationships/tags" Target="../tags/tag86.xml"/><Relationship Id="rId32" Type="http://schemas.openxmlformats.org/officeDocument/2006/relationships/tags" Target="../tags/tag94.xml"/><Relationship Id="rId37" Type="http://schemas.openxmlformats.org/officeDocument/2006/relationships/tags" Target="../tags/tag99.xml"/><Relationship Id="rId40" Type="http://schemas.openxmlformats.org/officeDocument/2006/relationships/tags" Target="../tags/tag102.xml"/><Relationship Id="rId45" Type="http://schemas.openxmlformats.org/officeDocument/2006/relationships/tags" Target="../tags/tag107.xml"/><Relationship Id="rId5" Type="http://schemas.openxmlformats.org/officeDocument/2006/relationships/tags" Target="../tags/tag67.xml"/><Relationship Id="rId15" Type="http://schemas.openxmlformats.org/officeDocument/2006/relationships/tags" Target="../tags/tag77.xml"/><Relationship Id="rId23" Type="http://schemas.openxmlformats.org/officeDocument/2006/relationships/tags" Target="../tags/tag85.xml"/><Relationship Id="rId28" Type="http://schemas.openxmlformats.org/officeDocument/2006/relationships/tags" Target="../tags/tag90.xml"/><Relationship Id="rId36" Type="http://schemas.openxmlformats.org/officeDocument/2006/relationships/tags" Target="../tags/tag98.xml"/><Relationship Id="rId10" Type="http://schemas.openxmlformats.org/officeDocument/2006/relationships/tags" Target="../tags/tag72.xml"/><Relationship Id="rId19" Type="http://schemas.openxmlformats.org/officeDocument/2006/relationships/tags" Target="../tags/tag81.xml"/><Relationship Id="rId31" Type="http://schemas.openxmlformats.org/officeDocument/2006/relationships/tags" Target="../tags/tag93.xml"/><Relationship Id="rId44" Type="http://schemas.openxmlformats.org/officeDocument/2006/relationships/tags" Target="../tags/tag106.xml"/><Relationship Id="rId4" Type="http://schemas.openxmlformats.org/officeDocument/2006/relationships/tags" Target="../tags/tag66.xml"/><Relationship Id="rId9" Type="http://schemas.openxmlformats.org/officeDocument/2006/relationships/tags" Target="../tags/tag71.xml"/><Relationship Id="rId14" Type="http://schemas.openxmlformats.org/officeDocument/2006/relationships/tags" Target="../tags/tag76.xml"/><Relationship Id="rId22" Type="http://schemas.openxmlformats.org/officeDocument/2006/relationships/tags" Target="../tags/tag84.xml"/><Relationship Id="rId27" Type="http://schemas.openxmlformats.org/officeDocument/2006/relationships/tags" Target="../tags/tag89.xml"/><Relationship Id="rId30" Type="http://schemas.openxmlformats.org/officeDocument/2006/relationships/tags" Target="../tags/tag92.xml"/><Relationship Id="rId35" Type="http://schemas.openxmlformats.org/officeDocument/2006/relationships/tags" Target="../tags/tag97.xml"/><Relationship Id="rId43" Type="http://schemas.openxmlformats.org/officeDocument/2006/relationships/tags" Target="../tags/tag105.xml"/><Relationship Id="rId8" Type="http://schemas.openxmlformats.org/officeDocument/2006/relationships/tags" Target="../tags/tag70.xml"/><Relationship Id="rId3" Type="http://schemas.openxmlformats.org/officeDocument/2006/relationships/tags" Target="../tags/tag65.xml"/><Relationship Id="rId12" Type="http://schemas.openxmlformats.org/officeDocument/2006/relationships/tags" Target="../tags/tag74.xml"/><Relationship Id="rId17" Type="http://schemas.openxmlformats.org/officeDocument/2006/relationships/tags" Target="../tags/tag79.xml"/><Relationship Id="rId25" Type="http://schemas.openxmlformats.org/officeDocument/2006/relationships/tags" Target="../tags/tag87.xml"/><Relationship Id="rId33" Type="http://schemas.openxmlformats.org/officeDocument/2006/relationships/tags" Target="../tags/tag95.xml"/><Relationship Id="rId38" Type="http://schemas.openxmlformats.org/officeDocument/2006/relationships/tags" Target="../tags/tag100.xml"/><Relationship Id="rId46" Type="http://schemas.openxmlformats.org/officeDocument/2006/relationships/slideLayout" Target="../slideLayouts/slideLayout2.xml"/><Relationship Id="rId20" Type="http://schemas.openxmlformats.org/officeDocument/2006/relationships/tags" Target="../tags/tag82.xml"/><Relationship Id="rId41" Type="http://schemas.openxmlformats.org/officeDocument/2006/relationships/tags" Target="../tags/tag10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110.xml"/><Relationship Id="rId7" Type="http://schemas.openxmlformats.org/officeDocument/2006/relationships/tags" Target="../tags/tag114.xml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tags" Target="../tags/tag113.xml"/><Relationship Id="rId5" Type="http://schemas.openxmlformats.org/officeDocument/2006/relationships/tags" Target="../tags/tag112.xml"/><Relationship Id="rId4" Type="http://schemas.openxmlformats.org/officeDocument/2006/relationships/tags" Target="../tags/tag1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6.xml"/><Relationship Id="rId1" Type="http://schemas.openxmlformats.org/officeDocument/2006/relationships/tags" Target="../tags/tag115.xml"/><Relationship Id="rId5" Type="http://schemas.openxmlformats.org/officeDocument/2006/relationships/image" Target="../media/image8.png"/><Relationship Id="rId4" Type="http://schemas.openxmlformats.org/officeDocument/2006/relationships/tags" Target="../tags/tag1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8.xml"/><Relationship Id="rId1" Type="http://schemas.openxmlformats.org/officeDocument/2006/relationships/tags" Target="../tags/tag1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0.xml"/><Relationship Id="rId1" Type="http://schemas.openxmlformats.org/officeDocument/2006/relationships/tags" Target="../tags/tag1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123.xml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tags" Target="../tags/tag127.xml"/><Relationship Id="rId2" Type="http://schemas.openxmlformats.org/officeDocument/2006/relationships/tags" Target="../tags/tag126.xml"/><Relationship Id="rId1" Type="http://schemas.openxmlformats.org/officeDocument/2006/relationships/tags" Target="../tags/tag125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2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131.xml"/><Relationship Id="rId2" Type="http://schemas.openxmlformats.org/officeDocument/2006/relationships/tags" Target="../tags/tag130.xml"/><Relationship Id="rId1" Type="http://schemas.openxmlformats.org/officeDocument/2006/relationships/tags" Target="../tags/tag12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135.xml"/><Relationship Id="rId2" Type="http://schemas.openxmlformats.org/officeDocument/2006/relationships/tags" Target="../tags/tag134.xml"/><Relationship Id="rId1" Type="http://schemas.openxmlformats.org/officeDocument/2006/relationships/tags" Target="../tags/tag13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8.xml"/><Relationship Id="rId1" Type="http://schemas.openxmlformats.org/officeDocument/2006/relationships/tags" Target="../tags/tag13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40.xml"/><Relationship Id="rId1" Type="http://schemas.openxmlformats.org/officeDocument/2006/relationships/tags" Target="../tags/tag139.xml"/><Relationship Id="rId5" Type="http://schemas.openxmlformats.org/officeDocument/2006/relationships/image" Target="../media/image13.png"/><Relationship Id="rId4" Type="http://schemas.openxmlformats.org/officeDocument/2006/relationships/tags" Target="../tags/tag14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tags" Target="../tags/tag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tif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tiff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4.tiff"/><Relationship Id="rId5" Type="http://schemas.openxmlformats.org/officeDocument/2006/relationships/image" Target="../media/image3.tiff"/><Relationship Id="rId4" Type="http://schemas.openxmlformats.org/officeDocument/2006/relationships/image" Target="../media/image2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.xml"/><Relationship Id="rId1" Type="http://schemas.openxmlformats.org/officeDocument/2006/relationships/tags" Target="../tags/tag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Kruskal’s MST and Find-Union Data Structure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CS4102</a:t>
            </a:r>
          </a:p>
          <a:p>
            <a:r>
              <a:rPr lang="en-US" dirty="0"/>
              <a:t>Tom Horton and Mark </a:t>
            </a:r>
            <a:r>
              <a:rPr lang="en-US" dirty="0" err="1"/>
              <a:t>Floryan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E116-056E-4288-B7F7-411CB7E437A9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Kruskal’s Algorithm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1BBE-66B1-403A-8C7E-C57A0F3A107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4729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5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Kruskal’s MST Algorithm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1BBE-66B1-403A-8C7E-C57A0F3A107F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74756" name="Rectangle 3"/>
          <p:cNvSpPr>
            <a:spLocks noGrp="1" noChangeArrowheads="1"/>
          </p:cNvSpPr>
          <p:nvPr>
            <p:ph sz="quarter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Prim’s approach:</a:t>
            </a:r>
          </a:p>
          <a:p>
            <a:pPr lvl="1"/>
            <a:r>
              <a:rPr lang="en-US" dirty="0"/>
              <a:t>Build one tree.  Make the one tree bigger and as good as it can be.</a:t>
            </a:r>
          </a:p>
          <a:p>
            <a:r>
              <a:rPr lang="en-US" dirty="0"/>
              <a:t>Kruskal’s approach</a:t>
            </a:r>
          </a:p>
          <a:p>
            <a:pPr lvl="1"/>
            <a:r>
              <a:rPr lang="en-US" dirty="0"/>
              <a:t>Choose the best edge possible: smallest weight</a:t>
            </a:r>
          </a:p>
          <a:p>
            <a:pPr lvl="1"/>
            <a:r>
              <a:rPr lang="en-US" dirty="0"/>
              <a:t>Not one tree – maintain a forest!</a:t>
            </a:r>
          </a:p>
          <a:p>
            <a:pPr lvl="1" algn="l"/>
            <a:r>
              <a:rPr lang="en-US" dirty="0"/>
              <a:t>Each edge added will connect two trees.</a:t>
            </a:r>
            <a:br>
              <a:rPr lang="en-US" dirty="0"/>
            </a:br>
            <a:r>
              <a:rPr lang="en-US" dirty="0"/>
              <a:t>Can’t form a cycle in a tree!</a:t>
            </a:r>
          </a:p>
          <a:p>
            <a:pPr lvl="1"/>
            <a:r>
              <a:rPr lang="en-US" dirty="0"/>
              <a:t>After adding n-1 edges, you have one tree, the MST</a:t>
            </a:r>
          </a:p>
        </p:txBody>
      </p:sp>
    </p:spTree>
    <p:extLst>
      <p:ext uri="{BB962C8B-B14F-4D97-AF65-F5344CB8AC3E}">
        <p14:creationId xmlns:p14="http://schemas.microsoft.com/office/powerpoint/2010/main" val="19548468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algn="l" eaLnBrk="1" hangingPunct="1"/>
            <a:r>
              <a:rPr lang="en-US"/>
              <a:t>Kruskal’s MST Algorithm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1BBE-66B1-403A-8C7E-C57A0F3A107F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69635" name="Rectangle 3"/>
          <p:cNvSpPr>
            <a:spLocks noGrp="1" noChangeArrowheads="1"/>
          </p:cNvSpPr>
          <p:nvPr>
            <p:ph sz="quarter" idx="1"/>
            <p:custDataLst>
              <p:tags r:id="rId2"/>
            </p:custDataLst>
          </p:nvPr>
        </p:nvSpPr>
        <p:spPr/>
        <p:txBody>
          <a:bodyPr/>
          <a:lstStyle/>
          <a:p>
            <a:pPr eaLnBrk="1" hangingPunct="1"/>
            <a:r>
              <a:rPr lang="en-US"/>
              <a:t>Idea: Grow a </a:t>
            </a:r>
            <a:r>
              <a:rPr lang="en-US">
                <a:solidFill>
                  <a:srgbClr val="FF0000"/>
                </a:solidFill>
              </a:rPr>
              <a:t>forest</a:t>
            </a:r>
            <a:r>
              <a:rPr lang="en-US"/>
              <a:t> out of edges that do not create a cycle.  Pick an edge with the smallest weight.</a:t>
            </a:r>
          </a:p>
        </p:txBody>
      </p:sp>
      <p:sp>
        <p:nvSpPr>
          <p:cNvPr id="69636" name="Text Box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336801" y="2971801"/>
            <a:ext cx="123341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6600"/>
                </a:solidFill>
              </a:rPr>
              <a:t>G=(V,E)</a:t>
            </a:r>
          </a:p>
        </p:txBody>
      </p:sp>
      <p:sp>
        <p:nvSpPr>
          <p:cNvPr id="69637" name="Freeform 5"/>
          <p:cNvSpPr>
            <a:spLocks/>
          </p:cNvSpPr>
          <p:nvPr>
            <p:custDataLst>
              <p:tags r:id="rId4"/>
            </p:custDataLst>
          </p:nvPr>
        </p:nvSpPr>
        <p:spPr bwMode="auto">
          <a:xfrm>
            <a:off x="2427289" y="3436939"/>
            <a:ext cx="7045325" cy="2478087"/>
          </a:xfrm>
          <a:custGeom>
            <a:avLst/>
            <a:gdLst>
              <a:gd name="T0" fmla="*/ 2147483647 w 3328"/>
              <a:gd name="T1" fmla="*/ 2147483647 h 2082"/>
              <a:gd name="T2" fmla="*/ 2147483647 w 3328"/>
              <a:gd name="T3" fmla="*/ 2147483647 h 2082"/>
              <a:gd name="T4" fmla="*/ 2147483647 w 3328"/>
              <a:gd name="T5" fmla="*/ 2147483647 h 2082"/>
              <a:gd name="T6" fmla="*/ 2147483647 w 3328"/>
              <a:gd name="T7" fmla="*/ 2147483647 h 2082"/>
              <a:gd name="T8" fmla="*/ 2147483647 w 3328"/>
              <a:gd name="T9" fmla="*/ 2147483647 h 2082"/>
              <a:gd name="T10" fmla="*/ 2147483647 w 3328"/>
              <a:gd name="T11" fmla="*/ 2147483647 h 2082"/>
              <a:gd name="T12" fmla="*/ 2147483647 w 3328"/>
              <a:gd name="T13" fmla="*/ 2147483647 h 2082"/>
              <a:gd name="T14" fmla="*/ 2147483647 w 3328"/>
              <a:gd name="T15" fmla="*/ 2147483647 h 2082"/>
              <a:gd name="T16" fmla="*/ 2147483647 w 3328"/>
              <a:gd name="T17" fmla="*/ 2147483647 h 2082"/>
              <a:gd name="T18" fmla="*/ 2147483647 w 3328"/>
              <a:gd name="T19" fmla="*/ 2147483647 h 2082"/>
              <a:gd name="T20" fmla="*/ 0 w 3328"/>
              <a:gd name="T21" fmla="*/ 2147483647 h 2082"/>
              <a:gd name="T22" fmla="*/ 2147483647 w 3328"/>
              <a:gd name="T23" fmla="*/ 2147483647 h 2082"/>
              <a:gd name="T24" fmla="*/ 2147483647 w 3328"/>
              <a:gd name="T25" fmla="*/ 2147483647 h 2082"/>
              <a:gd name="T26" fmla="*/ 2147483647 w 3328"/>
              <a:gd name="T27" fmla="*/ 2147483647 h 2082"/>
              <a:gd name="T28" fmla="*/ 2147483647 w 3328"/>
              <a:gd name="T29" fmla="*/ 2147483647 h 2082"/>
              <a:gd name="T30" fmla="*/ 2147483647 w 3328"/>
              <a:gd name="T31" fmla="*/ 2147483647 h 2082"/>
              <a:gd name="T32" fmla="*/ 2147483647 w 3328"/>
              <a:gd name="T33" fmla="*/ 2147483647 h 2082"/>
              <a:gd name="T34" fmla="*/ 2147483647 w 3328"/>
              <a:gd name="T35" fmla="*/ 2147483647 h 2082"/>
              <a:gd name="T36" fmla="*/ 2147483647 w 3328"/>
              <a:gd name="T37" fmla="*/ 2147483647 h 2082"/>
              <a:gd name="T38" fmla="*/ 2147483647 w 3328"/>
              <a:gd name="T39" fmla="*/ 2147483647 h 2082"/>
              <a:gd name="T40" fmla="*/ 2147483647 w 3328"/>
              <a:gd name="T41" fmla="*/ 2147483647 h 2082"/>
              <a:gd name="T42" fmla="*/ 2147483647 w 3328"/>
              <a:gd name="T43" fmla="*/ 2147483647 h 2082"/>
              <a:gd name="T44" fmla="*/ 2147483647 w 3328"/>
              <a:gd name="T45" fmla="*/ 2147483647 h 2082"/>
              <a:gd name="T46" fmla="*/ 2147483647 w 3328"/>
              <a:gd name="T47" fmla="*/ 2147483647 h 2082"/>
              <a:gd name="T48" fmla="*/ 2147483647 w 3328"/>
              <a:gd name="T49" fmla="*/ 2147483647 h 2082"/>
              <a:gd name="T50" fmla="*/ 2147483647 w 3328"/>
              <a:gd name="T51" fmla="*/ 2147483647 h 2082"/>
              <a:gd name="T52" fmla="*/ 2147483647 w 3328"/>
              <a:gd name="T53" fmla="*/ 2147483647 h 2082"/>
              <a:gd name="T54" fmla="*/ 2147483647 w 3328"/>
              <a:gd name="T55" fmla="*/ 2147483647 h 2082"/>
              <a:gd name="T56" fmla="*/ 2147483647 w 3328"/>
              <a:gd name="T57" fmla="*/ 2147483647 h 2082"/>
              <a:gd name="T58" fmla="*/ 2147483647 w 3328"/>
              <a:gd name="T59" fmla="*/ 2147483647 h 2082"/>
              <a:gd name="T60" fmla="*/ 2147483647 w 3328"/>
              <a:gd name="T61" fmla="*/ 2147483647 h 2082"/>
              <a:gd name="T62" fmla="*/ 2147483647 w 3328"/>
              <a:gd name="T63" fmla="*/ 2147483647 h 2082"/>
              <a:gd name="T64" fmla="*/ 2147483647 w 3328"/>
              <a:gd name="T65" fmla="*/ 2147483647 h 2082"/>
              <a:gd name="T66" fmla="*/ 2147483647 w 3328"/>
              <a:gd name="T67" fmla="*/ 2147483647 h 2082"/>
              <a:gd name="T68" fmla="*/ 2147483647 w 3328"/>
              <a:gd name="T69" fmla="*/ 2147483647 h 2082"/>
              <a:gd name="T70" fmla="*/ 2147483647 w 3328"/>
              <a:gd name="T71" fmla="*/ 2147483647 h 2082"/>
              <a:gd name="T72" fmla="*/ 2147483647 w 3328"/>
              <a:gd name="T73" fmla="*/ 2147483647 h 2082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w 3328"/>
              <a:gd name="T112" fmla="*/ 0 h 2082"/>
              <a:gd name="T113" fmla="*/ 3328 w 3328"/>
              <a:gd name="T114" fmla="*/ 2082 h 2082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T111" t="T112" r="T113" b="T114"/>
            <a:pathLst>
              <a:path w="3328" h="2082">
                <a:moveTo>
                  <a:pt x="1653" y="175"/>
                </a:moveTo>
                <a:cubicBezTo>
                  <a:pt x="1581" y="158"/>
                  <a:pt x="1628" y="164"/>
                  <a:pt x="1525" y="175"/>
                </a:cubicBezTo>
                <a:cubicBezTo>
                  <a:pt x="1305" y="199"/>
                  <a:pt x="1362" y="193"/>
                  <a:pt x="1184" y="207"/>
                </a:cubicBezTo>
                <a:cubicBezTo>
                  <a:pt x="987" y="195"/>
                  <a:pt x="793" y="171"/>
                  <a:pt x="597" y="154"/>
                </a:cubicBezTo>
                <a:cubicBezTo>
                  <a:pt x="494" y="158"/>
                  <a:pt x="391" y="159"/>
                  <a:pt x="288" y="165"/>
                </a:cubicBezTo>
                <a:cubicBezTo>
                  <a:pt x="273" y="166"/>
                  <a:pt x="256" y="165"/>
                  <a:pt x="245" y="175"/>
                </a:cubicBezTo>
                <a:cubicBezTo>
                  <a:pt x="218" y="198"/>
                  <a:pt x="206" y="235"/>
                  <a:pt x="181" y="261"/>
                </a:cubicBezTo>
                <a:cubicBezTo>
                  <a:pt x="160" y="322"/>
                  <a:pt x="174" y="286"/>
                  <a:pt x="128" y="378"/>
                </a:cubicBezTo>
                <a:cubicBezTo>
                  <a:pt x="121" y="392"/>
                  <a:pt x="106" y="421"/>
                  <a:pt x="106" y="421"/>
                </a:cubicBezTo>
                <a:cubicBezTo>
                  <a:pt x="97" y="478"/>
                  <a:pt x="89" y="519"/>
                  <a:pt x="64" y="570"/>
                </a:cubicBezTo>
                <a:cubicBezTo>
                  <a:pt x="40" y="755"/>
                  <a:pt x="13" y="939"/>
                  <a:pt x="0" y="1125"/>
                </a:cubicBezTo>
                <a:cubicBezTo>
                  <a:pt x="1" y="1147"/>
                  <a:pt x="3" y="1379"/>
                  <a:pt x="32" y="1423"/>
                </a:cubicBezTo>
                <a:cubicBezTo>
                  <a:pt x="67" y="1476"/>
                  <a:pt x="129" y="1504"/>
                  <a:pt x="170" y="1551"/>
                </a:cubicBezTo>
                <a:cubicBezTo>
                  <a:pt x="253" y="1646"/>
                  <a:pt x="304" y="1763"/>
                  <a:pt x="416" y="1829"/>
                </a:cubicBezTo>
                <a:cubicBezTo>
                  <a:pt x="465" y="1858"/>
                  <a:pt x="579" y="1860"/>
                  <a:pt x="618" y="1861"/>
                </a:cubicBezTo>
                <a:cubicBezTo>
                  <a:pt x="871" y="1867"/>
                  <a:pt x="1123" y="1868"/>
                  <a:pt x="1376" y="1871"/>
                </a:cubicBezTo>
                <a:cubicBezTo>
                  <a:pt x="1433" y="1883"/>
                  <a:pt x="1490" y="1897"/>
                  <a:pt x="1546" y="1914"/>
                </a:cubicBezTo>
                <a:cubicBezTo>
                  <a:pt x="1567" y="1920"/>
                  <a:pt x="1589" y="1928"/>
                  <a:pt x="1610" y="1935"/>
                </a:cubicBezTo>
                <a:cubicBezTo>
                  <a:pt x="1621" y="1939"/>
                  <a:pt x="1642" y="1946"/>
                  <a:pt x="1642" y="1946"/>
                </a:cubicBezTo>
                <a:cubicBezTo>
                  <a:pt x="1685" y="1987"/>
                  <a:pt x="1655" y="1966"/>
                  <a:pt x="1749" y="1989"/>
                </a:cubicBezTo>
                <a:cubicBezTo>
                  <a:pt x="1827" y="2009"/>
                  <a:pt x="1905" y="2028"/>
                  <a:pt x="1984" y="2042"/>
                </a:cubicBezTo>
                <a:cubicBezTo>
                  <a:pt x="2690" y="2029"/>
                  <a:pt x="2385" y="2082"/>
                  <a:pt x="2688" y="1978"/>
                </a:cubicBezTo>
                <a:cubicBezTo>
                  <a:pt x="2717" y="1949"/>
                  <a:pt x="2755" y="1932"/>
                  <a:pt x="2784" y="1903"/>
                </a:cubicBezTo>
                <a:cubicBezTo>
                  <a:pt x="2850" y="1837"/>
                  <a:pt x="2916" y="1773"/>
                  <a:pt x="2986" y="1711"/>
                </a:cubicBezTo>
                <a:cubicBezTo>
                  <a:pt x="3005" y="1694"/>
                  <a:pt x="3019" y="1672"/>
                  <a:pt x="3040" y="1658"/>
                </a:cubicBezTo>
                <a:cubicBezTo>
                  <a:pt x="3108" y="1613"/>
                  <a:pt x="3173" y="1553"/>
                  <a:pt x="3221" y="1487"/>
                </a:cubicBezTo>
                <a:cubicBezTo>
                  <a:pt x="3257" y="1437"/>
                  <a:pt x="3258" y="1372"/>
                  <a:pt x="3285" y="1317"/>
                </a:cubicBezTo>
                <a:cubicBezTo>
                  <a:pt x="3309" y="1133"/>
                  <a:pt x="3317" y="947"/>
                  <a:pt x="3328" y="762"/>
                </a:cubicBezTo>
                <a:cubicBezTo>
                  <a:pt x="3324" y="634"/>
                  <a:pt x="3324" y="506"/>
                  <a:pt x="3317" y="378"/>
                </a:cubicBezTo>
                <a:cubicBezTo>
                  <a:pt x="3312" y="284"/>
                  <a:pt x="3207" y="216"/>
                  <a:pt x="3136" y="175"/>
                </a:cubicBezTo>
                <a:cubicBezTo>
                  <a:pt x="3116" y="164"/>
                  <a:pt x="3103" y="142"/>
                  <a:pt x="3082" y="133"/>
                </a:cubicBezTo>
                <a:cubicBezTo>
                  <a:pt x="3055" y="122"/>
                  <a:pt x="3025" y="118"/>
                  <a:pt x="2997" y="111"/>
                </a:cubicBezTo>
                <a:cubicBezTo>
                  <a:pt x="2921" y="61"/>
                  <a:pt x="2811" y="37"/>
                  <a:pt x="2720" y="26"/>
                </a:cubicBezTo>
                <a:cubicBezTo>
                  <a:pt x="2652" y="18"/>
                  <a:pt x="2517" y="5"/>
                  <a:pt x="2517" y="5"/>
                </a:cubicBezTo>
                <a:cubicBezTo>
                  <a:pt x="2398" y="10"/>
                  <a:pt x="2328" y="0"/>
                  <a:pt x="2229" y="26"/>
                </a:cubicBezTo>
                <a:cubicBezTo>
                  <a:pt x="2116" y="55"/>
                  <a:pt x="2012" y="156"/>
                  <a:pt x="1888" y="165"/>
                </a:cubicBezTo>
                <a:cubicBezTo>
                  <a:pt x="1810" y="171"/>
                  <a:pt x="1731" y="172"/>
                  <a:pt x="1653" y="175"/>
                </a:cubicBezTo>
                <a:close/>
              </a:path>
            </a:pathLst>
          </a:custGeom>
          <a:noFill/>
          <a:ln w="317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9638" name="Freeform 6"/>
          <p:cNvSpPr>
            <a:spLocks/>
          </p:cNvSpPr>
          <p:nvPr>
            <p:custDataLst>
              <p:tags r:id="rId5"/>
            </p:custDataLst>
          </p:nvPr>
        </p:nvSpPr>
        <p:spPr bwMode="auto">
          <a:xfrm>
            <a:off x="2833688" y="4035426"/>
            <a:ext cx="1433512" cy="803275"/>
          </a:xfrm>
          <a:custGeom>
            <a:avLst/>
            <a:gdLst>
              <a:gd name="T0" fmla="*/ 2147483647 w 677"/>
              <a:gd name="T1" fmla="*/ 2147483647 h 675"/>
              <a:gd name="T2" fmla="*/ 2147483647 w 677"/>
              <a:gd name="T3" fmla="*/ 2147483647 h 675"/>
              <a:gd name="T4" fmla="*/ 2147483647 w 677"/>
              <a:gd name="T5" fmla="*/ 2147483647 h 675"/>
              <a:gd name="T6" fmla="*/ 2147483647 w 677"/>
              <a:gd name="T7" fmla="*/ 2147483647 h 675"/>
              <a:gd name="T8" fmla="*/ 2147483647 w 677"/>
              <a:gd name="T9" fmla="*/ 2147483647 h 675"/>
              <a:gd name="T10" fmla="*/ 0 w 677"/>
              <a:gd name="T11" fmla="*/ 2147483647 h 675"/>
              <a:gd name="T12" fmla="*/ 2147483647 w 677"/>
              <a:gd name="T13" fmla="*/ 2147483647 h 675"/>
              <a:gd name="T14" fmla="*/ 2147483647 w 677"/>
              <a:gd name="T15" fmla="*/ 2147483647 h 675"/>
              <a:gd name="T16" fmla="*/ 2147483647 w 677"/>
              <a:gd name="T17" fmla="*/ 2147483647 h 675"/>
              <a:gd name="T18" fmla="*/ 2147483647 w 677"/>
              <a:gd name="T19" fmla="*/ 2147483647 h 675"/>
              <a:gd name="T20" fmla="*/ 2147483647 w 677"/>
              <a:gd name="T21" fmla="*/ 2147483647 h 675"/>
              <a:gd name="T22" fmla="*/ 2147483647 w 677"/>
              <a:gd name="T23" fmla="*/ 2147483647 h 675"/>
              <a:gd name="T24" fmla="*/ 2147483647 w 677"/>
              <a:gd name="T25" fmla="*/ 2147483647 h 675"/>
              <a:gd name="T26" fmla="*/ 2147483647 w 677"/>
              <a:gd name="T27" fmla="*/ 2147483647 h 675"/>
              <a:gd name="T28" fmla="*/ 2147483647 w 677"/>
              <a:gd name="T29" fmla="*/ 2147483647 h 675"/>
              <a:gd name="T30" fmla="*/ 2147483647 w 677"/>
              <a:gd name="T31" fmla="*/ 2147483647 h 675"/>
              <a:gd name="T32" fmla="*/ 2147483647 w 677"/>
              <a:gd name="T33" fmla="*/ 2147483647 h 675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677"/>
              <a:gd name="T52" fmla="*/ 0 h 675"/>
              <a:gd name="T53" fmla="*/ 677 w 677"/>
              <a:gd name="T54" fmla="*/ 675 h 675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677" h="675">
                <a:moveTo>
                  <a:pt x="426" y="56"/>
                </a:moveTo>
                <a:cubicBezTo>
                  <a:pt x="409" y="0"/>
                  <a:pt x="378" y="13"/>
                  <a:pt x="320" y="3"/>
                </a:cubicBezTo>
                <a:cubicBezTo>
                  <a:pt x="271" y="13"/>
                  <a:pt x="243" y="18"/>
                  <a:pt x="202" y="46"/>
                </a:cubicBezTo>
                <a:cubicBezTo>
                  <a:pt x="175" y="87"/>
                  <a:pt x="136" y="112"/>
                  <a:pt x="106" y="152"/>
                </a:cubicBezTo>
                <a:cubicBezTo>
                  <a:pt x="78" y="189"/>
                  <a:pt x="63" y="237"/>
                  <a:pt x="32" y="270"/>
                </a:cubicBezTo>
                <a:cubicBezTo>
                  <a:pt x="22" y="309"/>
                  <a:pt x="9" y="347"/>
                  <a:pt x="0" y="387"/>
                </a:cubicBezTo>
                <a:cubicBezTo>
                  <a:pt x="6" y="473"/>
                  <a:pt x="4" y="600"/>
                  <a:pt x="106" y="632"/>
                </a:cubicBezTo>
                <a:cubicBezTo>
                  <a:pt x="113" y="639"/>
                  <a:pt x="119" y="649"/>
                  <a:pt x="128" y="654"/>
                </a:cubicBezTo>
                <a:cubicBezTo>
                  <a:pt x="148" y="664"/>
                  <a:pt x="192" y="675"/>
                  <a:pt x="192" y="675"/>
                </a:cubicBezTo>
                <a:cubicBezTo>
                  <a:pt x="213" y="668"/>
                  <a:pt x="237" y="667"/>
                  <a:pt x="256" y="654"/>
                </a:cubicBezTo>
                <a:cubicBezTo>
                  <a:pt x="277" y="640"/>
                  <a:pt x="320" y="611"/>
                  <a:pt x="320" y="611"/>
                </a:cubicBezTo>
                <a:cubicBezTo>
                  <a:pt x="379" y="521"/>
                  <a:pt x="500" y="542"/>
                  <a:pt x="597" y="536"/>
                </a:cubicBezTo>
                <a:cubicBezTo>
                  <a:pt x="646" y="521"/>
                  <a:pt x="633" y="504"/>
                  <a:pt x="661" y="462"/>
                </a:cubicBezTo>
                <a:cubicBezTo>
                  <a:pt x="654" y="337"/>
                  <a:pt x="677" y="281"/>
                  <a:pt x="618" y="195"/>
                </a:cubicBezTo>
                <a:cubicBezTo>
                  <a:pt x="600" y="137"/>
                  <a:pt x="556" y="107"/>
                  <a:pt x="501" y="88"/>
                </a:cubicBezTo>
                <a:cubicBezTo>
                  <a:pt x="494" y="77"/>
                  <a:pt x="491" y="63"/>
                  <a:pt x="480" y="56"/>
                </a:cubicBezTo>
                <a:cubicBezTo>
                  <a:pt x="394" y="3"/>
                  <a:pt x="411" y="25"/>
                  <a:pt x="426" y="56"/>
                </a:cubicBezTo>
                <a:close/>
              </a:path>
            </a:pathLst>
          </a:custGeom>
          <a:noFill/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9639" name="Freeform 7"/>
          <p:cNvSpPr>
            <a:spLocks/>
          </p:cNvSpPr>
          <p:nvPr>
            <p:custDataLst>
              <p:tags r:id="rId6"/>
            </p:custDataLst>
          </p:nvPr>
        </p:nvSpPr>
        <p:spPr bwMode="auto">
          <a:xfrm>
            <a:off x="5551488" y="3890964"/>
            <a:ext cx="2425700" cy="1000125"/>
          </a:xfrm>
          <a:custGeom>
            <a:avLst/>
            <a:gdLst>
              <a:gd name="T0" fmla="*/ 2147483647 w 1146"/>
              <a:gd name="T1" fmla="*/ 2147483647 h 840"/>
              <a:gd name="T2" fmla="*/ 2147483647 w 1146"/>
              <a:gd name="T3" fmla="*/ 2147483647 h 840"/>
              <a:gd name="T4" fmla="*/ 2147483647 w 1146"/>
              <a:gd name="T5" fmla="*/ 2147483647 h 840"/>
              <a:gd name="T6" fmla="*/ 2147483647 w 1146"/>
              <a:gd name="T7" fmla="*/ 2147483647 h 840"/>
              <a:gd name="T8" fmla="*/ 2147483647 w 1146"/>
              <a:gd name="T9" fmla="*/ 2147483647 h 840"/>
              <a:gd name="T10" fmla="*/ 2147483647 w 1146"/>
              <a:gd name="T11" fmla="*/ 2147483647 h 840"/>
              <a:gd name="T12" fmla="*/ 2147483647 w 1146"/>
              <a:gd name="T13" fmla="*/ 2147483647 h 840"/>
              <a:gd name="T14" fmla="*/ 2147483647 w 1146"/>
              <a:gd name="T15" fmla="*/ 2147483647 h 840"/>
              <a:gd name="T16" fmla="*/ 2147483647 w 1146"/>
              <a:gd name="T17" fmla="*/ 2147483647 h 840"/>
              <a:gd name="T18" fmla="*/ 2147483647 w 1146"/>
              <a:gd name="T19" fmla="*/ 2147483647 h 840"/>
              <a:gd name="T20" fmla="*/ 2147483647 w 1146"/>
              <a:gd name="T21" fmla="*/ 2147483647 h 840"/>
              <a:gd name="T22" fmla="*/ 2147483647 w 1146"/>
              <a:gd name="T23" fmla="*/ 2147483647 h 840"/>
              <a:gd name="T24" fmla="*/ 2147483647 w 1146"/>
              <a:gd name="T25" fmla="*/ 2147483647 h 840"/>
              <a:gd name="T26" fmla="*/ 2147483647 w 1146"/>
              <a:gd name="T27" fmla="*/ 2147483647 h 840"/>
              <a:gd name="T28" fmla="*/ 2147483647 w 1146"/>
              <a:gd name="T29" fmla="*/ 2147483647 h 840"/>
              <a:gd name="T30" fmla="*/ 2147483647 w 1146"/>
              <a:gd name="T31" fmla="*/ 2147483647 h 840"/>
              <a:gd name="T32" fmla="*/ 2147483647 w 1146"/>
              <a:gd name="T33" fmla="*/ 2147483647 h 840"/>
              <a:gd name="T34" fmla="*/ 2147483647 w 1146"/>
              <a:gd name="T35" fmla="*/ 2147483647 h 840"/>
              <a:gd name="T36" fmla="*/ 2147483647 w 1146"/>
              <a:gd name="T37" fmla="*/ 2147483647 h 840"/>
              <a:gd name="T38" fmla="*/ 2147483647 w 1146"/>
              <a:gd name="T39" fmla="*/ 2147483647 h 840"/>
              <a:gd name="T40" fmla="*/ 2147483647 w 1146"/>
              <a:gd name="T41" fmla="*/ 2147483647 h 840"/>
              <a:gd name="T42" fmla="*/ 2147483647 w 1146"/>
              <a:gd name="T43" fmla="*/ 2147483647 h 840"/>
              <a:gd name="T44" fmla="*/ 2147483647 w 1146"/>
              <a:gd name="T45" fmla="*/ 2147483647 h 840"/>
              <a:gd name="T46" fmla="*/ 2147483647 w 1146"/>
              <a:gd name="T47" fmla="*/ 2147483647 h 840"/>
              <a:gd name="T48" fmla="*/ 2147483647 w 1146"/>
              <a:gd name="T49" fmla="*/ 2147483647 h 840"/>
              <a:gd name="T50" fmla="*/ 2147483647 w 1146"/>
              <a:gd name="T51" fmla="*/ 2147483647 h 840"/>
              <a:gd name="T52" fmla="*/ 2147483647 w 1146"/>
              <a:gd name="T53" fmla="*/ 2147483647 h 840"/>
              <a:gd name="T54" fmla="*/ 2147483647 w 1146"/>
              <a:gd name="T55" fmla="*/ 2147483647 h 840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1146"/>
              <a:gd name="T85" fmla="*/ 0 h 840"/>
              <a:gd name="T86" fmla="*/ 1146 w 1146"/>
              <a:gd name="T87" fmla="*/ 840 h 840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1146" h="840">
                <a:moveTo>
                  <a:pt x="1041" y="17"/>
                </a:moveTo>
                <a:cubicBezTo>
                  <a:pt x="987" y="0"/>
                  <a:pt x="934" y="32"/>
                  <a:pt x="881" y="49"/>
                </a:cubicBezTo>
                <a:cubicBezTo>
                  <a:pt x="804" y="74"/>
                  <a:pt x="691" y="119"/>
                  <a:pt x="646" y="188"/>
                </a:cubicBezTo>
                <a:cubicBezTo>
                  <a:pt x="632" y="209"/>
                  <a:pt x="618" y="231"/>
                  <a:pt x="604" y="252"/>
                </a:cubicBezTo>
                <a:cubicBezTo>
                  <a:pt x="593" y="269"/>
                  <a:pt x="572" y="278"/>
                  <a:pt x="561" y="295"/>
                </a:cubicBezTo>
                <a:cubicBezTo>
                  <a:pt x="548" y="315"/>
                  <a:pt x="544" y="340"/>
                  <a:pt x="529" y="359"/>
                </a:cubicBezTo>
                <a:cubicBezTo>
                  <a:pt x="521" y="369"/>
                  <a:pt x="507" y="372"/>
                  <a:pt x="497" y="380"/>
                </a:cubicBezTo>
                <a:cubicBezTo>
                  <a:pt x="462" y="409"/>
                  <a:pt x="445" y="429"/>
                  <a:pt x="401" y="444"/>
                </a:cubicBezTo>
                <a:cubicBezTo>
                  <a:pt x="354" y="439"/>
                  <a:pt x="302" y="447"/>
                  <a:pt x="262" y="423"/>
                </a:cubicBezTo>
                <a:cubicBezTo>
                  <a:pt x="253" y="418"/>
                  <a:pt x="249" y="407"/>
                  <a:pt x="241" y="401"/>
                </a:cubicBezTo>
                <a:cubicBezTo>
                  <a:pt x="202" y="371"/>
                  <a:pt x="160" y="338"/>
                  <a:pt x="113" y="327"/>
                </a:cubicBezTo>
                <a:cubicBezTo>
                  <a:pt x="102" y="330"/>
                  <a:pt x="90" y="331"/>
                  <a:pt x="81" y="337"/>
                </a:cubicBezTo>
                <a:cubicBezTo>
                  <a:pt x="64" y="349"/>
                  <a:pt x="38" y="380"/>
                  <a:pt x="38" y="380"/>
                </a:cubicBezTo>
                <a:cubicBezTo>
                  <a:pt x="15" y="479"/>
                  <a:pt x="0" y="622"/>
                  <a:pt x="113" y="657"/>
                </a:cubicBezTo>
                <a:cubicBezTo>
                  <a:pt x="124" y="664"/>
                  <a:pt x="133" y="674"/>
                  <a:pt x="145" y="679"/>
                </a:cubicBezTo>
                <a:cubicBezTo>
                  <a:pt x="165" y="688"/>
                  <a:pt x="190" y="688"/>
                  <a:pt x="209" y="700"/>
                </a:cubicBezTo>
                <a:cubicBezTo>
                  <a:pt x="254" y="729"/>
                  <a:pt x="288" y="761"/>
                  <a:pt x="337" y="785"/>
                </a:cubicBezTo>
                <a:cubicBezTo>
                  <a:pt x="389" y="840"/>
                  <a:pt x="457" y="813"/>
                  <a:pt x="529" y="807"/>
                </a:cubicBezTo>
                <a:cubicBezTo>
                  <a:pt x="590" y="746"/>
                  <a:pt x="561" y="781"/>
                  <a:pt x="614" y="700"/>
                </a:cubicBezTo>
                <a:cubicBezTo>
                  <a:pt x="620" y="691"/>
                  <a:pt x="619" y="678"/>
                  <a:pt x="625" y="668"/>
                </a:cubicBezTo>
                <a:cubicBezTo>
                  <a:pt x="638" y="646"/>
                  <a:pt x="668" y="604"/>
                  <a:pt x="668" y="604"/>
                </a:cubicBezTo>
                <a:cubicBezTo>
                  <a:pt x="720" y="447"/>
                  <a:pt x="662" y="605"/>
                  <a:pt x="710" y="508"/>
                </a:cubicBezTo>
                <a:cubicBezTo>
                  <a:pt x="715" y="498"/>
                  <a:pt x="713" y="484"/>
                  <a:pt x="721" y="476"/>
                </a:cubicBezTo>
                <a:cubicBezTo>
                  <a:pt x="802" y="395"/>
                  <a:pt x="938" y="395"/>
                  <a:pt x="1041" y="369"/>
                </a:cubicBezTo>
                <a:cubicBezTo>
                  <a:pt x="1099" y="331"/>
                  <a:pt x="1054" y="370"/>
                  <a:pt x="1084" y="316"/>
                </a:cubicBezTo>
                <a:cubicBezTo>
                  <a:pt x="1145" y="206"/>
                  <a:pt x="1112" y="292"/>
                  <a:pt x="1137" y="220"/>
                </a:cubicBezTo>
                <a:cubicBezTo>
                  <a:pt x="1129" y="144"/>
                  <a:pt x="1146" y="94"/>
                  <a:pt x="1073" y="71"/>
                </a:cubicBezTo>
                <a:cubicBezTo>
                  <a:pt x="1044" y="41"/>
                  <a:pt x="1055" y="59"/>
                  <a:pt x="1041" y="17"/>
                </a:cubicBezTo>
                <a:close/>
              </a:path>
            </a:pathLst>
          </a:custGeom>
          <a:noFill/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9640" name="Freeform 8"/>
          <p:cNvSpPr>
            <a:spLocks/>
          </p:cNvSpPr>
          <p:nvPr>
            <p:custDataLst>
              <p:tags r:id="rId7"/>
            </p:custDataLst>
          </p:nvPr>
        </p:nvSpPr>
        <p:spPr bwMode="auto">
          <a:xfrm>
            <a:off x="7664450" y="5330826"/>
            <a:ext cx="520700" cy="284163"/>
          </a:xfrm>
          <a:custGeom>
            <a:avLst/>
            <a:gdLst>
              <a:gd name="T0" fmla="*/ 2147483647 w 246"/>
              <a:gd name="T1" fmla="*/ 2147483647 h 239"/>
              <a:gd name="T2" fmla="*/ 2147483647 w 246"/>
              <a:gd name="T3" fmla="*/ 2147483647 h 239"/>
              <a:gd name="T4" fmla="*/ 2147483647 w 246"/>
              <a:gd name="T5" fmla="*/ 2147483647 h 239"/>
              <a:gd name="T6" fmla="*/ 2147483647 w 246"/>
              <a:gd name="T7" fmla="*/ 2147483647 h 239"/>
              <a:gd name="T8" fmla="*/ 2147483647 w 246"/>
              <a:gd name="T9" fmla="*/ 2147483647 h 239"/>
              <a:gd name="T10" fmla="*/ 2147483647 w 246"/>
              <a:gd name="T11" fmla="*/ 2147483647 h 239"/>
              <a:gd name="T12" fmla="*/ 2147483647 w 246"/>
              <a:gd name="T13" fmla="*/ 2147483647 h 23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46"/>
              <a:gd name="T22" fmla="*/ 0 h 239"/>
              <a:gd name="T23" fmla="*/ 246 w 246"/>
              <a:gd name="T24" fmla="*/ 239 h 23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46" h="239">
                <a:moveTo>
                  <a:pt x="150" y="35"/>
                </a:moveTo>
                <a:cubicBezTo>
                  <a:pt x="146" y="24"/>
                  <a:pt x="150" y="7"/>
                  <a:pt x="139" y="3"/>
                </a:cubicBezTo>
                <a:cubicBezTo>
                  <a:pt x="129" y="0"/>
                  <a:pt x="70" y="19"/>
                  <a:pt x="54" y="24"/>
                </a:cubicBezTo>
                <a:cubicBezTo>
                  <a:pt x="4" y="74"/>
                  <a:pt x="0" y="164"/>
                  <a:pt x="54" y="216"/>
                </a:cubicBezTo>
                <a:cubicBezTo>
                  <a:pt x="127" y="211"/>
                  <a:pt x="220" y="239"/>
                  <a:pt x="246" y="163"/>
                </a:cubicBezTo>
                <a:cubicBezTo>
                  <a:pt x="241" y="148"/>
                  <a:pt x="208" y="35"/>
                  <a:pt x="182" y="35"/>
                </a:cubicBezTo>
                <a:cubicBezTo>
                  <a:pt x="171" y="35"/>
                  <a:pt x="161" y="35"/>
                  <a:pt x="150" y="35"/>
                </a:cubicBezTo>
                <a:close/>
              </a:path>
            </a:pathLst>
          </a:custGeom>
          <a:noFill/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9641" name="Freeform 9"/>
          <p:cNvSpPr>
            <a:spLocks/>
          </p:cNvSpPr>
          <p:nvPr>
            <p:custDataLst>
              <p:tags r:id="rId8"/>
            </p:custDataLst>
          </p:nvPr>
        </p:nvSpPr>
        <p:spPr bwMode="auto">
          <a:xfrm>
            <a:off x="4411664" y="5029201"/>
            <a:ext cx="1100137" cy="479425"/>
          </a:xfrm>
          <a:custGeom>
            <a:avLst/>
            <a:gdLst>
              <a:gd name="T0" fmla="*/ 2147483647 w 520"/>
              <a:gd name="T1" fmla="*/ 2147483647 h 403"/>
              <a:gd name="T2" fmla="*/ 2147483647 w 520"/>
              <a:gd name="T3" fmla="*/ 2147483647 h 403"/>
              <a:gd name="T4" fmla="*/ 2147483647 w 520"/>
              <a:gd name="T5" fmla="*/ 0 h 403"/>
              <a:gd name="T6" fmla="*/ 2147483647 w 520"/>
              <a:gd name="T7" fmla="*/ 2147483647 h 403"/>
              <a:gd name="T8" fmla="*/ 2147483647 w 520"/>
              <a:gd name="T9" fmla="*/ 2147483647 h 403"/>
              <a:gd name="T10" fmla="*/ 2147483647 w 520"/>
              <a:gd name="T11" fmla="*/ 2147483647 h 403"/>
              <a:gd name="T12" fmla="*/ 2147483647 w 520"/>
              <a:gd name="T13" fmla="*/ 2147483647 h 403"/>
              <a:gd name="T14" fmla="*/ 2147483647 w 520"/>
              <a:gd name="T15" fmla="*/ 2147483647 h 403"/>
              <a:gd name="T16" fmla="*/ 2147483647 w 520"/>
              <a:gd name="T17" fmla="*/ 2147483647 h 403"/>
              <a:gd name="T18" fmla="*/ 2147483647 w 520"/>
              <a:gd name="T19" fmla="*/ 2147483647 h 403"/>
              <a:gd name="T20" fmla="*/ 2147483647 w 520"/>
              <a:gd name="T21" fmla="*/ 2147483647 h 403"/>
              <a:gd name="T22" fmla="*/ 2147483647 w 520"/>
              <a:gd name="T23" fmla="*/ 2147483647 h 403"/>
              <a:gd name="T24" fmla="*/ 2147483647 w 520"/>
              <a:gd name="T25" fmla="*/ 2147483647 h 403"/>
              <a:gd name="T26" fmla="*/ 2147483647 w 520"/>
              <a:gd name="T27" fmla="*/ 2147483647 h 403"/>
              <a:gd name="T28" fmla="*/ 2147483647 w 520"/>
              <a:gd name="T29" fmla="*/ 2147483647 h 403"/>
              <a:gd name="T30" fmla="*/ 2147483647 w 520"/>
              <a:gd name="T31" fmla="*/ 2147483647 h 403"/>
              <a:gd name="T32" fmla="*/ 2147483647 w 520"/>
              <a:gd name="T33" fmla="*/ 2147483647 h 403"/>
              <a:gd name="T34" fmla="*/ 2147483647 w 520"/>
              <a:gd name="T35" fmla="*/ 2147483647 h 403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520"/>
              <a:gd name="T55" fmla="*/ 0 h 403"/>
              <a:gd name="T56" fmla="*/ 520 w 520"/>
              <a:gd name="T57" fmla="*/ 403 h 403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520" h="403">
                <a:moveTo>
                  <a:pt x="471" y="64"/>
                </a:moveTo>
                <a:cubicBezTo>
                  <a:pt x="441" y="36"/>
                  <a:pt x="415" y="31"/>
                  <a:pt x="375" y="21"/>
                </a:cubicBezTo>
                <a:cubicBezTo>
                  <a:pt x="346" y="14"/>
                  <a:pt x="289" y="0"/>
                  <a:pt x="289" y="0"/>
                </a:cubicBezTo>
                <a:cubicBezTo>
                  <a:pt x="261" y="4"/>
                  <a:pt x="232" y="3"/>
                  <a:pt x="204" y="11"/>
                </a:cubicBezTo>
                <a:cubicBezTo>
                  <a:pt x="159" y="23"/>
                  <a:pt x="173" y="57"/>
                  <a:pt x="119" y="75"/>
                </a:cubicBezTo>
                <a:cubicBezTo>
                  <a:pt x="112" y="82"/>
                  <a:pt x="103" y="88"/>
                  <a:pt x="97" y="96"/>
                </a:cubicBezTo>
                <a:cubicBezTo>
                  <a:pt x="89" y="106"/>
                  <a:pt x="85" y="119"/>
                  <a:pt x="76" y="128"/>
                </a:cubicBezTo>
                <a:cubicBezTo>
                  <a:pt x="67" y="137"/>
                  <a:pt x="54" y="141"/>
                  <a:pt x="44" y="149"/>
                </a:cubicBezTo>
                <a:cubicBezTo>
                  <a:pt x="36" y="155"/>
                  <a:pt x="30" y="164"/>
                  <a:pt x="23" y="171"/>
                </a:cubicBezTo>
                <a:cubicBezTo>
                  <a:pt x="0" y="238"/>
                  <a:pt x="4" y="318"/>
                  <a:pt x="76" y="341"/>
                </a:cubicBezTo>
                <a:cubicBezTo>
                  <a:pt x="113" y="379"/>
                  <a:pt x="87" y="359"/>
                  <a:pt x="161" y="384"/>
                </a:cubicBezTo>
                <a:cubicBezTo>
                  <a:pt x="172" y="388"/>
                  <a:pt x="193" y="395"/>
                  <a:pt x="193" y="395"/>
                </a:cubicBezTo>
                <a:cubicBezTo>
                  <a:pt x="218" y="391"/>
                  <a:pt x="251" y="403"/>
                  <a:pt x="268" y="384"/>
                </a:cubicBezTo>
                <a:cubicBezTo>
                  <a:pt x="308" y="339"/>
                  <a:pt x="253" y="291"/>
                  <a:pt x="311" y="245"/>
                </a:cubicBezTo>
                <a:cubicBezTo>
                  <a:pt x="335" y="226"/>
                  <a:pt x="347" y="221"/>
                  <a:pt x="375" y="213"/>
                </a:cubicBezTo>
                <a:cubicBezTo>
                  <a:pt x="403" y="205"/>
                  <a:pt x="460" y="192"/>
                  <a:pt x="460" y="192"/>
                </a:cubicBezTo>
                <a:cubicBezTo>
                  <a:pt x="471" y="185"/>
                  <a:pt x="484" y="181"/>
                  <a:pt x="492" y="171"/>
                </a:cubicBezTo>
                <a:cubicBezTo>
                  <a:pt x="516" y="141"/>
                  <a:pt x="520" y="64"/>
                  <a:pt x="471" y="64"/>
                </a:cubicBezTo>
                <a:close/>
              </a:path>
            </a:pathLst>
          </a:custGeom>
          <a:noFill/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9642" name="Freeform 10"/>
          <p:cNvSpPr>
            <a:spLocks/>
          </p:cNvSpPr>
          <p:nvPr>
            <p:custDataLst>
              <p:tags r:id="rId9"/>
            </p:custDataLst>
          </p:nvPr>
        </p:nvSpPr>
        <p:spPr bwMode="auto">
          <a:xfrm>
            <a:off x="7867650" y="4445000"/>
            <a:ext cx="1049338" cy="660400"/>
          </a:xfrm>
          <a:custGeom>
            <a:avLst/>
            <a:gdLst>
              <a:gd name="T0" fmla="*/ 2147483647 w 496"/>
              <a:gd name="T1" fmla="*/ 0 h 555"/>
              <a:gd name="T2" fmla="*/ 2147483647 w 496"/>
              <a:gd name="T3" fmla="*/ 2147483647 h 555"/>
              <a:gd name="T4" fmla="*/ 2147483647 w 496"/>
              <a:gd name="T5" fmla="*/ 2147483647 h 555"/>
              <a:gd name="T6" fmla="*/ 2147483647 w 496"/>
              <a:gd name="T7" fmla="*/ 2147483647 h 555"/>
              <a:gd name="T8" fmla="*/ 0 w 496"/>
              <a:gd name="T9" fmla="*/ 2147483647 h 555"/>
              <a:gd name="T10" fmla="*/ 2147483647 w 496"/>
              <a:gd name="T11" fmla="*/ 2147483647 h 555"/>
              <a:gd name="T12" fmla="*/ 2147483647 w 496"/>
              <a:gd name="T13" fmla="*/ 2147483647 h 555"/>
              <a:gd name="T14" fmla="*/ 2147483647 w 496"/>
              <a:gd name="T15" fmla="*/ 2147483647 h 555"/>
              <a:gd name="T16" fmla="*/ 2147483647 w 496"/>
              <a:gd name="T17" fmla="*/ 2147483647 h 555"/>
              <a:gd name="T18" fmla="*/ 2147483647 w 496"/>
              <a:gd name="T19" fmla="*/ 2147483647 h 555"/>
              <a:gd name="T20" fmla="*/ 2147483647 w 496"/>
              <a:gd name="T21" fmla="*/ 2147483647 h 555"/>
              <a:gd name="T22" fmla="*/ 2147483647 w 496"/>
              <a:gd name="T23" fmla="*/ 2147483647 h 555"/>
              <a:gd name="T24" fmla="*/ 2147483647 w 496"/>
              <a:gd name="T25" fmla="*/ 2147483647 h 555"/>
              <a:gd name="T26" fmla="*/ 2147483647 w 496"/>
              <a:gd name="T27" fmla="*/ 2147483647 h 555"/>
              <a:gd name="T28" fmla="*/ 2147483647 w 496"/>
              <a:gd name="T29" fmla="*/ 0 h 555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96"/>
              <a:gd name="T46" fmla="*/ 0 h 555"/>
              <a:gd name="T47" fmla="*/ 496 w 496"/>
              <a:gd name="T48" fmla="*/ 555 h 555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96" h="555">
                <a:moveTo>
                  <a:pt x="470" y="0"/>
                </a:moveTo>
                <a:cubicBezTo>
                  <a:pt x="386" y="29"/>
                  <a:pt x="300" y="53"/>
                  <a:pt x="214" y="75"/>
                </a:cubicBezTo>
                <a:cubicBezTo>
                  <a:pt x="189" y="82"/>
                  <a:pt x="164" y="89"/>
                  <a:pt x="139" y="96"/>
                </a:cubicBezTo>
                <a:cubicBezTo>
                  <a:pt x="117" y="102"/>
                  <a:pt x="75" y="118"/>
                  <a:pt x="75" y="118"/>
                </a:cubicBezTo>
                <a:cubicBezTo>
                  <a:pt x="47" y="146"/>
                  <a:pt x="28" y="176"/>
                  <a:pt x="0" y="203"/>
                </a:cubicBezTo>
                <a:cubicBezTo>
                  <a:pt x="4" y="235"/>
                  <a:pt x="3" y="268"/>
                  <a:pt x="11" y="299"/>
                </a:cubicBezTo>
                <a:cubicBezTo>
                  <a:pt x="22" y="341"/>
                  <a:pt x="73" y="372"/>
                  <a:pt x="107" y="395"/>
                </a:cubicBezTo>
                <a:cubicBezTo>
                  <a:pt x="144" y="451"/>
                  <a:pt x="180" y="476"/>
                  <a:pt x="235" y="512"/>
                </a:cubicBezTo>
                <a:cubicBezTo>
                  <a:pt x="252" y="523"/>
                  <a:pt x="278" y="555"/>
                  <a:pt x="278" y="555"/>
                </a:cubicBezTo>
                <a:cubicBezTo>
                  <a:pt x="303" y="551"/>
                  <a:pt x="328" y="549"/>
                  <a:pt x="352" y="544"/>
                </a:cubicBezTo>
                <a:cubicBezTo>
                  <a:pt x="363" y="542"/>
                  <a:pt x="377" y="543"/>
                  <a:pt x="384" y="534"/>
                </a:cubicBezTo>
                <a:cubicBezTo>
                  <a:pt x="397" y="516"/>
                  <a:pt x="399" y="491"/>
                  <a:pt x="406" y="470"/>
                </a:cubicBezTo>
                <a:cubicBezTo>
                  <a:pt x="410" y="459"/>
                  <a:pt x="416" y="438"/>
                  <a:pt x="416" y="438"/>
                </a:cubicBezTo>
                <a:cubicBezTo>
                  <a:pt x="421" y="346"/>
                  <a:pt x="406" y="205"/>
                  <a:pt x="480" y="128"/>
                </a:cubicBezTo>
                <a:cubicBezTo>
                  <a:pt x="496" y="82"/>
                  <a:pt x="484" y="45"/>
                  <a:pt x="470" y="0"/>
                </a:cubicBezTo>
                <a:close/>
              </a:path>
            </a:pathLst>
          </a:custGeom>
          <a:noFill/>
          <a:ln w="952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9643" name="Oval 11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860800" y="4286250"/>
            <a:ext cx="203200" cy="1143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44" name="Oval 12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572000" y="3886200"/>
            <a:ext cx="203200" cy="1143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69645" name="AutoShape 13"/>
          <p:cNvCxnSpPr>
            <a:cxnSpLocks noChangeShapeType="1"/>
            <a:stCxn id="69643" idx="7"/>
            <a:endCxn id="69644" idx="3"/>
          </p:cNvCxnSpPr>
          <p:nvPr>
            <p:custDataLst>
              <p:tags r:id="rId12"/>
            </p:custDataLst>
          </p:nvPr>
        </p:nvCxnSpPr>
        <p:spPr bwMode="auto">
          <a:xfrm flipV="1">
            <a:off x="4033839" y="3983039"/>
            <a:ext cx="568325" cy="320675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</p:cxnSp>
      <p:sp>
        <p:nvSpPr>
          <p:cNvPr id="69646" name="Text Box 14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4856163" y="3746501"/>
            <a:ext cx="33855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v</a:t>
            </a:r>
          </a:p>
        </p:txBody>
      </p:sp>
      <p:sp>
        <p:nvSpPr>
          <p:cNvPr id="69647" name="Oval 15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5008563" y="5103813"/>
            <a:ext cx="203200" cy="1143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9648" name="Oval 16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299200" y="4686300"/>
            <a:ext cx="203200" cy="1143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cxnSp>
        <p:nvCxnSpPr>
          <p:cNvPr id="69649" name="AutoShape 17"/>
          <p:cNvCxnSpPr>
            <a:cxnSpLocks noChangeShapeType="1"/>
            <a:stCxn id="69647" idx="7"/>
            <a:endCxn id="69648" idx="3"/>
          </p:cNvCxnSpPr>
          <p:nvPr>
            <p:custDataLst>
              <p:tags r:id="rId16"/>
            </p:custDataLst>
          </p:nvPr>
        </p:nvCxnSpPr>
        <p:spPr bwMode="auto">
          <a:xfrm flipV="1">
            <a:off x="5181601" y="4783139"/>
            <a:ext cx="1147763" cy="338137"/>
          </a:xfrm>
          <a:prstGeom prst="straightConnector1">
            <a:avLst/>
          </a:prstGeom>
          <a:noFill/>
          <a:ln w="31750">
            <a:solidFill>
              <a:schemeClr val="tx1"/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18544950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MST</a:t>
            </a:r>
          </a:p>
        </p:txBody>
      </p:sp>
      <p:sp>
        <p:nvSpPr>
          <p:cNvPr id="70659" name="Oval 3"/>
          <p:cNvSpPr>
            <a:spLocks noChangeAspect="1" noChangeArrowheads="1"/>
          </p:cNvSpPr>
          <p:nvPr>
            <p:custDataLst>
              <p:tags r:id="rId2"/>
            </p:custDataLst>
          </p:nvPr>
        </p:nvSpPr>
        <p:spPr bwMode="auto">
          <a:xfrm>
            <a:off x="7727950" y="1473201"/>
            <a:ext cx="527050" cy="263525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/>
              <a:t>v</a:t>
            </a:r>
            <a:r>
              <a:rPr lang="en-US" baseline="-25000"/>
              <a:t>4</a:t>
            </a:r>
          </a:p>
        </p:txBody>
      </p:sp>
      <p:sp>
        <p:nvSpPr>
          <p:cNvPr id="70660" name="Oval 4"/>
          <p:cNvSpPr>
            <a:spLocks noChangeAspect="1" noChangeArrowheads="1"/>
          </p:cNvSpPr>
          <p:nvPr>
            <p:custDataLst>
              <p:tags r:id="rId3"/>
            </p:custDataLst>
          </p:nvPr>
        </p:nvSpPr>
        <p:spPr bwMode="auto">
          <a:xfrm>
            <a:off x="9747250" y="3141664"/>
            <a:ext cx="527050" cy="263525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/>
              <a:t>v</a:t>
            </a:r>
            <a:r>
              <a:rPr lang="en-US" baseline="-25000"/>
              <a:t>7</a:t>
            </a:r>
          </a:p>
        </p:txBody>
      </p:sp>
      <p:sp>
        <p:nvSpPr>
          <p:cNvPr id="70661" name="Oval 5"/>
          <p:cNvSpPr>
            <a:spLocks noChangeAspect="1" noChangeArrowheads="1"/>
          </p:cNvSpPr>
          <p:nvPr>
            <p:custDataLst>
              <p:tags r:id="rId4"/>
            </p:custDataLst>
          </p:nvPr>
        </p:nvSpPr>
        <p:spPr bwMode="auto">
          <a:xfrm>
            <a:off x="9045575" y="287339"/>
            <a:ext cx="527050" cy="263525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/>
              <a:t>v</a:t>
            </a:r>
            <a:r>
              <a:rPr lang="en-US" baseline="-25000"/>
              <a:t>2</a:t>
            </a:r>
          </a:p>
        </p:txBody>
      </p:sp>
      <p:sp>
        <p:nvSpPr>
          <p:cNvPr id="70662" name="Oval 6"/>
          <p:cNvSpPr>
            <a:spLocks noChangeAspect="1" noChangeArrowheads="1"/>
          </p:cNvSpPr>
          <p:nvPr>
            <p:custDataLst>
              <p:tags r:id="rId5"/>
            </p:custDataLst>
          </p:nvPr>
        </p:nvSpPr>
        <p:spPr bwMode="auto">
          <a:xfrm>
            <a:off x="5446713" y="1473201"/>
            <a:ext cx="527050" cy="263525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/>
              <a:t>v</a:t>
            </a:r>
            <a:r>
              <a:rPr lang="en-US" baseline="-25000"/>
              <a:t>3</a:t>
            </a:r>
          </a:p>
        </p:txBody>
      </p:sp>
      <p:sp>
        <p:nvSpPr>
          <p:cNvPr id="70663" name="Oval 7"/>
          <p:cNvSpPr>
            <a:spLocks noChangeAspect="1" noChangeArrowheads="1"/>
          </p:cNvSpPr>
          <p:nvPr>
            <p:custDataLst>
              <p:tags r:id="rId6"/>
            </p:custDataLst>
          </p:nvPr>
        </p:nvSpPr>
        <p:spPr bwMode="auto">
          <a:xfrm>
            <a:off x="9659938" y="1473201"/>
            <a:ext cx="527050" cy="263525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/>
              <a:t>v</a:t>
            </a:r>
            <a:r>
              <a:rPr lang="en-US" baseline="-25000"/>
              <a:t>5</a:t>
            </a:r>
          </a:p>
        </p:txBody>
      </p:sp>
      <p:cxnSp>
        <p:nvCxnSpPr>
          <p:cNvPr id="70664" name="AutoShape 8"/>
          <p:cNvCxnSpPr>
            <a:cxnSpLocks noChangeShapeType="1"/>
            <a:stCxn id="70675" idx="5"/>
            <a:endCxn id="70659" idx="1"/>
          </p:cNvCxnSpPr>
          <p:nvPr>
            <p:custDataLst>
              <p:tags r:id="rId7"/>
            </p:custDataLst>
          </p:nvPr>
        </p:nvCxnSpPr>
        <p:spPr bwMode="auto">
          <a:xfrm>
            <a:off x="6072188" y="614363"/>
            <a:ext cx="1733550" cy="88265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0665" name="AutoShape 9"/>
          <p:cNvCxnSpPr>
            <a:cxnSpLocks noChangeShapeType="1"/>
            <a:stCxn id="70659" idx="5"/>
            <a:endCxn id="70660" idx="2"/>
          </p:cNvCxnSpPr>
          <p:nvPr>
            <p:custDataLst>
              <p:tags r:id="rId8"/>
            </p:custDataLst>
          </p:nvPr>
        </p:nvCxnSpPr>
        <p:spPr bwMode="auto">
          <a:xfrm>
            <a:off x="8178801" y="1711325"/>
            <a:ext cx="1552575" cy="15621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0666" name="AutoShape 10"/>
          <p:cNvCxnSpPr>
            <a:cxnSpLocks noChangeShapeType="1"/>
            <a:stCxn id="70659" idx="6"/>
            <a:endCxn id="70663" idx="2"/>
          </p:cNvCxnSpPr>
          <p:nvPr>
            <p:custDataLst>
              <p:tags r:id="rId9"/>
            </p:custDataLst>
          </p:nvPr>
        </p:nvCxnSpPr>
        <p:spPr bwMode="auto">
          <a:xfrm>
            <a:off x="8272463" y="1604963"/>
            <a:ext cx="1370012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0667" name="AutoShape 11"/>
          <p:cNvCxnSpPr>
            <a:cxnSpLocks noChangeShapeType="1"/>
            <a:stCxn id="70670" idx="6"/>
            <a:endCxn id="70660" idx="2"/>
          </p:cNvCxnSpPr>
          <p:nvPr>
            <p:custDataLst>
              <p:tags r:id="rId10"/>
            </p:custDataLst>
          </p:nvPr>
        </p:nvCxnSpPr>
        <p:spPr bwMode="auto">
          <a:xfrm>
            <a:off x="7305675" y="3228975"/>
            <a:ext cx="2425700" cy="4445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0668" name="AutoShape 12"/>
          <p:cNvCxnSpPr>
            <a:cxnSpLocks noChangeShapeType="1"/>
            <a:stCxn id="70675" idx="4"/>
            <a:endCxn id="70662" idx="0"/>
          </p:cNvCxnSpPr>
          <p:nvPr>
            <p:custDataLst>
              <p:tags r:id="rId11"/>
            </p:custDataLst>
          </p:nvPr>
        </p:nvCxnSpPr>
        <p:spPr bwMode="auto">
          <a:xfrm flipH="1">
            <a:off x="5708651" y="654051"/>
            <a:ext cx="176213" cy="804863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0669" name="AutoShape 13"/>
          <p:cNvCxnSpPr>
            <a:cxnSpLocks noChangeShapeType="1"/>
            <a:stCxn id="70662" idx="5"/>
            <a:endCxn id="70670" idx="1"/>
          </p:cNvCxnSpPr>
          <p:nvPr>
            <p:custDataLst>
              <p:tags r:id="rId12"/>
            </p:custDataLst>
          </p:nvPr>
        </p:nvCxnSpPr>
        <p:spPr bwMode="auto">
          <a:xfrm>
            <a:off x="5895976" y="1711325"/>
            <a:ext cx="944563" cy="14097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sp>
        <p:nvSpPr>
          <p:cNvPr id="70670" name="Oval 14"/>
          <p:cNvSpPr>
            <a:spLocks noChangeAspect="1" noChangeArrowheads="1"/>
          </p:cNvSpPr>
          <p:nvPr>
            <p:custDataLst>
              <p:tags r:id="rId13"/>
            </p:custDataLst>
          </p:nvPr>
        </p:nvSpPr>
        <p:spPr bwMode="auto">
          <a:xfrm>
            <a:off x="6762750" y="3097214"/>
            <a:ext cx="527050" cy="263525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/>
              <a:t>v</a:t>
            </a:r>
            <a:r>
              <a:rPr lang="en-US" baseline="-25000"/>
              <a:t>6</a:t>
            </a:r>
          </a:p>
        </p:txBody>
      </p:sp>
      <p:cxnSp>
        <p:nvCxnSpPr>
          <p:cNvPr id="70671" name="AutoShape 15"/>
          <p:cNvCxnSpPr>
            <a:cxnSpLocks noChangeShapeType="1"/>
            <a:stCxn id="70659" idx="3"/>
            <a:endCxn id="70670" idx="0"/>
          </p:cNvCxnSpPr>
          <p:nvPr>
            <p:custDataLst>
              <p:tags r:id="rId14"/>
            </p:custDataLst>
          </p:nvPr>
        </p:nvCxnSpPr>
        <p:spPr bwMode="auto">
          <a:xfrm flipH="1">
            <a:off x="7026276" y="1711325"/>
            <a:ext cx="779463" cy="13716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0672" name="AutoShape 16"/>
          <p:cNvCxnSpPr>
            <a:cxnSpLocks noChangeShapeType="1"/>
            <a:stCxn id="70663" idx="0"/>
            <a:endCxn id="70661" idx="5"/>
          </p:cNvCxnSpPr>
          <p:nvPr>
            <p:custDataLst>
              <p:tags r:id="rId15"/>
            </p:custDataLst>
          </p:nvPr>
        </p:nvCxnSpPr>
        <p:spPr bwMode="auto">
          <a:xfrm flipH="1" flipV="1">
            <a:off x="9494839" y="527051"/>
            <a:ext cx="428625" cy="931863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0673" name="AutoShape 17"/>
          <p:cNvCxnSpPr>
            <a:cxnSpLocks noChangeShapeType="1"/>
            <a:stCxn id="70662" idx="6"/>
            <a:endCxn id="70659" idx="2"/>
          </p:cNvCxnSpPr>
          <p:nvPr>
            <p:custDataLst>
              <p:tags r:id="rId16"/>
            </p:custDataLst>
          </p:nvPr>
        </p:nvCxnSpPr>
        <p:spPr bwMode="auto">
          <a:xfrm>
            <a:off x="5989639" y="1604963"/>
            <a:ext cx="1722437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0674" name="AutoShape 18"/>
          <p:cNvCxnSpPr>
            <a:cxnSpLocks noChangeShapeType="1"/>
            <a:stCxn id="70661" idx="2"/>
            <a:endCxn id="70675" idx="6"/>
          </p:cNvCxnSpPr>
          <p:nvPr>
            <p:custDataLst>
              <p:tags r:id="rId17"/>
            </p:custDataLst>
          </p:nvPr>
        </p:nvCxnSpPr>
        <p:spPr bwMode="auto">
          <a:xfrm flipH="1">
            <a:off x="6165850" y="419100"/>
            <a:ext cx="2863850" cy="889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sp>
        <p:nvSpPr>
          <p:cNvPr id="70675" name="Oval 19"/>
          <p:cNvSpPr>
            <a:spLocks noChangeAspect="1" noChangeArrowheads="1"/>
          </p:cNvSpPr>
          <p:nvPr>
            <p:custDataLst>
              <p:tags r:id="rId18"/>
            </p:custDataLst>
          </p:nvPr>
        </p:nvSpPr>
        <p:spPr bwMode="auto">
          <a:xfrm>
            <a:off x="5621338" y="376239"/>
            <a:ext cx="527050" cy="26193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/>
              <a:t>v</a:t>
            </a:r>
            <a:r>
              <a:rPr lang="en-US" baseline="-25000"/>
              <a:t>1</a:t>
            </a:r>
          </a:p>
        </p:txBody>
      </p:sp>
      <p:cxnSp>
        <p:nvCxnSpPr>
          <p:cNvPr id="70676" name="AutoShape 20"/>
          <p:cNvCxnSpPr>
            <a:cxnSpLocks noChangeShapeType="1"/>
            <a:stCxn id="70659" idx="7"/>
            <a:endCxn id="70661" idx="3"/>
          </p:cNvCxnSpPr>
          <p:nvPr>
            <p:custDataLst>
              <p:tags r:id="rId19"/>
            </p:custDataLst>
          </p:nvPr>
        </p:nvCxnSpPr>
        <p:spPr bwMode="auto">
          <a:xfrm flipV="1">
            <a:off x="8178801" y="527051"/>
            <a:ext cx="942975" cy="969963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0677" name="AutoShape 21"/>
          <p:cNvCxnSpPr>
            <a:cxnSpLocks noChangeShapeType="1"/>
            <a:stCxn id="70660" idx="0"/>
            <a:endCxn id="70663" idx="4"/>
          </p:cNvCxnSpPr>
          <p:nvPr>
            <p:custDataLst>
              <p:tags r:id="rId20"/>
            </p:custDataLst>
          </p:nvPr>
        </p:nvCxnSpPr>
        <p:spPr bwMode="auto">
          <a:xfrm flipH="1" flipV="1">
            <a:off x="9923463" y="1751014"/>
            <a:ext cx="87312" cy="137477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sp>
        <p:nvSpPr>
          <p:cNvPr id="70678" name="Text Box 23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6500813" y="1347788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2</a:t>
            </a:r>
          </a:p>
        </p:txBody>
      </p:sp>
      <p:sp>
        <p:nvSpPr>
          <p:cNvPr id="70679" name="Text Box 24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7553325" y="206375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2</a:t>
            </a:r>
          </a:p>
        </p:txBody>
      </p:sp>
      <p:sp>
        <p:nvSpPr>
          <p:cNvPr id="70680" name="Text Box 25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5884863" y="2138363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5</a:t>
            </a:r>
          </a:p>
        </p:txBody>
      </p:sp>
      <p:sp>
        <p:nvSpPr>
          <p:cNvPr id="70681" name="Text Box 26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5446713" y="908050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4</a:t>
            </a:r>
          </a:p>
        </p:txBody>
      </p:sp>
      <p:sp>
        <p:nvSpPr>
          <p:cNvPr id="70682" name="Text Box 27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8782050" y="1347788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7</a:t>
            </a:r>
          </a:p>
        </p:txBody>
      </p:sp>
      <p:sp>
        <p:nvSpPr>
          <p:cNvPr id="70683" name="Text Box 28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6938963" y="865188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1</a:t>
            </a:r>
          </a:p>
        </p:txBody>
      </p:sp>
      <p:sp>
        <p:nvSpPr>
          <p:cNvPr id="70684" name="Text Box 29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9747250" y="865188"/>
            <a:ext cx="48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10</a:t>
            </a:r>
          </a:p>
        </p:txBody>
      </p:sp>
      <p:sp>
        <p:nvSpPr>
          <p:cNvPr id="70685" name="Text Box 30"/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8958263" y="2312988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4</a:t>
            </a:r>
          </a:p>
        </p:txBody>
      </p:sp>
      <p:sp>
        <p:nvSpPr>
          <p:cNvPr id="70686" name="Text Box 31"/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10010775" y="2312988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6</a:t>
            </a:r>
          </a:p>
        </p:txBody>
      </p:sp>
      <p:sp>
        <p:nvSpPr>
          <p:cNvPr id="70687" name="Text Box 32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8255000" y="820738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3</a:t>
            </a:r>
          </a:p>
        </p:txBody>
      </p:sp>
      <p:sp>
        <p:nvSpPr>
          <p:cNvPr id="70688" name="Text Box 33"/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7026275" y="2093913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8</a:t>
            </a:r>
          </a:p>
        </p:txBody>
      </p:sp>
      <p:sp>
        <p:nvSpPr>
          <p:cNvPr id="70689" name="Text Box 34"/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8080375" y="2971800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7333843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MST</a:t>
            </a:r>
          </a:p>
        </p:txBody>
      </p:sp>
      <p:sp>
        <p:nvSpPr>
          <p:cNvPr id="70659" name="Oval 3"/>
          <p:cNvSpPr>
            <a:spLocks noChangeAspect="1" noChangeArrowheads="1"/>
          </p:cNvSpPr>
          <p:nvPr>
            <p:custDataLst>
              <p:tags r:id="rId2"/>
            </p:custDataLst>
          </p:nvPr>
        </p:nvSpPr>
        <p:spPr bwMode="auto">
          <a:xfrm>
            <a:off x="7727950" y="1473201"/>
            <a:ext cx="527050" cy="263525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/>
              <a:t>v</a:t>
            </a:r>
            <a:r>
              <a:rPr lang="en-US" baseline="-25000"/>
              <a:t>4</a:t>
            </a:r>
          </a:p>
        </p:txBody>
      </p:sp>
      <p:sp>
        <p:nvSpPr>
          <p:cNvPr id="70660" name="Oval 4"/>
          <p:cNvSpPr>
            <a:spLocks noChangeAspect="1" noChangeArrowheads="1"/>
          </p:cNvSpPr>
          <p:nvPr>
            <p:custDataLst>
              <p:tags r:id="rId3"/>
            </p:custDataLst>
          </p:nvPr>
        </p:nvSpPr>
        <p:spPr bwMode="auto">
          <a:xfrm>
            <a:off x="9747250" y="3141664"/>
            <a:ext cx="527050" cy="263525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/>
              <a:t>v</a:t>
            </a:r>
            <a:r>
              <a:rPr lang="en-US" baseline="-25000"/>
              <a:t>7</a:t>
            </a:r>
          </a:p>
        </p:txBody>
      </p:sp>
      <p:sp>
        <p:nvSpPr>
          <p:cNvPr id="70661" name="Oval 5"/>
          <p:cNvSpPr>
            <a:spLocks noChangeAspect="1" noChangeArrowheads="1"/>
          </p:cNvSpPr>
          <p:nvPr>
            <p:custDataLst>
              <p:tags r:id="rId4"/>
            </p:custDataLst>
          </p:nvPr>
        </p:nvSpPr>
        <p:spPr bwMode="auto">
          <a:xfrm>
            <a:off x="9045575" y="287339"/>
            <a:ext cx="527050" cy="263525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/>
              <a:t>v</a:t>
            </a:r>
            <a:r>
              <a:rPr lang="en-US" baseline="-25000"/>
              <a:t>2</a:t>
            </a:r>
          </a:p>
        </p:txBody>
      </p:sp>
      <p:sp>
        <p:nvSpPr>
          <p:cNvPr id="70662" name="Oval 6"/>
          <p:cNvSpPr>
            <a:spLocks noChangeAspect="1" noChangeArrowheads="1"/>
          </p:cNvSpPr>
          <p:nvPr>
            <p:custDataLst>
              <p:tags r:id="rId5"/>
            </p:custDataLst>
          </p:nvPr>
        </p:nvSpPr>
        <p:spPr bwMode="auto">
          <a:xfrm>
            <a:off x="5446713" y="1473201"/>
            <a:ext cx="527050" cy="263525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/>
              <a:t>v</a:t>
            </a:r>
            <a:r>
              <a:rPr lang="en-US" baseline="-25000"/>
              <a:t>3</a:t>
            </a:r>
          </a:p>
        </p:txBody>
      </p:sp>
      <p:sp>
        <p:nvSpPr>
          <p:cNvPr id="70663" name="Oval 7"/>
          <p:cNvSpPr>
            <a:spLocks noChangeAspect="1" noChangeArrowheads="1"/>
          </p:cNvSpPr>
          <p:nvPr>
            <p:custDataLst>
              <p:tags r:id="rId6"/>
            </p:custDataLst>
          </p:nvPr>
        </p:nvSpPr>
        <p:spPr bwMode="auto">
          <a:xfrm>
            <a:off x="9659938" y="1473201"/>
            <a:ext cx="527050" cy="263525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/>
              <a:t>v</a:t>
            </a:r>
            <a:r>
              <a:rPr lang="en-US" baseline="-25000"/>
              <a:t>5</a:t>
            </a:r>
          </a:p>
        </p:txBody>
      </p:sp>
      <p:cxnSp>
        <p:nvCxnSpPr>
          <p:cNvPr id="70664" name="AutoShape 8"/>
          <p:cNvCxnSpPr>
            <a:cxnSpLocks noChangeShapeType="1"/>
            <a:stCxn id="70675" idx="5"/>
            <a:endCxn id="70659" idx="1"/>
          </p:cNvCxnSpPr>
          <p:nvPr>
            <p:custDataLst>
              <p:tags r:id="rId7"/>
            </p:custDataLst>
          </p:nvPr>
        </p:nvCxnSpPr>
        <p:spPr bwMode="auto">
          <a:xfrm>
            <a:off x="6072188" y="614363"/>
            <a:ext cx="1733550" cy="88265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0665" name="AutoShape 9"/>
          <p:cNvCxnSpPr>
            <a:cxnSpLocks noChangeShapeType="1"/>
            <a:stCxn id="70659" idx="5"/>
            <a:endCxn id="70660" idx="2"/>
          </p:cNvCxnSpPr>
          <p:nvPr>
            <p:custDataLst>
              <p:tags r:id="rId8"/>
            </p:custDataLst>
          </p:nvPr>
        </p:nvCxnSpPr>
        <p:spPr bwMode="auto">
          <a:xfrm>
            <a:off x="8178801" y="1711325"/>
            <a:ext cx="1552575" cy="15621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0666" name="AutoShape 10"/>
          <p:cNvCxnSpPr>
            <a:cxnSpLocks noChangeShapeType="1"/>
            <a:stCxn id="70659" idx="6"/>
            <a:endCxn id="70663" idx="2"/>
          </p:cNvCxnSpPr>
          <p:nvPr>
            <p:custDataLst>
              <p:tags r:id="rId9"/>
            </p:custDataLst>
          </p:nvPr>
        </p:nvCxnSpPr>
        <p:spPr bwMode="auto">
          <a:xfrm>
            <a:off x="8272463" y="1604963"/>
            <a:ext cx="1370012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0667" name="AutoShape 11"/>
          <p:cNvCxnSpPr>
            <a:cxnSpLocks noChangeShapeType="1"/>
            <a:stCxn id="70670" idx="6"/>
            <a:endCxn id="70660" idx="2"/>
          </p:cNvCxnSpPr>
          <p:nvPr>
            <p:custDataLst>
              <p:tags r:id="rId10"/>
            </p:custDataLst>
          </p:nvPr>
        </p:nvCxnSpPr>
        <p:spPr bwMode="auto">
          <a:xfrm>
            <a:off x="7305675" y="3228975"/>
            <a:ext cx="2425700" cy="4445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0668" name="AutoShape 12"/>
          <p:cNvCxnSpPr>
            <a:cxnSpLocks noChangeShapeType="1"/>
            <a:stCxn id="70675" idx="4"/>
            <a:endCxn id="70662" idx="0"/>
          </p:cNvCxnSpPr>
          <p:nvPr>
            <p:custDataLst>
              <p:tags r:id="rId11"/>
            </p:custDataLst>
          </p:nvPr>
        </p:nvCxnSpPr>
        <p:spPr bwMode="auto">
          <a:xfrm flipH="1">
            <a:off x="5708651" y="654051"/>
            <a:ext cx="176213" cy="804863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0669" name="AutoShape 13"/>
          <p:cNvCxnSpPr>
            <a:cxnSpLocks noChangeShapeType="1"/>
            <a:stCxn id="70662" idx="5"/>
            <a:endCxn id="70670" idx="1"/>
          </p:cNvCxnSpPr>
          <p:nvPr>
            <p:custDataLst>
              <p:tags r:id="rId12"/>
            </p:custDataLst>
          </p:nvPr>
        </p:nvCxnSpPr>
        <p:spPr bwMode="auto">
          <a:xfrm>
            <a:off x="5895976" y="1711325"/>
            <a:ext cx="944563" cy="14097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sp>
        <p:nvSpPr>
          <p:cNvPr id="70670" name="Oval 14"/>
          <p:cNvSpPr>
            <a:spLocks noChangeAspect="1" noChangeArrowheads="1"/>
          </p:cNvSpPr>
          <p:nvPr>
            <p:custDataLst>
              <p:tags r:id="rId13"/>
            </p:custDataLst>
          </p:nvPr>
        </p:nvSpPr>
        <p:spPr bwMode="auto">
          <a:xfrm>
            <a:off x="6762750" y="3097214"/>
            <a:ext cx="527050" cy="263525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/>
              <a:t>v</a:t>
            </a:r>
            <a:r>
              <a:rPr lang="en-US" baseline="-25000"/>
              <a:t>6</a:t>
            </a:r>
          </a:p>
        </p:txBody>
      </p:sp>
      <p:cxnSp>
        <p:nvCxnSpPr>
          <p:cNvPr id="70671" name="AutoShape 15"/>
          <p:cNvCxnSpPr>
            <a:cxnSpLocks noChangeShapeType="1"/>
            <a:stCxn id="70659" idx="3"/>
            <a:endCxn id="70670" idx="0"/>
          </p:cNvCxnSpPr>
          <p:nvPr>
            <p:custDataLst>
              <p:tags r:id="rId14"/>
            </p:custDataLst>
          </p:nvPr>
        </p:nvCxnSpPr>
        <p:spPr bwMode="auto">
          <a:xfrm flipH="1">
            <a:off x="7026276" y="1711325"/>
            <a:ext cx="779463" cy="13716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0672" name="AutoShape 16"/>
          <p:cNvCxnSpPr>
            <a:cxnSpLocks noChangeShapeType="1"/>
            <a:stCxn id="70663" idx="0"/>
            <a:endCxn id="70661" idx="5"/>
          </p:cNvCxnSpPr>
          <p:nvPr>
            <p:custDataLst>
              <p:tags r:id="rId15"/>
            </p:custDataLst>
          </p:nvPr>
        </p:nvCxnSpPr>
        <p:spPr bwMode="auto">
          <a:xfrm flipH="1" flipV="1">
            <a:off x="9494839" y="527051"/>
            <a:ext cx="428625" cy="931863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0673" name="AutoShape 17"/>
          <p:cNvCxnSpPr>
            <a:cxnSpLocks noChangeShapeType="1"/>
            <a:stCxn id="70662" idx="6"/>
            <a:endCxn id="70659" idx="2"/>
          </p:cNvCxnSpPr>
          <p:nvPr>
            <p:custDataLst>
              <p:tags r:id="rId16"/>
            </p:custDataLst>
          </p:nvPr>
        </p:nvCxnSpPr>
        <p:spPr bwMode="auto">
          <a:xfrm>
            <a:off x="5989639" y="1604963"/>
            <a:ext cx="1722437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0674" name="AutoShape 18"/>
          <p:cNvCxnSpPr>
            <a:cxnSpLocks noChangeShapeType="1"/>
            <a:stCxn id="70661" idx="2"/>
            <a:endCxn id="70675" idx="6"/>
          </p:cNvCxnSpPr>
          <p:nvPr>
            <p:custDataLst>
              <p:tags r:id="rId17"/>
            </p:custDataLst>
          </p:nvPr>
        </p:nvCxnSpPr>
        <p:spPr bwMode="auto">
          <a:xfrm flipH="1">
            <a:off x="6165850" y="419100"/>
            <a:ext cx="2863850" cy="889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sp>
        <p:nvSpPr>
          <p:cNvPr id="70675" name="Oval 19"/>
          <p:cNvSpPr>
            <a:spLocks noChangeAspect="1" noChangeArrowheads="1"/>
          </p:cNvSpPr>
          <p:nvPr>
            <p:custDataLst>
              <p:tags r:id="rId18"/>
            </p:custDataLst>
          </p:nvPr>
        </p:nvSpPr>
        <p:spPr bwMode="auto">
          <a:xfrm>
            <a:off x="5621338" y="376239"/>
            <a:ext cx="527050" cy="26193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/>
              <a:t>v</a:t>
            </a:r>
            <a:r>
              <a:rPr lang="en-US" baseline="-25000"/>
              <a:t>1</a:t>
            </a:r>
          </a:p>
        </p:txBody>
      </p:sp>
      <p:cxnSp>
        <p:nvCxnSpPr>
          <p:cNvPr id="70676" name="AutoShape 20"/>
          <p:cNvCxnSpPr>
            <a:cxnSpLocks noChangeShapeType="1"/>
            <a:stCxn id="70659" idx="7"/>
            <a:endCxn id="70661" idx="3"/>
          </p:cNvCxnSpPr>
          <p:nvPr>
            <p:custDataLst>
              <p:tags r:id="rId19"/>
            </p:custDataLst>
          </p:nvPr>
        </p:nvCxnSpPr>
        <p:spPr bwMode="auto">
          <a:xfrm flipV="1">
            <a:off x="8178801" y="527051"/>
            <a:ext cx="942975" cy="969963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70677" name="AutoShape 21"/>
          <p:cNvCxnSpPr>
            <a:cxnSpLocks noChangeShapeType="1"/>
            <a:stCxn id="70660" idx="0"/>
            <a:endCxn id="70663" idx="4"/>
          </p:cNvCxnSpPr>
          <p:nvPr>
            <p:custDataLst>
              <p:tags r:id="rId20"/>
            </p:custDataLst>
          </p:nvPr>
        </p:nvCxnSpPr>
        <p:spPr bwMode="auto">
          <a:xfrm flipH="1" flipV="1">
            <a:off x="9923463" y="1751014"/>
            <a:ext cx="87312" cy="137477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sp>
        <p:nvSpPr>
          <p:cNvPr id="70678" name="Text Box 23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6500813" y="1347788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2</a:t>
            </a:r>
          </a:p>
        </p:txBody>
      </p:sp>
      <p:sp>
        <p:nvSpPr>
          <p:cNvPr id="70679" name="Text Box 24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7553325" y="206375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2</a:t>
            </a:r>
          </a:p>
        </p:txBody>
      </p:sp>
      <p:sp>
        <p:nvSpPr>
          <p:cNvPr id="70680" name="Text Box 25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5884863" y="2138363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5</a:t>
            </a:r>
          </a:p>
        </p:txBody>
      </p:sp>
      <p:sp>
        <p:nvSpPr>
          <p:cNvPr id="70681" name="Text Box 26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5446713" y="908050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4</a:t>
            </a:r>
          </a:p>
        </p:txBody>
      </p:sp>
      <p:sp>
        <p:nvSpPr>
          <p:cNvPr id="70682" name="Text Box 27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8782050" y="1347788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7</a:t>
            </a:r>
          </a:p>
        </p:txBody>
      </p:sp>
      <p:sp>
        <p:nvSpPr>
          <p:cNvPr id="70683" name="Text Box 28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6938963" y="865188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1</a:t>
            </a:r>
          </a:p>
        </p:txBody>
      </p:sp>
      <p:sp>
        <p:nvSpPr>
          <p:cNvPr id="70684" name="Text Box 29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9747250" y="865188"/>
            <a:ext cx="488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10</a:t>
            </a:r>
          </a:p>
        </p:txBody>
      </p:sp>
      <p:sp>
        <p:nvSpPr>
          <p:cNvPr id="70685" name="Text Box 30"/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8958263" y="2312988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4</a:t>
            </a:r>
          </a:p>
        </p:txBody>
      </p:sp>
      <p:sp>
        <p:nvSpPr>
          <p:cNvPr id="70686" name="Text Box 31"/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10010775" y="2312988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6</a:t>
            </a:r>
          </a:p>
        </p:txBody>
      </p:sp>
      <p:sp>
        <p:nvSpPr>
          <p:cNvPr id="70687" name="Text Box 32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8255000" y="820738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3</a:t>
            </a:r>
          </a:p>
        </p:txBody>
      </p:sp>
      <p:sp>
        <p:nvSpPr>
          <p:cNvPr id="70688" name="Text Box 33"/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7026275" y="2093913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8</a:t>
            </a:r>
          </a:p>
        </p:txBody>
      </p:sp>
      <p:sp>
        <p:nvSpPr>
          <p:cNvPr id="70689" name="Text Box 34"/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8080375" y="2971800"/>
            <a:ext cx="336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/>
              <a:t>1</a:t>
            </a:r>
          </a:p>
        </p:txBody>
      </p:sp>
      <p:sp>
        <p:nvSpPr>
          <p:cNvPr id="36" name="Oval 19"/>
          <p:cNvSpPr>
            <a:spLocks noChangeAspect="1" noChangeArrowheads="1"/>
          </p:cNvSpPr>
          <p:nvPr>
            <p:custDataLst>
              <p:tags r:id="rId33"/>
            </p:custDataLst>
          </p:nvPr>
        </p:nvSpPr>
        <p:spPr bwMode="auto">
          <a:xfrm>
            <a:off x="3041650" y="3713163"/>
            <a:ext cx="527050" cy="493713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/>
              <a:t>v</a:t>
            </a:r>
            <a:r>
              <a:rPr lang="en-US" baseline="-25000"/>
              <a:t>1</a:t>
            </a:r>
          </a:p>
        </p:txBody>
      </p:sp>
      <p:sp>
        <p:nvSpPr>
          <p:cNvPr id="37" name="Oval 3"/>
          <p:cNvSpPr>
            <a:spLocks noChangeAspect="1" noChangeArrowheads="1"/>
          </p:cNvSpPr>
          <p:nvPr>
            <p:custDataLst>
              <p:tags r:id="rId34"/>
            </p:custDataLst>
          </p:nvPr>
        </p:nvSpPr>
        <p:spPr bwMode="auto">
          <a:xfrm>
            <a:off x="4260850" y="4475162"/>
            <a:ext cx="527050" cy="496888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/>
              <a:t>v</a:t>
            </a:r>
            <a:r>
              <a:rPr lang="en-US" baseline="-25000"/>
              <a:t>4</a:t>
            </a:r>
          </a:p>
        </p:txBody>
      </p:sp>
      <p:cxnSp>
        <p:nvCxnSpPr>
          <p:cNvPr id="38" name="AutoShape 8"/>
          <p:cNvCxnSpPr>
            <a:cxnSpLocks noChangeShapeType="1"/>
            <a:stCxn id="36" idx="6"/>
            <a:endCxn id="37" idx="1"/>
          </p:cNvCxnSpPr>
          <p:nvPr>
            <p:custDataLst>
              <p:tags r:id="rId35"/>
            </p:custDataLst>
          </p:nvPr>
        </p:nvCxnSpPr>
        <p:spPr bwMode="auto">
          <a:xfrm>
            <a:off x="3587750" y="3960813"/>
            <a:ext cx="750888" cy="56832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sp>
        <p:nvSpPr>
          <p:cNvPr id="39" name="Oval 5"/>
          <p:cNvSpPr>
            <a:spLocks noChangeAspect="1" noChangeArrowheads="1"/>
          </p:cNvSpPr>
          <p:nvPr>
            <p:custDataLst>
              <p:tags r:id="rId36"/>
            </p:custDataLst>
          </p:nvPr>
        </p:nvSpPr>
        <p:spPr bwMode="auto">
          <a:xfrm>
            <a:off x="5480050" y="3597276"/>
            <a:ext cx="527050" cy="4968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/>
              <a:t>v</a:t>
            </a:r>
            <a:r>
              <a:rPr lang="en-US" baseline="-25000"/>
              <a:t>2</a:t>
            </a:r>
          </a:p>
        </p:txBody>
      </p:sp>
      <p:cxnSp>
        <p:nvCxnSpPr>
          <p:cNvPr id="40" name="AutoShape 18"/>
          <p:cNvCxnSpPr>
            <a:cxnSpLocks noChangeShapeType="1"/>
            <a:stCxn id="39" idx="2"/>
            <a:endCxn id="36" idx="6"/>
          </p:cNvCxnSpPr>
          <p:nvPr>
            <p:custDataLst>
              <p:tags r:id="rId37"/>
            </p:custDataLst>
          </p:nvPr>
        </p:nvCxnSpPr>
        <p:spPr bwMode="auto">
          <a:xfrm flipH="1">
            <a:off x="3587750" y="3846512"/>
            <a:ext cx="1873250" cy="1143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sp>
        <p:nvSpPr>
          <p:cNvPr id="41" name="Oval 6"/>
          <p:cNvSpPr>
            <a:spLocks noChangeAspect="1" noChangeArrowheads="1"/>
          </p:cNvSpPr>
          <p:nvPr>
            <p:custDataLst>
              <p:tags r:id="rId38"/>
            </p:custDataLst>
          </p:nvPr>
        </p:nvSpPr>
        <p:spPr bwMode="auto">
          <a:xfrm>
            <a:off x="2667000" y="4475162"/>
            <a:ext cx="527050" cy="496888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/>
              <a:t>v</a:t>
            </a:r>
            <a:r>
              <a:rPr lang="en-US" baseline="-25000"/>
              <a:t>3</a:t>
            </a:r>
          </a:p>
        </p:txBody>
      </p:sp>
      <p:cxnSp>
        <p:nvCxnSpPr>
          <p:cNvPr id="42" name="AutoShape 17"/>
          <p:cNvCxnSpPr>
            <a:cxnSpLocks noChangeShapeType="1"/>
            <a:stCxn id="41" idx="6"/>
            <a:endCxn id="37" idx="2"/>
          </p:cNvCxnSpPr>
          <p:nvPr>
            <p:custDataLst>
              <p:tags r:id="rId39"/>
            </p:custDataLst>
          </p:nvPr>
        </p:nvCxnSpPr>
        <p:spPr bwMode="auto">
          <a:xfrm>
            <a:off x="3213100" y="4724400"/>
            <a:ext cx="1028700" cy="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sp>
        <p:nvSpPr>
          <p:cNvPr id="43" name="Oval 4"/>
          <p:cNvSpPr>
            <a:spLocks noChangeAspect="1" noChangeArrowheads="1"/>
          </p:cNvSpPr>
          <p:nvPr>
            <p:custDataLst>
              <p:tags r:id="rId40"/>
            </p:custDataLst>
          </p:nvPr>
        </p:nvSpPr>
        <p:spPr bwMode="auto">
          <a:xfrm>
            <a:off x="5022850" y="5502276"/>
            <a:ext cx="527050" cy="49688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/>
              <a:t>v</a:t>
            </a:r>
            <a:r>
              <a:rPr lang="en-US" baseline="-25000"/>
              <a:t>7</a:t>
            </a:r>
          </a:p>
        </p:txBody>
      </p:sp>
      <p:cxnSp>
        <p:nvCxnSpPr>
          <p:cNvPr id="44" name="AutoShape 9"/>
          <p:cNvCxnSpPr>
            <a:cxnSpLocks noChangeShapeType="1"/>
            <a:stCxn id="37" idx="5"/>
            <a:endCxn id="43" idx="1"/>
          </p:cNvCxnSpPr>
          <p:nvPr>
            <p:custDataLst>
              <p:tags r:id="rId41"/>
            </p:custDataLst>
          </p:nvPr>
        </p:nvCxnSpPr>
        <p:spPr bwMode="auto">
          <a:xfrm>
            <a:off x="4710114" y="4918076"/>
            <a:ext cx="390525" cy="63817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sp>
        <p:nvSpPr>
          <p:cNvPr id="45" name="Oval 14"/>
          <p:cNvSpPr>
            <a:spLocks noChangeAspect="1" noChangeArrowheads="1"/>
          </p:cNvSpPr>
          <p:nvPr>
            <p:custDataLst>
              <p:tags r:id="rId42"/>
            </p:custDataLst>
          </p:nvPr>
        </p:nvSpPr>
        <p:spPr bwMode="auto">
          <a:xfrm>
            <a:off x="3505200" y="5694362"/>
            <a:ext cx="527050" cy="496888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/>
              <a:t>v</a:t>
            </a:r>
            <a:r>
              <a:rPr lang="en-US" baseline="-25000"/>
              <a:t>6</a:t>
            </a:r>
          </a:p>
        </p:txBody>
      </p:sp>
      <p:cxnSp>
        <p:nvCxnSpPr>
          <p:cNvPr id="46" name="AutoShape 11"/>
          <p:cNvCxnSpPr>
            <a:cxnSpLocks noChangeShapeType="1"/>
            <a:stCxn id="43" idx="7"/>
            <a:endCxn id="48" idx="3"/>
          </p:cNvCxnSpPr>
          <p:nvPr>
            <p:custDataLst>
              <p:tags r:id="rId43"/>
            </p:custDataLst>
          </p:nvPr>
        </p:nvCxnSpPr>
        <p:spPr bwMode="auto">
          <a:xfrm flipV="1">
            <a:off x="5472114" y="4841876"/>
            <a:ext cx="390525" cy="714375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cxnSp>
        <p:nvCxnSpPr>
          <p:cNvPr id="47" name="AutoShape 11"/>
          <p:cNvCxnSpPr>
            <a:cxnSpLocks noChangeShapeType="1"/>
            <a:stCxn id="45" idx="6"/>
            <a:endCxn id="43" idx="3"/>
          </p:cNvCxnSpPr>
          <p:nvPr>
            <p:custDataLst>
              <p:tags r:id="rId44"/>
            </p:custDataLst>
          </p:nvPr>
        </p:nvCxnSpPr>
        <p:spPr bwMode="auto">
          <a:xfrm>
            <a:off x="4051300" y="5943601"/>
            <a:ext cx="1049338" cy="1587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</p:spPr>
      </p:cxnSp>
      <p:sp>
        <p:nvSpPr>
          <p:cNvPr id="48" name="Oval 7"/>
          <p:cNvSpPr>
            <a:spLocks noChangeAspect="1" noChangeArrowheads="1"/>
          </p:cNvSpPr>
          <p:nvPr>
            <p:custDataLst>
              <p:tags r:id="rId45"/>
            </p:custDataLst>
          </p:nvPr>
        </p:nvSpPr>
        <p:spPr bwMode="auto">
          <a:xfrm>
            <a:off x="5784850" y="4398962"/>
            <a:ext cx="527050" cy="496888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n-US"/>
              <a:t>v</a:t>
            </a:r>
            <a:r>
              <a:rPr lang="en-US" baseline="-2500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84103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9" grpId="0" animBg="1"/>
      <p:bldP spid="41" grpId="0" animBg="1"/>
      <p:bldP spid="43" grpId="0" animBg="1"/>
      <p:bldP spid="45" grpId="0" animBg="1"/>
      <p:bldP spid="4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1BBE-66B1-403A-8C7E-C57A0F3A107F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71683" name="Rectangle 3"/>
          <p:cNvSpPr>
            <a:spLocks noGrp="1" noChangeArrowheads="1"/>
          </p:cNvSpPr>
          <p:nvPr>
            <p:ph sz="quarter" idx="1"/>
            <p:custDataLst>
              <p:tags r:id="rId1"/>
            </p:custDataLst>
          </p:nvPr>
        </p:nvSpPr>
        <p:spPr>
          <a:xfrm>
            <a:off x="1752600" y="857250"/>
            <a:ext cx="8255000" cy="5486400"/>
          </a:xfrm>
        </p:spPr>
        <p:txBody>
          <a:bodyPr>
            <a:normAutofit lnSpcReduction="10000"/>
          </a:bodyPr>
          <a:lstStyle/>
          <a:p>
            <a:pPr eaLnBrk="1" hangingPunct="1">
              <a:buFontTx/>
              <a:buNone/>
            </a:pPr>
            <a:endParaRPr lang="en-US" sz="1800" b="1" dirty="0">
              <a:latin typeface="Courier New" pitchFamily="49" charset="0"/>
            </a:endParaRPr>
          </a:p>
          <a:p>
            <a:pPr eaLnBrk="1" hangingPunct="1">
              <a:buFontTx/>
              <a:buNone/>
            </a:pPr>
            <a:r>
              <a:rPr lang="en-US" sz="1800" b="1" dirty="0">
                <a:latin typeface="Courier New" pitchFamily="49" charset="0"/>
              </a:rPr>
              <a:t>void Graph::</a:t>
            </a:r>
            <a:r>
              <a:rPr lang="en-US" sz="1800" b="1" dirty="0" err="1">
                <a:latin typeface="Courier New" pitchFamily="49" charset="0"/>
              </a:rPr>
              <a:t>kruskal</a:t>
            </a:r>
            <a:r>
              <a:rPr lang="en-US" sz="1800" b="1" dirty="0">
                <a:latin typeface="Courier New" pitchFamily="49" charset="0"/>
              </a:rPr>
              <a:t>(){</a:t>
            </a:r>
          </a:p>
          <a:p>
            <a:pPr eaLnBrk="1" hangingPunct="1">
              <a:buFontTx/>
              <a:buNone/>
            </a:pPr>
            <a:r>
              <a:rPr lang="en-US" sz="1800" b="1" dirty="0">
                <a:latin typeface="Courier New" pitchFamily="49" charset="0"/>
              </a:rPr>
              <a:t>  </a:t>
            </a:r>
            <a:r>
              <a:rPr lang="en-US" sz="1800" b="1" dirty="0" err="1">
                <a:latin typeface="Courier New" pitchFamily="49" charset="0"/>
              </a:rPr>
              <a:t>int</a:t>
            </a:r>
            <a:r>
              <a:rPr lang="en-US" sz="1800" b="1" dirty="0">
                <a:latin typeface="Courier New" pitchFamily="49" charset="0"/>
              </a:rPr>
              <a:t> </a:t>
            </a:r>
            <a:r>
              <a:rPr lang="en-US" sz="1800" b="1" dirty="0" err="1">
                <a:latin typeface="Courier New" pitchFamily="49" charset="0"/>
              </a:rPr>
              <a:t>edgesAccepted</a:t>
            </a:r>
            <a:r>
              <a:rPr lang="en-US" sz="1800" b="1" dirty="0">
                <a:latin typeface="Courier New" pitchFamily="49" charset="0"/>
              </a:rPr>
              <a:t> = 0;</a:t>
            </a:r>
          </a:p>
          <a:p>
            <a:pPr eaLnBrk="1" hangingPunct="1">
              <a:buFontTx/>
              <a:buNone/>
            </a:pPr>
            <a:r>
              <a:rPr lang="en-US" sz="1800" b="1" dirty="0">
                <a:latin typeface="Courier New" pitchFamily="49" charset="0"/>
              </a:rPr>
              <a:t>  </a:t>
            </a:r>
            <a:r>
              <a:rPr lang="en-US" sz="1800" b="1" dirty="0" err="1">
                <a:latin typeface="Courier New" pitchFamily="49" charset="0"/>
              </a:rPr>
              <a:t>DisjSet</a:t>
            </a:r>
            <a:r>
              <a:rPr lang="en-US" sz="1800" b="1" dirty="0">
                <a:latin typeface="Courier New" pitchFamily="49" charset="0"/>
              </a:rPr>
              <a:t> s(NUM_VERTICES);</a:t>
            </a:r>
          </a:p>
          <a:p>
            <a:pPr eaLnBrk="1" hangingPunct="1">
              <a:buFontTx/>
              <a:buNone/>
            </a:pPr>
            <a:endParaRPr lang="en-US" sz="1800" b="1" dirty="0">
              <a:latin typeface="Courier New" pitchFamily="49" charset="0"/>
            </a:endParaRPr>
          </a:p>
          <a:p>
            <a:pPr eaLnBrk="1" hangingPunct="1">
              <a:buFontTx/>
              <a:buNone/>
            </a:pPr>
            <a:r>
              <a:rPr lang="en-US" sz="1800" b="1" dirty="0">
                <a:latin typeface="Courier New" pitchFamily="49" charset="0"/>
              </a:rPr>
              <a:t>  while (</a:t>
            </a:r>
            <a:r>
              <a:rPr lang="en-US" sz="1800" b="1" dirty="0" err="1">
                <a:latin typeface="Courier New" pitchFamily="49" charset="0"/>
              </a:rPr>
              <a:t>edgesAccepted</a:t>
            </a:r>
            <a:r>
              <a:rPr lang="en-US" sz="1800" b="1" dirty="0">
                <a:latin typeface="Courier New" pitchFamily="49" charset="0"/>
              </a:rPr>
              <a:t> &lt; NUM_VERTICES – 1){</a:t>
            </a:r>
          </a:p>
          <a:p>
            <a:pPr eaLnBrk="1" hangingPunct="1">
              <a:buFontTx/>
              <a:buNone/>
            </a:pPr>
            <a:r>
              <a:rPr lang="en-US" sz="1800" b="1" dirty="0">
                <a:latin typeface="Courier New" pitchFamily="49" charset="0"/>
              </a:rPr>
              <a:t>    </a:t>
            </a:r>
            <a:r>
              <a:rPr lang="en-US" sz="1800" b="1" dirty="0">
                <a:solidFill>
                  <a:srgbClr val="339933"/>
                </a:solidFill>
                <a:latin typeface="Courier New" pitchFamily="49" charset="0"/>
              </a:rPr>
              <a:t>e = smallest weight edge not deleted yet;</a:t>
            </a:r>
          </a:p>
          <a:p>
            <a:pPr eaLnBrk="1" hangingPunct="1">
              <a:buFontTx/>
              <a:buNone/>
            </a:pPr>
            <a:r>
              <a:rPr lang="en-US" sz="1800" b="1" dirty="0">
                <a:latin typeface="Courier New" pitchFamily="49" charset="0"/>
              </a:rPr>
              <a:t>    // edge e = (u, v)</a:t>
            </a:r>
          </a:p>
          <a:p>
            <a:pPr eaLnBrk="1" hangingPunct="1">
              <a:buFontTx/>
              <a:buNone/>
            </a:pPr>
            <a:r>
              <a:rPr lang="en-US" sz="1800" b="1" dirty="0">
                <a:latin typeface="Courier New" pitchFamily="49" charset="0"/>
              </a:rPr>
              <a:t>    </a:t>
            </a:r>
            <a:r>
              <a:rPr lang="en-US" sz="1800" b="1" dirty="0" err="1">
                <a:solidFill>
                  <a:schemeClr val="accent2"/>
                </a:solidFill>
                <a:latin typeface="Courier New" pitchFamily="49" charset="0"/>
              </a:rPr>
              <a:t>uset</a:t>
            </a:r>
            <a:r>
              <a:rPr lang="en-US" sz="1800" b="1" dirty="0">
                <a:solidFill>
                  <a:schemeClr val="accent2"/>
                </a:solidFill>
                <a:latin typeface="Courier New" pitchFamily="49" charset="0"/>
              </a:rPr>
              <a:t> = </a:t>
            </a:r>
            <a:r>
              <a:rPr lang="en-US" sz="1800" b="1" dirty="0" err="1">
                <a:solidFill>
                  <a:schemeClr val="accent2"/>
                </a:solidFill>
                <a:latin typeface="Courier New" pitchFamily="49" charset="0"/>
              </a:rPr>
              <a:t>s.find</a:t>
            </a:r>
            <a:r>
              <a:rPr lang="en-US" sz="1800" b="1" dirty="0">
                <a:solidFill>
                  <a:schemeClr val="accent2"/>
                </a:solidFill>
                <a:latin typeface="Courier New" pitchFamily="49" charset="0"/>
              </a:rPr>
              <a:t>(u);</a:t>
            </a:r>
          </a:p>
          <a:p>
            <a:pPr eaLnBrk="1" hangingPunct="1">
              <a:buFontTx/>
              <a:buNone/>
            </a:pPr>
            <a:r>
              <a:rPr lang="en-US" sz="1800" b="1" dirty="0">
                <a:solidFill>
                  <a:schemeClr val="accent2"/>
                </a:solidFill>
                <a:latin typeface="Courier New" pitchFamily="49" charset="0"/>
              </a:rPr>
              <a:t>    </a:t>
            </a:r>
            <a:r>
              <a:rPr lang="en-US" sz="1800" b="1" dirty="0" err="1">
                <a:solidFill>
                  <a:schemeClr val="accent2"/>
                </a:solidFill>
                <a:latin typeface="Courier New" pitchFamily="49" charset="0"/>
              </a:rPr>
              <a:t>vset</a:t>
            </a:r>
            <a:r>
              <a:rPr lang="en-US" sz="1800" b="1" dirty="0">
                <a:solidFill>
                  <a:schemeClr val="accent2"/>
                </a:solidFill>
                <a:latin typeface="Courier New" pitchFamily="49" charset="0"/>
              </a:rPr>
              <a:t> = </a:t>
            </a:r>
            <a:r>
              <a:rPr lang="en-US" sz="1800" b="1" dirty="0" err="1">
                <a:solidFill>
                  <a:schemeClr val="accent2"/>
                </a:solidFill>
                <a:latin typeface="Courier New" pitchFamily="49" charset="0"/>
              </a:rPr>
              <a:t>s.find</a:t>
            </a:r>
            <a:r>
              <a:rPr lang="en-US" sz="1800" b="1" dirty="0">
                <a:solidFill>
                  <a:schemeClr val="accent2"/>
                </a:solidFill>
                <a:latin typeface="Courier New" pitchFamily="49" charset="0"/>
              </a:rPr>
              <a:t>(v);</a:t>
            </a:r>
          </a:p>
          <a:p>
            <a:pPr eaLnBrk="1" hangingPunct="1">
              <a:buFontTx/>
              <a:buNone/>
            </a:pPr>
            <a:r>
              <a:rPr lang="en-US" sz="1800" b="1" dirty="0">
                <a:latin typeface="Courier New" pitchFamily="49" charset="0"/>
              </a:rPr>
              <a:t>    if (</a:t>
            </a:r>
            <a:r>
              <a:rPr lang="en-US" sz="1800" b="1" dirty="0" err="1">
                <a:latin typeface="Courier New" pitchFamily="49" charset="0"/>
              </a:rPr>
              <a:t>uset</a:t>
            </a:r>
            <a:r>
              <a:rPr lang="en-US" sz="1800" b="1" dirty="0">
                <a:latin typeface="Courier New" pitchFamily="49" charset="0"/>
              </a:rPr>
              <a:t> != </a:t>
            </a:r>
            <a:r>
              <a:rPr lang="en-US" sz="1800" b="1" dirty="0" err="1">
                <a:latin typeface="Courier New" pitchFamily="49" charset="0"/>
              </a:rPr>
              <a:t>vset</a:t>
            </a:r>
            <a:r>
              <a:rPr lang="en-US" sz="1800" b="1" dirty="0">
                <a:latin typeface="Courier New" pitchFamily="49" charset="0"/>
              </a:rPr>
              <a:t>){</a:t>
            </a:r>
          </a:p>
          <a:p>
            <a:pPr eaLnBrk="1" hangingPunct="1">
              <a:buFontTx/>
              <a:buNone/>
            </a:pPr>
            <a:r>
              <a:rPr lang="en-US" sz="1800" b="1" dirty="0">
                <a:latin typeface="Courier New" pitchFamily="49" charset="0"/>
              </a:rPr>
              <a:t>      </a:t>
            </a:r>
            <a:r>
              <a:rPr lang="en-US" sz="1800" b="1" dirty="0" err="1">
                <a:latin typeface="Courier New" pitchFamily="49" charset="0"/>
              </a:rPr>
              <a:t>edgesAccepted</a:t>
            </a:r>
            <a:r>
              <a:rPr lang="en-US" sz="1800" b="1" dirty="0">
                <a:latin typeface="Courier New" pitchFamily="49" charset="0"/>
              </a:rPr>
              <a:t>++;</a:t>
            </a:r>
          </a:p>
          <a:p>
            <a:pPr eaLnBrk="1" hangingPunct="1">
              <a:buFontTx/>
              <a:buNone/>
            </a:pPr>
            <a:r>
              <a:rPr lang="en-US" sz="1800" b="1" dirty="0">
                <a:latin typeface="Courier New" pitchFamily="49" charset="0"/>
              </a:rPr>
              <a:t>      </a:t>
            </a:r>
            <a:r>
              <a:rPr lang="en-US" sz="1800" b="1" dirty="0" err="1">
                <a:solidFill>
                  <a:srgbClr val="FF0000"/>
                </a:solidFill>
                <a:latin typeface="Courier New" pitchFamily="49" charset="0"/>
              </a:rPr>
              <a:t>s.unionSets</a:t>
            </a:r>
            <a:r>
              <a:rPr lang="en-US" sz="1800" b="1" dirty="0">
                <a:solidFill>
                  <a:srgbClr val="FF0000"/>
                </a:solidFill>
                <a:latin typeface="Courier New" pitchFamily="49" charset="0"/>
              </a:rPr>
              <a:t>(</a:t>
            </a:r>
            <a:r>
              <a:rPr lang="en-US" sz="1800" b="1" dirty="0" err="1">
                <a:solidFill>
                  <a:srgbClr val="FF0000"/>
                </a:solidFill>
                <a:latin typeface="Courier New" pitchFamily="49" charset="0"/>
              </a:rPr>
              <a:t>uset</a:t>
            </a:r>
            <a:r>
              <a:rPr lang="en-US" sz="1800" b="1" dirty="0">
                <a:solidFill>
                  <a:srgbClr val="FF0000"/>
                </a:solidFill>
                <a:latin typeface="Courier New" pitchFamily="49" charset="0"/>
              </a:rPr>
              <a:t>, </a:t>
            </a:r>
            <a:r>
              <a:rPr lang="en-US" sz="1800" b="1" dirty="0" err="1">
                <a:solidFill>
                  <a:srgbClr val="FF0000"/>
                </a:solidFill>
                <a:latin typeface="Courier New" pitchFamily="49" charset="0"/>
              </a:rPr>
              <a:t>vset</a:t>
            </a:r>
            <a:r>
              <a:rPr lang="en-US" sz="1800" b="1" dirty="0">
                <a:solidFill>
                  <a:srgbClr val="FF0000"/>
                </a:solidFill>
                <a:latin typeface="Courier New" pitchFamily="49" charset="0"/>
              </a:rPr>
              <a:t>);</a:t>
            </a:r>
          </a:p>
          <a:p>
            <a:pPr eaLnBrk="1" hangingPunct="1">
              <a:buFontTx/>
              <a:buNone/>
            </a:pPr>
            <a:r>
              <a:rPr lang="en-US" sz="1800" b="1" dirty="0">
                <a:latin typeface="Courier New" pitchFamily="49" charset="0"/>
              </a:rPr>
              <a:t>    }</a:t>
            </a:r>
          </a:p>
          <a:p>
            <a:pPr eaLnBrk="1" hangingPunct="1">
              <a:buFontTx/>
              <a:buNone/>
            </a:pPr>
            <a:r>
              <a:rPr lang="en-US" sz="1800" b="1" dirty="0">
                <a:latin typeface="Courier New" pitchFamily="49" charset="0"/>
              </a:rPr>
              <a:t>  }</a:t>
            </a:r>
          </a:p>
          <a:p>
            <a:pPr eaLnBrk="1" hangingPunct="1">
              <a:buFontTx/>
              <a:buNone/>
            </a:pPr>
            <a:r>
              <a:rPr lang="en-US" sz="1800" b="1" dirty="0">
                <a:latin typeface="Courier New" pitchFamily="49" charset="0"/>
              </a:rPr>
              <a:t>}</a:t>
            </a:r>
          </a:p>
        </p:txBody>
      </p:sp>
      <p:sp>
        <p:nvSpPr>
          <p:cNvPr id="71684" name="Text Box 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523163" y="3841751"/>
            <a:ext cx="1338262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accent2"/>
                </a:solidFill>
              </a:rPr>
              <a:t>2|E| finds</a:t>
            </a:r>
          </a:p>
        </p:txBody>
      </p:sp>
      <p:sp>
        <p:nvSpPr>
          <p:cNvPr id="71685" name="Line 5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H="1" flipV="1">
            <a:off x="4978400" y="3867150"/>
            <a:ext cx="2590800" cy="762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1686" name="Text 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934200" y="5638801"/>
            <a:ext cx="1423988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|V| unions</a:t>
            </a:r>
          </a:p>
        </p:txBody>
      </p:sp>
      <p:sp>
        <p:nvSpPr>
          <p:cNvPr id="71687" name="Line 7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H="1" flipV="1">
            <a:off x="5816600" y="5238750"/>
            <a:ext cx="1036638" cy="484188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1688" name="Text Box 8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8382000" y="1981201"/>
            <a:ext cx="1651000" cy="466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rgbClr val="339933"/>
                </a:solidFill>
              </a:rPr>
              <a:t>|E| heap ops</a:t>
            </a:r>
          </a:p>
        </p:txBody>
      </p:sp>
      <p:sp>
        <p:nvSpPr>
          <p:cNvPr id="71689" name="Line 9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H="1">
            <a:off x="7848600" y="2209800"/>
            <a:ext cx="533400" cy="68580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Kruskal</a:t>
            </a:r>
            <a:r>
              <a:rPr lang="en-US" dirty="0"/>
              <a:t> code</a:t>
            </a:r>
          </a:p>
        </p:txBody>
      </p:sp>
    </p:spTree>
    <p:extLst>
      <p:ext uri="{BB962C8B-B14F-4D97-AF65-F5344CB8AC3E}">
        <p14:creationId xmlns:p14="http://schemas.microsoft.com/office/powerpoint/2010/main" val="33025565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Runtime of Kruskal’s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1BBE-66B1-403A-8C7E-C57A0F3A107F}" type="slidenum">
              <a:rPr lang="en-US" smtClean="0"/>
              <a:pPr/>
              <a:t>16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852" name="Rectangle 3"/>
              <p:cNvSpPr>
                <a:spLocks noGrp="1" noChangeArrowheads="1"/>
              </p:cNvSpPr>
              <p:nvPr>
                <p:ph sz="quarter" idx="1"/>
                <p:custDataLst>
                  <p:tags r:id="rId2"/>
                </p:custDataLst>
              </p:nvPr>
            </p:nvSpPr>
            <p:spPr>
              <a:xfrm>
                <a:off x="609600" y="1447800"/>
                <a:ext cx="10972800" cy="4724400"/>
              </a:xfrm>
            </p:spPr>
            <p:txBody>
              <a:bodyPr/>
              <a:lstStyle/>
              <a:p>
                <a:pPr>
                  <a:lnSpc>
                    <a:spcPct val="90000"/>
                  </a:lnSpc>
                </a:pPr>
                <a:r>
                  <a:rPr lang="en-US" sz="2800" dirty="0"/>
                  <a:t>Every edge is placed on priority queue once and removed once</a:t>
                </a:r>
              </a:p>
              <a:p>
                <a:pPr lvl="1">
                  <a:lnSpc>
                    <a:spcPct val="9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100" b="0" i="0" smtClean="0">
                        <a:latin typeface="Cambria Math" panose="02040503050406030204" pitchFamily="18" charset="0"/>
                      </a:rPr>
                      <m:t>Θ</m:t>
                    </m:r>
                    <m:d>
                      <m:dPr>
                        <m:ctrlPr>
                          <a:rPr lang="en-US" sz="21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  <m:func>
                          <m:funcPr>
                            <m:ctrlPr>
                              <a:rPr lang="en-US" sz="21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100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21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100" b="0" i="1" smtClean="0">
                                    <a:latin typeface="Cambria Math" panose="02040503050406030204" pitchFamily="18" charset="0"/>
                                  </a:rPr>
                                  <m:t>𝐸</m:t>
                                </m:r>
                              </m:e>
                            </m:d>
                          </m:e>
                        </m:func>
                      </m:e>
                    </m:d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100" b="0" i="0" smtClean="0">
                        <a:latin typeface="Cambria Math" panose="02040503050406030204" pitchFamily="18" charset="0"/>
                      </a:rPr>
                      <m:t>Θ</m:t>
                    </m:r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∗</m:t>
                    </m:r>
                    <m:func>
                      <m:funcPr>
                        <m:ctrlPr>
                          <a:rPr lang="en-US" sz="21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100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lang="en-US" sz="21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1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d>
                      </m:e>
                    </m:func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100" dirty="0"/>
              </a:p>
              <a:p>
                <a:pPr lvl="1">
                  <a:lnSpc>
                    <a:spcPct val="90000"/>
                  </a:lnSpc>
                </a:pPr>
                <a:endParaRPr lang="en-US" sz="2100" dirty="0"/>
              </a:p>
              <a:p>
                <a:pPr>
                  <a:lnSpc>
                    <a:spcPct val="90000"/>
                  </a:lnSpc>
                </a:pPr>
                <a:r>
                  <a:rPr lang="en-US" sz="2400" dirty="0"/>
                  <a:t>For each edge you do 2 set finds and one set union.</a:t>
                </a:r>
              </a:p>
              <a:p>
                <a:pPr lvl="1">
                  <a:lnSpc>
                    <a:spcPct val="90000"/>
                  </a:lnSpc>
                </a:pPr>
                <a:r>
                  <a:rPr lang="en-US" sz="2100" dirty="0"/>
                  <a:t>Let f(V) be time of find, and u(V) be time of union.</a:t>
                </a:r>
              </a:p>
              <a:p>
                <a:pPr lvl="1">
                  <a:lnSpc>
                    <a:spcPct val="90000"/>
                  </a:lnSpc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100" b="0" i="0" smtClean="0">
                        <a:latin typeface="Cambria Math" panose="02040503050406030204" pitchFamily="18" charset="0"/>
                      </a:rPr>
                      <m:t>Θ</m:t>
                    </m:r>
                    <m:d>
                      <m:dPr>
                        <m:ctrlPr>
                          <a:rPr lang="en-US" sz="21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  <m:d>
                          <m:dPr>
                            <m:ctrlPr>
                              <a:rPr lang="en-US" sz="21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1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100" b="0" i="1" smtClean="0">
                                <a:latin typeface="Cambria Math" panose="02040503050406030204" pitchFamily="18" charset="0"/>
                              </a:rPr>
                              <m:t>𝑓</m:t>
                            </m:r>
                            <m:d>
                              <m:dPr>
                                <m:ctrlPr>
                                  <a:rPr lang="en-US" sz="21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100" b="0" i="1" smtClean="0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</m:d>
                            <m:r>
                              <a:rPr lang="en-US" sz="21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100" b="0" i="1" smtClean="0">
                                <a:latin typeface="Cambria Math" panose="02040503050406030204" pitchFamily="18" charset="0"/>
                              </a:rPr>
                              <m:t>𝑢</m:t>
                            </m:r>
                            <m:d>
                              <m:dPr>
                                <m:ctrlPr>
                                  <a:rPr lang="en-US" sz="21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100" b="0" i="1" smtClean="0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endParaRPr lang="en-US" sz="2100" b="0" dirty="0"/>
              </a:p>
              <a:p>
                <a:pPr lvl="1">
                  <a:lnSpc>
                    <a:spcPct val="90000"/>
                  </a:lnSpc>
                </a:pPr>
                <a:r>
                  <a:rPr lang="en-US" sz="2100" dirty="0"/>
                  <a:t>If find and union are linear time, then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100" b="0" i="0" smtClean="0">
                        <a:latin typeface="Cambria Math" panose="02040503050406030204" pitchFamily="18" charset="0"/>
                      </a:rPr>
                      <m:t>Θ</m:t>
                    </m:r>
                    <m:d>
                      <m:dPr>
                        <m:ctrlPr>
                          <a:rPr lang="en-US" sz="21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  <m:d>
                          <m:dPr>
                            <m:ctrlPr>
                              <a:rPr lang="en-US" sz="21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1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1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  <m:r>
                              <a:rPr lang="en-US" sz="2100" b="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1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d>
                      </m:e>
                    </m:d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100" b="0" i="0" smtClean="0">
                        <a:latin typeface="Cambria Math" panose="02040503050406030204" pitchFamily="18" charset="0"/>
                      </a:rPr>
                      <m:t>Θ</m:t>
                    </m:r>
                    <m:d>
                      <m:dPr>
                        <m:ctrlPr>
                          <a:rPr lang="en-US" sz="21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d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𝑂</m:t>
                    </m:r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21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p>
                        <m:r>
                          <a:rPr lang="en-US" sz="21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1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100" dirty="0"/>
              </a:p>
              <a:p>
                <a:pPr lvl="1">
                  <a:lnSpc>
                    <a:spcPct val="90000"/>
                  </a:lnSpc>
                </a:pPr>
                <a:endParaRPr lang="en-US" sz="2100" dirty="0"/>
              </a:p>
              <a:p>
                <a:pPr>
                  <a:lnSpc>
                    <a:spcPct val="90000"/>
                  </a:lnSpc>
                </a:pPr>
                <a:r>
                  <a:rPr lang="en-US" sz="2400" dirty="0"/>
                  <a:t>Overall: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Θ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  <m:func>
                          <m:func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</m:d>
                          </m:e>
                        </m:func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Θ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1" i="1" smtClean="0">
                        <a:latin typeface="Cambria Math" panose="02040503050406030204" pitchFamily="18" charset="0"/>
                      </a:rPr>
                      <m:t>𝑶</m:t>
                    </m:r>
                    <m:d>
                      <m:dPr>
                        <m:ctrlPr>
                          <a:rPr lang="en-US" sz="2400" b="1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𝑽</m:t>
                            </m:r>
                          </m:e>
                          <m:sup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p>
                        </m:sSup>
                      </m:e>
                    </m:d>
                  </m:oMath>
                </a14:m>
                <a:r>
                  <a:rPr lang="en-US" sz="2400" b="1" dirty="0"/>
                  <a:t> </a:t>
                </a:r>
                <a:r>
                  <a:rPr lang="en-US" sz="2400" i="1" dirty="0"/>
                  <a:t> </a:t>
                </a:r>
                <a:r>
                  <a:rPr lang="en-US" sz="1800" i="1" dirty="0"/>
                  <a:t>//Assumes find and union linear time</a:t>
                </a:r>
              </a:p>
            </p:txBody>
          </p:sp>
        </mc:Choice>
        <mc:Fallback xmlns="">
          <p:sp>
            <p:nvSpPr>
              <p:cNvPr id="78852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  <p:custDataLst>
                  <p:tags r:id="rId4"/>
                </p:custDataLst>
              </p:nvPr>
            </p:nvSpPr>
            <p:spPr>
              <a:xfrm>
                <a:off x="609600" y="1447800"/>
                <a:ext cx="10972800" cy="4724400"/>
              </a:xfrm>
              <a:blipFill>
                <a:blip r:embed="rId5"/>
                <a:stretch>
                  <a:fillRect l="-579" t="-1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975722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1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Strategy for Kruskal’s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1BBE-66B1-403A-8C7E-C57A0F3A107F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78852" name="Rectangle 3"/>
          <p:cNvSpPr>
            <a:spLocks noGrp="1" noChangeArrowheads="1"/>
          </p:cNvSpPr>
          <p:nvPr>
            <p:ph sz="quarter" idx="1"/>
            <p:custDataLst>
              <p:tags r:id="rId2"/>
            </p:custDataLst>
          </p:nvPr>
        </p:nvSpPr>
        <p:spPr>
          <a:xfrm>
            <a:off x="1981200" y="1524000"/>
            <a:ext cx="8229600" cy="46482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/>
              <a:t>EL = sorted set of edges ascending by weight</a:t>
            </a:r>
          </a:p>
          <a:p>
            <a:pPr>
              <a:lnSpc>
                <a:spcPct val="90000"/>
              </a:lnSpc>
            </a:pPr>
            <a:r>
              <a:rPr lang="en-US" sz="2800"/>
              <a:t>Foreach edge e in EL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T1 = tree for head(e)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T2 = tree for tail(e)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If (T1 != T2)</a:t>
            </a:r>
          </a:p>
          <a:p>
            <a:pPr lvl="2">
              <a:lnSpc>
                <a:spcPct val="90000"/>
              </a:lnSpc>
            </a:pPr>
            <a:r>
              <a:rPr lang="en-US"/>
              <a:t>add e to the output (the MST)</a:t>
            </a:r>
          </a:p>
          <a:p>
            <a:pPr lvl="2">
              <a:lnSpc>
                <a:spcPct val="90000"/>
              </a:lnSpc>
            </a:pPr>
            <a:r>
              <a:rPr lang="en-US"/>
              <a:t>Combine trees T1 and T2</a:t>
            </a:r>
          </a:p>
          <a:p>
            <a:pPr>
              <a:lnSpc>
                <a:spcPct val="90000"/>
              </a:lnSpc>
            </a:pPr>
            <a:endParaRPr lang="en-US" sz="2800"/>
          </a:p>
          <a:p>
            <a:pPr>
              <a:lnSpc>
                <a:spcPct val="90000"/>
              </a:lnSpc>
            </a:pPr>
            <a:r>
              <a:rPr lang="en-US" sz="2800"/>
              <a:t>Seems simple, no?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But, how do you keep track of what trees a node is in?</a:t>
            </a:r>
          </a:p>
          <a:p>
            <a:pPr lvl="1">
              <a:lnSpc>
                <a:spcPct val="90000"/>
              </a:lnSpc>
            </a:pPr>
            <a:r>
              <a:rPr lang="en-US" sz="2400"/>
              <a:t>Trees are sets. Need to findset(v) and “union” two sets</a:t>
            </a:r>
          </a:p>
        </p:txBody>
      </p:sp>
    </p:spTree>
    <p:extLst>
      <p:ext uri="{BB962C8B-B14F-4D97-AF65-F5344CB8AC3E}">
        <p14:creationId xmlns:p14="http://schemas.microsoft.com/office/powerpoint/2010/main" val="6498042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Find-Union Data Structure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E116-056E-4288-B7F7-411CB7E437A9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4264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Union/Find and Disjoint Sets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1BBE-66B1-403A-8C7E-C57A0F3A107F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80900" name="Rectangle 3"/>
          <p:cNvSpPr>
            <a:spLocks noGrp="1" noChangeArrowheads="1"/>
          </p:cNvSpPr>
          <p:nvPr>
            <p:ph sz="quarter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Needs to support the following operations</a:t>
            </a:r>
          </a:p>
          <a:p>
            <a:pPr lvl="1"/>
            <a:r>
              <a:rPr lang="en-US" dirty="0"/>
              <a:t>void </a:t>
            </a:r>
            <a:r>
              <a:rPr lang="en-US" dirty="0" err="1"/>
              <a:t>makeSet</a:t>
            </a:r>
            <a:r>
              <a:rPr lang="en-US" dirty="0"/>
              <a:t>(</a:t>
            </a:r>
            <a:r>
              <a:rPr lang="en-US" dirty="0" err="1"/>
              <a:t>int</a:t>
            </a:r>
            <a:r>
              <a:rPr lang="en-US" dirty="0"/>
              <a:t> n)	//construct n independent sets</a:t>
            </a:r>
          </a:p>
          <a:p>
            <a:pPr lvl="1"/>
            <a:r>
              <a:rPr lang="en-US" dirty="0" err="1"/>
              <a:t>int</a:t>
            </a:r>
            <a:r>
              <a:rPr lang="en-US" dirty="0"/>
              <a:t> </a:t>
            </a:r>
            <a:r>
              <a:rPr lang="en-US" dirty="0" err="1"/>
              <a:t>findSet</a:t>
            </a:r>
            <a:r>
              <a:rPr lang="en-US" dirty="0"/>
              <a:t>(</a:t>
            </a:r>
            <a:r>
              <a:rPr lang="en-US" dirty="0" err="1"/>
              <a:t>int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)		//given </a:t>
            </a:r>
            <a:r>
              <a:rPr lang="en-US" dirty="0" err="1"/>
              <a:t>i</a:t>
            </a:r>
            <a:r>
              <a:rPr lang="en-US" dirty="0"/>
              <a:t>, which set does </a:t>
            </a:r>
            <a:r>
              <a:rPr lang="en-US" dirty="0" err="1"/>
              <a:t>i</a:t>
            </a:r>
            <a:r>
              <a:rPr lang="en-US" dirty="0"/>
              <a:t> belong to?</a:t>
            </a:r>
          </a:p>
          <a:p>
            <a:pPr lvl="1"/>
            <a:r>
              <a:rPr lang="en-US" dirty="0"/>
              <a:t>void union(</a:t>
            </a:r>
            <a:r>
              <a:rPr lang="en-US" dirty="0" err="1"/>
              <a:t>int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, </a:t>
            </a:r>
            <a:r>
              <a:rPr lang="en-US" dirty="0" err="1"/>
              <a:t>int</a:t>
            </a:r>
            <a:r>
              <a:rPr lang="en-US" dirty="0"/>
              <a:t> j)	//merge sets containing </a:t>
            </a:r>
            <a:r>
              <a:rPr lang="en-US" dirty="0" err="1"/>
              <a:t>i</a:t>
            </a:r>
            <a:r>
              <a:rPr lang="en-US" dirty="0"/>
              <a:t> and j</a:t>
            </a:r>
          </a:p>
        </p:txBody>
      </p:sp>
    </p:spTree>
    <p:extLst>
      <p:ext uri="{BB962C8B-B14F-4D97-AF65-F5344CB8AC3E}">
        <p14:creationId xmlns:p14="http://schemas.microsoft.com/office/powerpoint/2010/main" val="15803899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E116-056E-4288-B7F7-411CB7E437A9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Union/Find and Disjoint Sets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1BBE-66B1-403A-8C7E-C57A0F3A107F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80900" name="Rectangle 3"/>
          <p:cNvSpPr>
            <a:spLocks noGrp="1" noChangeArrowheads="1"/>
          </p:cNvSpPr>
          <p:nvPr>
            <p:ph sz="quarter" idx="1"/>
            <p:custDataLst>
              <p:tags r:id="rId2"/>
            </p:custDataLst>
          </p:nvPr>
        </p:nvSpPr>
        <p:spPr>
          <a:xfrm>
            <a:off x="1981200" y="1219200"/>
            <a:ext cx="8229600" cy="2362200"/>
          </a:xfrm>
        </p:spPr>
        <p:txBody>
          <a:bodyPr/>
          <a:lstStyle/>
          <a:p>
            <a:r>
              <a:rPr lang="en-US" dirty="0"/>
              <a:t>Needs to support the following operations</a:t>
            </a:r>
          </a:p>
          <a:p>
            <a:pPr lvl="1"/>
            <a:r>
              <a:rPr lang="en-US" dirty="0"/>
              <a:t>void </a:t>
            </a:r>
            <a:r>
              <a:rPr lang="en-US" dirty="0" err="1"/>
              <a:t>makeSet</a:t>
            </a:r>
            <a:r>
              <a:rPr lang="en-US" dirty="0"/>
              <a:t>(</a:t>
            </a:r>
            <a:r>
              <a:rPr lang="en-US" dirty="0" err="1"/>
              <a:t>int</a:t>
            </a:r>
            <a:r>
              <a:rPr lang="en-US" dirty="0"/>
              <a:t> n)	//construct n independent sets</a:t>
            </a:r>
          </a:p>
          <a:p>
            <a:pPr lvl="1"/>
            <a:endParaRPr lang="en-US" dirty="0"/>
          </a:p>
          <a:p>
            <a:r>
              <a:rPr lang="en-US" dirty="0"/>
              <a:t>Solution:</a:t>
            </a:r>
          </a:p>
          <a:p>
            <a:pPr lvl="1"/>
            <a:r>
              <a:rPr lang="en-US" dirty="0"/>
              <a:t>Store as array of size n. Each location stores label for that set.</a:t>
            </a:r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79DEB2DA-145A-724C-8355-D335FA8CF30D}"/>
              </a:ext>
            </a:extLst>
          </p:cNvPr>
          <p:cNvSpPr/>
          <p:nvPr/>
        </p:nvSpPr>
        <p:spPr>
          <a:xfrm>
            <a:off x="3200407" y="4343400"/>
            <a:ext cx="685801" cy="6858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Frame 6">
            <a:extLst>
              <a:ext uri="{FF2B5EF4-FFF2-40B4-BE49-F238E27FC236}">
                <a16:creationId xmlns:a16="http://schemas.microsoft.com/office/drawing/2014/main" id="{A738F9C5-15B3-674C-A8C5-53FE8B35A3BC}"/>
              </a:ext>
            </a:extLst>
          </p:cNvPr>
          <p:cNvSpPr/>
          <p:nvPr/>
        </p:nvSpPr>
        <p:spPr>
          <a:xfrm>
            <a:off x="3886208" y="4343400"/>
            <a:ext cx="685801" cy="6858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Frame 7">
            <a:extLst>
              <a:ext uri="{FF2B5EF4-FFF2-40B4-BE49-F238E27FC236}">
                <a16:creationId xmlns:a16="http://schemas.microsoft.com/office/drawing/2014/main" id="{54178AD7-7BE8-E640-96D3-9F562CCE40FA}"/>
              </a:ext>
            </a:extLst>
          </p:cNvPr>
          <p:cNvSpPr/>
          <p:nvPr/>
        </p:nvSpPr>
        <p:spPr>
          <a:xfrm>
            <a:off x="4572009" y="4343400"/>
            <a:ext cx="685801" cy="6858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A66DE4D0-8660-354C-B36C-DB3DB8FA359F}"/>
              </a:ext>
            </a:extLst>
          </p:cNvPr>
          <p:cNvSpPr/>
          <p:nvPr/>
        </p:nvSpPr>
        <p:spPr>
          <a:xfrm>
            <a:off x="5257810" y="4343400"/>
            <a:ext cx="685801" cy="6858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Frame 9">
            <a:extLst>
              <a:ext uri="{FF2B5EF4-FFF2-40B4-BE49-F238E27FC236}">
                <a16:creationId xmlns:a16="http://schemas.microsoft.com/office/drawing/2014/main" id="{4C68D5E2-CC3F-BF46-B682-9EF1FE6E6E47}"/>
              </a:ext>
            </a:extLst>
          </p:cNvPr>
          <p:cNvSpPr/>
          <p:nvPr/>
        </p:nvSpPr>
        <p:spPr>
          <a:xfrm>
            <a:off x="5943609" y="4343400"/>
            <a:ext cx="685801" cy="6858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id="{39883BB8-DF86-0B49-8080-6961C7119869}"/>
              </a:ext>
            </a:extLst>
          </p:cNvPr>
          <p:cNvSpPr/>
          <p:nvPr/>
        </p:nvSpPr>
        <p:spPr>
          <a:xfrm>
            <a:off x="6629410" y="4343400"/>
            <a:ext cx="685801" cy="6858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ame 11">
            <a:extLst>
              <a:ext uri="{FF2B5EF4-FFF2-40B4-BE49-F238E27FC236}">
                <a16:creationId xmlns:a16="http://schemas.microsoft.com/office/drawing/2014/main" id="{B45E09A4-D388-B34F-A618-EAD0DFE2A910}"/>
              </a:ext>
            </a:extLst>
          </p:cNvPr>
          <p:cNvSpPr/>
          <p:nvPr/>
        </p:nvSpPr>
        <p:spPr>
          <a:xfrm>
            <a:off x="7315211" y="4343400"/>
            <a:ext cx="685801" cy="6858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Frame 12">
            <a:extLst>
              <a:ext uri="{FF2B5EF4-FFF2-40B4-BE49-F238E27FC236}">
                <a16:creationId xmlns:a16="http://schemas.microsoft.com/office/drawing/2014/main" id="{60A06877-D8CF-4544-8709-1E36A67C64DC}"/>
              </a:ext>
            </a:extLst>
          </p:cNvPr>
          <p:cNvSpPr/>
          <p:nvPr/>
        </p:nvSpPr>
        <p:spPr>
          <a:xfrm>
            <a:off x="8001012" y="4343400"/>
            <a:ext cx="685801" cy="6858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0E5A8076-DD7C-5C4F-8A0B-8BF37F39908F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>
          <a:xfrm>
            <a:off x="3200400" y="4572000"/>
            <a:ext cx="5486406" cy="11430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just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just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just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just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just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endParaRPr lang="en-US" dirty="0"/>
          </a:p>
          <a:p>
            <a:pPr marL="0" indent="0" algn="l" fontAlgn="auto">
              <a:spcAft>
                <a:spcPts val="0"/>
              </a:spcAft>
              <a:buNone/>
            </a:pPr>
            <a:r>
              <a:rPr lang="en-US" i="1" dirty="0"/>
              <a:t>  0      1     2     3      4      5      6      7</a:t>
            </a: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129B2413-D507-C342-A3FA-BB97030DCE45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>
          <a:xfrm>
            <a:off x="3200400" y="3962400"/>
            <a:ext cx="5486406" cy="11430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just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just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just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just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just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endParaRPr lang="en-US" dirty="0"/>
          </a:p>
          <a:p>
            <a:pPr marL="0" indent="0" algn="l" fontAlgn="auto">
              <a:spcAft>
                <a:spcPts val="0"/>
              </a:spcAft>
              <a:buNone/>
            </a:pPr>
            <a:r>
              <a:rPr lang="en-US" dirty="0"/>
              <a:t>  0      1     2     3      4      5      6      7</a:t>
            </a:r>
          </a:p>
        </p:txBody>
      </p:sp>
    </p:spTree>
    <p:extLst>
      <p:ext uri="{BB962C8B-B14F-4D97-AF65-F5344CB8AC3E}">
        <p14:creationId xmlns:p14="http://schemas.microsoft.com/office/powerpoint/2010/main" val="11046871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Union/Find and Disjoint Sets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1BBE-66B1-403A-8C7E-C57A0F3A107F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80900" name="Rectangle 3"/>
          <p:cNvSpPr>
            <a:spLocks noGrp="1" noChangeArrowheads="1"/>
          </p:cNvSpPr>
          <p:nvPr>
            <p:ph sz="quarter" idx="1"/>
            <p:custDataLst>
              <p:tags r:id="rId2"/>
            </p:custDataLst>
          </p:nvPr>
        </p:nvSpPr>
        <p:spPr>
          <a:xfrm>
            <a:off x="1981200" y="1219200"/>
            <a:ext cx="8229600" cy="28194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Needs to support the following operations</a:t>
            </a:r>
          </a:p>
          <a:p>
            <a:pPr lvl="1"/>
            <a:r>
              <a:rPr lang="en-US" dirty="0" err="1"/>
              <a:t>int</a:t>
            </a:r>
            <a:r>
              <a:rPr lang="en-US" dirty="0"/>
              <a:t> </a:t>
            </a:r>
            <a:r>
              <a:rPr lang="en-US" dirty="0" err="1"/>
              <a:t>findSet</a:t>
            </a:r>
            <a:r>
              <a:rPr lang="en-US" dirty="0"/>
              <a:t>(</a:t>
            </a:r>
            <a:r>
              <a:rPr lang="en-US" dirty="0" err="1"/>
              <a:t>int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)	//given </a:t>
            </a:r>
            <a:r>
              <a:rPr lang="en-US" dirty="0" err="1"/>
              <a:t>i</a:t>
            </a:r>
            <a:r>
              <a:rPr lang="en-US" dirty="0"/>
              <a:t>, which set does </a:t>
            </a:r>
            <a:r>
              <a:rPr lang="en-US" dirty="0" err="1"/>
              <a:t>i</a:t>
            </a:r>
            <a:r>
              <a:rPr lang="en-US" dirty="0"/>
              <a:t> belong to?</a:t>
            </a:r>
          </a:p>
          <a:p>
            <a:pPr lvl="1"/>
            <a:endParaRPr lang="en-US" dirty="0"/>
          </a:p>
          <a:p>
            <a:r>
              <a:rPr lang="en-US" dirty="0"/>
              <a:t>Solution: Trace around array until we find place where index and contents match</a:t>
            </a:r>
          </a:p>
          <a:p>
            <a:pPr lvl="1"/>
            <a:r>
              <a:rPr lang="en-US" dirty="0"/>
              <a:t>Start at index </a:t>
            </a:r>
            <a:r>
              <a:rPr lang="en-US" dirty="0" err="1"/>
              <a:t>i</a:t>
            </a:r>
            <a:r>
              <a:rPr lang="en-US" dirty="0"/>
              <a:t> and repeat:</a:t>
            </a:r>
          </a:p>
          <a:p>
            <a:pPr lvl="2"/>
            <a:r>
              <a:rPr lang="en-US" dirty="0"/>
              <a:t>If a[</a:t>
            </a:r>
            <a:r>
              <a:rPr lang="en-US" dirty="0" err="1"/>
              <a:t>i</a:t>
            </a:r>
            <a:r>
              <a:rPr lang="en-US" dirty="0"/>
              <a:t>] == </a:t>
            </a:r>
            <a:r>
              <a:rPr lang="en-US" dirty="0" err="1"/>
              <a:t>i</a:t>
            </a:r>
            <a:r>
              <a:rPr lang="en-US" dirty="0"/>
              <a:t> then return </a:t>
            </a:r>
            <a:r>
              <a:rPr lang="en-US" dirty="0" err="1"/>
              <a:t>i</a:t>
            </a:r>
            <a:endParaRPr lang="en-US" dirty="0"/>
          </a:p>
          <a:p>
            <a:pPr lvl="2"/>
            <a:r>
              <a:rPr lang="en-US" dirty="0"/>
              <a:t>Else set </a:t>
            </a:r>
            <a:r>
              <a:rPr lang="en-US" dirty="0" err="1"/>
              <a:t>i</a:t>
            </a:r>
            <a:r>
              <a:rPr lang="en-US" dirty="0"/>
              <a:t> = a[</a:t>
            </a:r>
            <a:r>
              <a:rPr lang="en-US" dirty="0" err="1"/>
              <a:t>i</a:t>
            </a:r>
            <a:r>
              <a:rPr lang="en-US" dirty="0"/>
              <a:t>]</a:t>
            </a:r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79DEB2DA-145A-724C-8355-D335FA8CF30D}"/>
              </a:ext>
            </a:extLst>
          </p:cNvPr>
          <p:cNvSpPr/>
          <p:nvPr/>
        </p:nvSpPr>
        <p:spPr>
          <a:xfrm>
            <a:off x="3200407" y="4648200"/>
            <a:ext cx="685801" cy="6858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Frame 6">
            <a:extLst>
              <a:ext uri="{FF2B5EF4-FFF2-40B4-BE49-F238E27FC236}">
                <a16:creationId xmlns:a16="http://schemas.microsoft.com/office/drawing/2014/main" id="{A738F9C5-15B3-674C-A8C5-53FE8B35A3BC}"/>
              </a:ext>
            </a:extLst>
          </p:cNvPr>
          <p:cNvSpPr/>
          <p:nvPr/>
        </p:nvSpPr>
        <p:spPr>
          <a:xfrm>
            <a:off x="3886208" y="4648200"/>
            <a:ext cx="685801" cy="6858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Frame 7">
            <a:extLst>
              <a:ext uri="{FF2B5EF4-FFF2-40B4-BE49-F238E27FC236}">
                <a16:creationId xmlns:a16="http://schemas.microsoft.com/office/drawing/2014/main" id="{54178AD7-7BE8-E640-96D3-9F562CCE40FA}"/>
              </a:ext>
            </a:extLst>
          </p:cNvPr>
          <p:cNvSpPr/>
          <p:nvPr/>
        </p:nvSpPr>
        <p:spPr>
          <a:xfrm>
            <a:off x="4572009" y="4648200"/>
            <a:ext cx="685801" cy="6858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A66DE4D0-8660-354C-B36C-DB3DB8FA359F}"/>
              </a:ext>
            </a:extLst>
          </p:cNvPr>
          <p:cNvSpPr/>
          <p:nvPr/>
        </p:nvSpPr>
        <p:spPr>
          <a:xfrm>
            <a:off x="5257810" y="4648200"/>
            <a:ext cx="685801" cy="6858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Frame 9">
            <a:extLst>
              <a:ext uri="{FF2B5EF4-FFF2-40B4-BE49-F238E27FC236}">
                <a16:creationId xmlns:a16="http://schemas.microsoft.com/office/drawing/2014/main" id="{4C68D5E2-CC3F-BF46-B682-9EF1FE6E6E47}"/>
              </a:ext>
            </a:extLst>
          </p:cNvPr>
          <p:cNvSpPr/>
          <p:nvPr/>
        </p:nvSpPr>
        <p:spPr>
          <a:xfrm>
            <a:off x="5943609" y="4648200"/>
            <a:ext cx="685801" cy="6858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id="{39883BB8-DF86-0B49-8080-6961C7119869}"/>
              </a:ext>
            </a:extLst>
          </p:cNvPr>
          <p:cNvSpPr/>
          <p:nvPr/>
        </p:nvSpPr>
        <p:spPr>
          <a:xfrm>
            <a:off x="6629410" y="4648200"/>
            <a:ext cx="685801" cy="6858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ame 11">
            <a:extLst>
              <a:ext uri="{FF2B5EF4-FFF2-40B4-BE49-F238E27FC236}">
                <a16:creationId xmlns:a16="http://schemas.microsoft.com/office/drawing/2014/main" id="{B45E09A4-D388-B34F-A618-EAD0DFE2A910}"/>
              </a:ext>
            </a:extLst>
          </p:cNvPr>
          <p:cNvSpPr/>
          <p:nvPr/>
        </p:nvSpPr>
        <p:spPr>
          <a:xfrm>
            <a:off x="7315211" y="4648200"/>
            <a:ext cx="685801" cy="6858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Frame 12">
            <a:extLst>
              <a:ext uri="{FF2B5EF4-FFF2-40B4-BE49-F238E27FC236}">
                <a16:creationId xmlns:a16="http://schemas.microsoft.com/office/drawing/2014/main" id="{60A06877-D8CF-4544-8709-1E36A67C64DC}"/>
              </a:ext>
            </a:extLst>
          </p:cNvPr>
          <p:cNvSpPr/>
          <p:nvPr/>
        </p:nvSpPr>
        <p:spPr>
          <a:xfrm>
            <a:off x="8001012" y="4648200"/>
            <a:ext cx="685801" cy="6858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0E5A8076-DD7C-5C4F-8A0B-8BF37F39908F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>
          <a:xfrm>
            <a:off x="3200400" y="4876800"/>
            <a:ext cx="5486406" cy="11430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just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just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just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just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just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endParaRPr lang="en-US" dirty="0"/>
          </a:p>
          <a:p>
            <a:pPr marL="0" indent="0" algn="l" fontAlgn="auto">
              <a:spcAft>
                <a:spcPts val="0"/>
              </a:spcAft>
              <a:buNone/>
            </a:pPr>
            <a:r>
              <a:rPr lang="en-US" i="1" dirty="0"/>
              <a:t>  0      1     2     3      4      5      6      7</a:t>
            </a: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129B2413-D507-C342-A3FA-BB97030DCE45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>
          <a:xfrm>
            <a:off x="3200400" y="4267200"/>
            <a:ext cx="5486406" cy="11430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just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just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just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just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just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endParaRPr lang="en-US" dirty="0"/>
          </a:p>
          <a:p>
            <a:pPr marL="0" indent="0" algn="l" fontAlgn="auto">
              <a:spcAft>
                <a:spcPts val="0"/>
              </a:spcAft>
              <a:buNone/>
            </a:pPr>
            <a:r>
              <a:rPr lang="en-US" dirty="0"/>
              <a:t>  0      1     2     3      4      5      6      7</a:t>
            </a:r>
          </a:p>
        </p:txBody>
      </p:sp>
    </p:spTree>
    <p:extLst>
      <p:ext uri="{BB962C8B-B14F-4D97-AF65-F5344CB8AC3E}">
        <p14:creationId xmlns:p14="http://schemas.microsoft.com/office/powerpoint/2010/main" val="17723343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Union/Find and Disjoint Sets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1BBE-66B1-403A-8C7E-C57A0F3A107F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80900" name="Rectangle 3"/>
          <p:cNvSpPr>
            <a:spLocks noGrp="1" noChangeArrowheads="1"/>
          </p:cNvSpPr>
          <p:nvPr>
            <p:ph sz="quarter" idx="1"/>
            <p:custDataLst>
              <p:tags r:id="rId2"/>
            </p:custDataLst>
          </p:nvPr>
        </p:nvSpPr>
        <p:spPr>
          <a:xfrm>
            <a:off x="1981200" y="1219200"/>
            <a:ext cx="8229600" cy="28194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Needs to support the following operations</a:t>
            </a:r>
          </a:p>
          <a:p>
            <a:pPr lvl="1"/>
            <a:r>
              <a:rPr lang="en-US" dirty="0"/>
              <a:t>void union(</a:t>
            </a:r>
            <a:r>
              <a:rPr lang="en-US" dirty="0" err="1"/>
              <a:t>int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, </a:t>
            </a:r>
            <a:r>
              <a:rPr lang="en-US" dirty="0" err="1"/>
              <a:t>int</a:t>
            </a:r>
            <a:r>
              <a:rPr lang="en-US" dirty="0"/>
              <a:t> j)	//merge sets </a:t>
            </a:r>
            <a:r>
              <a:rPr lang="en-US" dirty="0" err="1"/>
              <a:t>i</a:t>
            </a:r>
            <a:r>
              <a:rPr lang="en-US" dirty="0"/>
              <a:t> and j</a:t>
            </a:r>
          </a:p>
          <a:p>
            <a:pPr lvl="1"/>
            <a:endParaRPr lang="en-US" dirty="0"/>
          </a:p>
          <a:p>
            <a:r>
              <a:rPr lang="en-US" dirty="0"/>
              <a:t>Solution: find label for each set (call find() method), then set one label to point to other</a:t>
            </a:r>
          </a:p>
          <a:p>
            <a:pPr lvl="1"/>
            <a:r>
              <a:rPr lang="en-US" dirty="0"/>
              <a:t>Label1 = find(</a:t>
            </a:r>
            <a:r>
              <a:rPr lang="en-US" dirty="0" err="1"/>
              <a:t>i</a:t>
            </a:r>
            <a:r>
              <a:rPr lang="en-US" dirty="0"/>
              <a:t>); Label2 = find(j)</a:t>
            </a:r>
          </a:p>
          <a:p>
            <a:pPr lvl="1"/>
            <a:r>
              <a:rPr lang="en-US" dirty="0"/>
              <a:t>a[Label1] = Label2 //OR a[Label2] = Label1</a:t>
            </a:r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79DEB2DA-145A-724C-8355-D335FA8CF30D}"/>
              </a:ext>
            </a:extLst>
          </p:cNvPr>
          <p:cNvSpPr/>
          <p:nvPr/>
        </p:nvSpPr>
        <p:spPr>
          <a:xfrm>
            <a:off x="4571995" y="5029200"/>
            <a:ext cx="685801" cy="6858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Frame 6">
            <a:extLst>
              <a:ext uri="{FF2B5EF4-FFF2-40B4-BE49-F238E27FC236}">
                <a16:creationId xmlns:a16="http://schemas.microsoft.com/office/drawing/2014/main" id="{A738F9C5-15B3-674C-A8C5-53FE8B35A3BC}"/>
              </a:ext>
            </a:extLst>
          </p:cNvPr>
          <p:cNvSpPr/>
          <p:nvPr/>
        </p:nvSpPr>
        <p:spPr>
          <a:xfrm>
            <a:off x="5257796" y="5029200"/>
            <a:ext cx="685801" cy="6858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Frame 7">
            <a:extLst>
              <a:ext uri="{FF2B5EF4-FFF2-40B4-BE49-F238E27FC236}">
                <a16:creationId xmlns:a16="http://schemas.microsoft.com/office/drawing/2014/main" id="{54178AD7-7BE8-E640-96D3-9F562CCE40FA}"/>
              </a:ext>
            </a:extLst>
          </p:cNvPr>
          <p:cNvSpPr/>
          <p:nvPr/>
        </p:nvSpPr>
        <p:spPr>
          <a:xfrm>
            <a:off x="5943597" y="5029200"/>
            <a:ext cx="685801" cy="6858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A66DE4D0-8660-354C-B36C-DB3DB8FA359F}"/>
              </a:ext>
            </a:extLst>
          </p:cNvPr>
          <p:cNvSpPr/>
          <p:nvPr/>
        </p:nvSpPr>
        <p:spPr>
          <a:xfrm>
            <a:off x="6629398" y="5029200"/>
            <a:ext cx="685801" cy="6858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Frame 9">
            <a:extLst>
              <a:ext uri="{FF2B5EF4-FFF2-40B4-BE49-F238E27FC236}">
                <a16:creationId xmlns:a16="http://schemas.microsoft.com/office/drawing/2014/main" id="{4C68D5E2-CC3F-BF46-B682-9EF1FE6E6E47}"/>
              </a:ext>
            </a:extLst>
          </p:cNvPr>
          <p:cNvSpPr/>
          <p:nvPr/>
        </p:nvSpPr>
        <p:spPr>
          <a:xfrm>
            <a:off x="7315197" y="5029200"/>
            <a:ext cx="685801" cy="6858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id="{39883BB8-DF86-0B49-8080-6961C7119869}"/>
              </a:ext>
            </a:extLst>
          </p:cNvPr>
          <p:cNvSpPr/>
          <p:nvPr/>
        </p:nvSpPr>
        <p:spPr>
          <a:xfrm>
            <a:off x="8000998" y="5029200"/>
            <a:ext cx="685801" cy="6858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ame 11">
            <a:extLst>
              <a:ext uri="{FF2B5EF4-FFF2-40B4-BE49-F238E27FC236}">
                <a16:creationId xmlns:a16="http://schemas.microsoft.com/office/drawing/2014/main" id="{B45E09A4-D388-B34F-A618-EAD0DFE2A910}"/>
              </a:ext>
            </a:extLst>
          </p:cNvPr>
          <p:cNvSpPr/>
          <p:nvPr/>
        </p:nvSpPr>
        <p:spPr>
          <a:xfrm>
            <a:off x="8686799" y="5029200"/>
            <a:ext cx="685801" cy="6858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Frame 12">
            <a:extLst>
              <a:ext uri="{FF2B5EF4-FFF2-40B4-BE49-F238E27FC236}">
                <a16:creationId xmlns:a16="http://schemas.microsoft.com/office/drawing/2014/main" id="{60A06877-D8CF-4544-8709-1E36A67C64DC}"/>
              </a:ext>
            </a:extLst>
          </p:cNvPr>
          <p:cNvSpPr/>
          <p:nvPr/>
        </p:nvSpPr>
        <p:spPr>
          <a:xfrm>
            <a:off x="9372600" y="5029200"/>
            <a:ext cx="685801" cy="6858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0E5A8076-DD7C-5C4F-8A0B-8BF37F39908F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>
          <a:xfrm>
            <a:off x="4571988" y="5257800"/>
            <a:ext cx="5486406" cy="11430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just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just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just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just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just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endParaRPr lang="en-US" dirty="0"/>
          </a:p>
          <a:p>
            <a:pPr marL="0" indent="0" algn="l" fontAlgn="auto">
              <a:spcAft>
                <a:spcPts val="0"/>
              </a:spcAft>
              <a:buNone/>
            </a:pPr>
            <a:r>
              <a:rPr lang="en-US" i="1" dirty="0"/>
              <a:t>  0      1     2     3      4      5      6      7</a:t>
            </a: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129B2413-D507-C342-A3FA-BB97030DCE45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>
          <a:xfrm>
            <a:off x="4571988" y="4648200"/>
            <a:ext cx="5486406" cy="11430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just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just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just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just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just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endParaRPr lang="en-US" dirty="0"/>
          </a:p>
          <a:p>
            <a:pPr marL="0" indent="0" algn="l" fontAlgn="auto">
              <a:spcAft>
                <a:spcPts val="0"/>
              </a:spcAft>
              <a:buNone/>
            </a:pPr>
            <a:r>
              <a:rPr lang="en-US" dirty="0"/>
              <a:t>  0      1     2     3      4      5      6      7</a:t>
            </a:r>
          </a:p>
        </p:txBody>
      </p:sp>
    </p:spTree>
    <p:extLst>
      <p:ext uri="{BB962C8B-B14F-4D97-AF65-F5344CB8AC3E}">
        <p14:creationId xmlns:p14="http://schemas.microsoft.com/office/powerpoint/2010/main" val="10570763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Union/Find and Disjoint Sets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1BBE-66B1-403A-8C7E-C57A0F3A107F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80900" name="Rectangle 3"/>
          <p:cNvSpPr>
            <a:spLocks noGrp="1" noChangeArrowheads="1"/>
          </p:cNvSpPr>
          <p:nvPr>
            <p:ph sz="quarter" idx="1"/>
            <p:custDataLst>
              <p:tags r:id="rId2"/>
            </p:custDataLst>
          </p:nvPr>
        </p:nvSpPr>
        <p:spPr>
          <a:xfrm>
            <a:off x="1981200" y="1219200"/>
            <a:ext cx="8229600" cy="2819400"/>
          </a:xfrm>
        </p:spPr>
        <p:txBody>
          <a:bodyPr>
            <a:normAutofit/>
          </a:bodyPr>
          <a:lstStyle/>
          <a:p>
            <a:r>
              <a:rPr lang="en-US" dirty="0"/>
              <a:t>Example:</a:t>
            </a:r>
          </a:p>
          <a:p>
            <a:pPr lvl="1"/>
            <a:r>
              <a:rPr lang="en-US" dirty="0"/>
              <a:t>merge(4,5)</a:t>
            </a:r>
          </a:p>
          <a:p>
            <a:pPr lvl="1"/>
            <a:r>
              <a:rPr lang="en-US" dirty="0"/>
              <a:t>merge(6,7)</a:t>
            </a:r>
          </a:p>
          <a:p>
            <a:pPr lvl="1"/>
            <a:r>
              <a:rPr lang="en-US" dirty="0"/>
              <a:t>merge(1,2)</a:t>
            </a:r>
          </a:p>
          <a:p>
            <a:pPr lvl="1"/>
            <a:r>
              <a:rPr lang="en-US" dirty="0"/>
              <a:t>merge(5,6)</a:t>
            </a:r>
          </a:p>
          <a:p>
            <a:pPr lvl="1"/>
            <a:r>
              <a:rPr lang="en-US" dirty="0"/>
              <a:t>find(1); find(4); find(6)</a:t>
            </a:r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79DEB2DA-145A-724C-8355-D335FA8CF30D}"/>
              </a:ext>
            </a:extLst>
          </p:cNvPr>
          <p:cNvSpPr/>
          <p:nvPr/>
        </p:nvSpPr>
        <p:spPr>
          <a:xfrm>
            <a:off x="3200407" y="4648200"/>
            <a:ext cx="685801" cy="6858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Frame 6">
            <a:extLst>
              <a:ext uri="{FF2B5EF4-FFF2-40B4-BE49-F238E27FC236}">
                <a16:creationId xmlns:a16="http://schemas.microsoft.com/office/drawing/2014/main" id="{A738F9C5-15B3-674C-A8C5-53FE8B35A3BC}"/>
              </a:ext>
            </a:extLst>
          </p:cNvPr>
          <p:cNvSpPr/>
          <p:nvPr/>
        </p:nvSpPr>
        <p:spPr>
          <a:xfrm>
            <a:off x="3886208" y="4648200"/>
            <a:ext cx="685801" cy="6858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Frame 7">
            <a:extLst>
              <a:ext uri="{FF2B5EF4-FFF2-40B4-BE49-F238E27FC236}">
                <a16:creationId xmlns:a16="http://schemas.microsoft.com/office/drawing/2014/main" id="{54178AD7-7BE8-E640-96D3-9F562CCE40FA}"/>
              </a:ext>
            </a:extLst>
          </p:cNvPr>
          <p:cNvSpPr/>
          <p:nvPr/>
        </p:nvSpPr>
        <p:spPr>
          <a:xfrm>
            <a:off x="4572009" y="4648200"/>
            <a:ext cx="685801" cy="6858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Frame 8">
            <a:extLst>
              <a:ext uri="{FF2B5EF4-FFF2-40B4-BE49-F238E27FC236}">
                <a16:creationId xmlns:a16="http://schemas.microsoft.com/office/drawing/2014/main" id="{A66DE4D0-8660-354C-B36C-DB3DB8FA359F}"/>
              </a:ext>
            </a:extLst>
          </p:cNvPr>
          <p:cNvSpPr/>
          <p:nvPr/>
        </p:nvSpPr>
        <p:spPr>
          <a:xfrm>
            <a:off x="5257810" y="4648200"/>
            <a:ext cx="685801" cy="6858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Frame 9">
            <a:extLst>
              <a:ext uri="{FF2B5EF4-FFF2-40B4-BE49-F238E27FC236}">
                <a16:creationId xmlns:a16="http://schemas.microsoft.com/office/drawing/2014/main" id="{4C68D5E2-CC3F-BF46-B682-9EF1FE6E6E47}"/>
              </a:ext>
            </a:extLst>
          </p:cNvPr>
          <p:cNvSpPr/>
          <p:nvPr/>
        </p:nvSpPr>
        <p:spPr>
          <a:xfrm>
            <a:off x="5943609" y="4648200"/>
            <a:ext cx="685801" cy="6858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Frame 10">
            <a:extLst>
              <a:ext uri="{FF2B5EF4-FFF2-40B4-BE49-F238E27FC236}">
                <a16:creationId xmlns:a16="http://schemas.microsoft.com/office/drawing/2014/main" id="{39883BB8-DF86-0B49-8080-6961C7119869}"/>
              </a:ext>
            </a:extLst>
          </p:cNvPr>
          <p:cNvSpPr/>
          <p:nvPr/>
        </p:nvSpPr>
        <p:spPr>
          <a:xfrm>
            <a:off x="6629410" y="4648200"/>
            <a:ext cx="685801" cy="6858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ame 11">
            <a:extLst>
              <a:ext uri="{FF2B5EF4-FFF2-40B4-BE49-F238E27FC236}">
                <a16:creationId xmlns:a16="http://schemas.microsoft.com/office/drawing/2014/main" id="{B45E09A4-D388-B34F-A618-EAD0DFE2A910}"/>
              </a:ext>
            </a:extLst>
          </p:cNvPr>
          <p:cNvSpPr/>
          <p:nvPr/>
        </p:nvSpPr>
        <p:spPr>
          <a:xfrm>
            <a:off x="7315211" y="4648200"/>
            <a:ext cx="685801" cy="6858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Frame 12">
            <a:extLst>
              <a:ext uri="{FF2B5EF4-FFF2-40B4-BE49-F238E27FC236}">
                <a16:creationId xmlns:a16="http://schemas.microsoft.com/office/drawing/2014/main" id="{60A06877-D8CF-4544-8709-1E36A67C64DC}"/>
              </a:ext>
            </a:extLst>
          </p:cNvPr>
          <p:cNvSpPr/>
          <p:nvPr/>
        </p:nvSpPr>
        <p:spPr>
          <a:xfrm>
            <a:off x="8001012" y="4648200"/>
            <a:ext cx="685801" cy="6858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0E5A8076-DD7C-5C4F-8A0B-8BF37F39908F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>
          <a:xfrm>
            <a:off x="3200400" y="4876800"/>
            <a:ext cx="5486406" cy="11430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just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just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just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just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just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endParaRPr lang="en-US" dirty="0"/>
          </a:p>
          <a:p>
            <a:pPr marL="0" indent="0" algn="l" fontAlgn="auto">
              <a:spcAft>
                <a:spcPts val="0"/>
              </a:spcAft>
              <a:buNone/>
            </a:pPr>
            <a:r>
              <a:rPr lang="en-US" i="1" dirty="0"/>
              <a:t>  0      1     2     3      4      5      6      7</a:t>
            </a:r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129B2413-D507-C342-A3FA-BB97030DCE45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>
          <a:xfrm>
            <a:off x="3200400" y="4267200"/>
            <a:ext cx="5486406" cy="1143000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just" rtl="0" eaLnBrk="1" latinLnBrk="0" hangingPunct="1">
              <a:spcBef>
                <a:spcPts val="600"/>
              </a:spcBef>
              <a:buClr>
                <a:schemeClr val="accent1"/>
              </a:buClr>
              <a:buSzPct val="76000"/>
              <a:buFont typeface="Wingdings 3"/>
              <a:buChar char="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just" rtl="0" eaLnBrk="1" latinLnBrk="0" hangingPunct="1">
              <a:spcBef>
                <a:spcPts val="500"/>
              </a:spcBef>
              <a:buClr>
                <a:schemeClr val="accent2"/>
              </a:buClr>
              <a:buSzPct val="76000"/>
              <a:buFont typeface="Wingdings 3"/>
              <a:buChar char=""/>
              <a:defRPr kumimoji="0" sz="23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just" rtl="0" eaLnBrk="1" latinLnBrk="0" hangingPunct="1">
              <a:spcBef>
                <a:spcPts val="500"/>
              </a:spcBef>
              <a:buClr>
                <a:schemeClr val="bg1">
                  <a:shade val="50000"/>
                </a:schemeClr>
              </a:buClr>
              <a:buSzPct val="76000"/>
              <a:buFont typeface="Wingdings 3"/>
              <a:buChar char="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just" rtl="0" eaLnBrk="1" latinLnBrk="0" hangingPunct="1">
              <a:spcBef>
                <a:spcPts val="400"/>
              </a:spcBef>
              <a:buClr>
                <a:schemeClr val="accent2">
                  <a:shade val="75000"/>
                </a:schemeClr>
              </a:buClr>
              <a:buSzPct val="70000"/>
              <a:buFont typeface="Wingdings"/>
              <a:buChar char="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just" rtl="0" eaLnBrk="1" latinLnBrk="0" hangingPunct="1">
              <a:spcBef>
                <a:spcPts val="300"/>
              </a:spcBef>
              <a:buClr>
                <a:schemeClr val="accent2"/>
              </a:buClr>
              <a:buSzPct val="70000"/>
              <a:buFont typeface="Wingdings"/>
              <a:buChar char="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ts val="300"/>
              </a:spcBef>
              <a:buClr>
                <a:srgbClr val="9FB8CD">
                  <a:shade val="75000"/>
                </a:srgbClr>
              </a:buClr>
              <a:buSzPct val="75000"/>
              <a:buFont typeface="Wingdings 3"/>
              <a:buChar char=""/>
              <a:defRPr kumimoji="0" lang="en-US" sz="16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182880" algn="l" rtl="0" eaLnBrk="1" latinLnBrk="0" hangingPunct="1">
              <a:spcBef>
                <a:spcPts val="300"/>
              </a:spcBef>
              <a:buClr>
                <a:srgbClr val="727CA3">
                  <a:shade val="75000"/>
                </a:srgb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182880" algn="l" rtl="0" eaLnBrk="1" latinLnBrk="0" hangingPunct="1">
              <a:spcBef>
                <a:spcPts val="300"/>
              </a:spcBef>
              <a:buClr>
                <a:prstClr val="white">
                  <a:shade val="50000"/>
                </a:prstClr>
              </a:buClr>
              <a:buSzPct val="75000"/>
              <a:buFont typeface="Wingdings 3"/>
              <a:buChar char=""/>
              <a:defRPr kumimoji="0" lang="en-US" sz="14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94560" indent="-182880" algn="l" rtl="0" eaLnBrk="1" latinLnBrk="0" hangingPunct="1">
              <a:spcBef>
                <a:spcPts val="300"/>
              </a:spcBef>
              <a:buClr>
                <a:srgbClr val="9FB8CD"/>
              </a:buClr>
              <a:buSzPct val="75000"/>
              <a:buFont typeface="Wingdings 3"/>
              <a:buChar char=""/>
              <a:defRPr kumimoji="0" lang="en-US" sz="12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None/>
            </a:pPr>
            <a:endParaRPr lang="en-US" dirty="0"/>
          </a:p>
          <a:p>
            <a:pPr marL="0" indent="0" algn="l" fontAlgn="auto">
              <a:spcAft>
                <a:spcPts val="0"/>
              </a:spcAft>
              <a:buNone/>
            </a:pPr>
            <a:r>
              <a:rPr lang="en-US" dirty="0"/>
              <a:t>  0      1     2     3      4      5      6      7</a:t>
            </a:r>
          </a:p>
        </p:txBody>
      </p:sp>
    </p:spTree>
    <p:extLst>
      <p:ext uri="{BB962C8B-B14F-4D97-AF65-F5344CB8AC3E}">
        <p14:creationId xmlns:p14="http://schemas.microsoft.com/office/powerpoint/2010/main" val="15710671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Union/Find and Disjoint Sets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1BBE-66B1-403A-8C7E-C57A0F3A107F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80900" name="Rectangle 3"/>
          <p:cNvSpPr>
            <a:spLocks noGrp="1" noChangeArrowheads="1"/>
          </p:cNvSpPr>
          <p:nvPr>
            <p:ph sz="quarter" idx="1"/>
            <p:custDataLst>
              <p:tags r:id="rId2"/>
            </p:custDataLst>
          </p:nvPr>
        </p:nvSpPr>
        <p:spPr>
          <a:xfrm>
            <a:off x="1981200" y="1219200"/>
            <a:ext cx="8229600" cy="5410200"/>
          </a:xfrm>
        </p:spPr>
        <p:txBody>
          <a:bodyPr>
            <a:normAutofit/>
          </a:bodyPr>
          <a:lstStyle/>
          <a:p>
            <a:r>
              <a:rPr lang="en-US" dirty="0"/>
              <a:t>Time-complexity if where n is size of array?</a:t>
            </a:r>
          </a:p>
          <a:p>
            <a:endParaRPr lang="en-US" dirty="0"/>
          </a:p>
          <a:p>
            <a:r>
              <a:rPr lang="en-US" dirty="0" err="1"/>
              <a:t>makeSet</a:t>
            </a:r>
            <a:r>
              <a:rPr lang="en-US" dirty="0"/>
              <a:t>()</a:t>
            </a:r>
          </a:p>
          <a:p>
            <a:pPr lvl="1"/>
            <a:r>
              <a:rPr lang="en-US" dirty="0"/>
              <a:t>Linear: just create array and fill it with values</a:t>
            </a:r>
          </a:p>
          <a:p>
            <a:pPr lvl="1"/>
            <a:endParaRPr lang="en-US" dirty="0"/>
          </a:p>
          <a:p>
            <a:r>
              <a:rPr lang="en-US" dirty="0"/>
              <a:t>find()</a:t>
            </a:r>
          </a:p>
          <a:p>
            <a:pPr lvl="1"/>
            <a:r>
              <a:rPr lang="en-US" dirty="0"/>
              <a:t>Linear if have to trace a long way to get to label</a:t>
            </a:r>
          </a:p>
          <a:p>
            <a:pPr lvl="1"/>
            <a:r>
              <a:rPr lang="en-US" dirty="0"/>
              <a:t>Constant if lucky and label given as input</a:t>
            </a:r>
          </a:p>
          <a:p>
            <a:pPr lvl="1"/>
            <a:endParaRPr lang="en-US" dirty="0"/>
          </a:p>
          <a:p>
            <a:r>
              <a:rPr lang="en-US" dirty="0"/>
              <a:t>union()</a:t>
            </a:r>
          </a:p>
          <a:p>
            <a:pPr lvl="1"/>
            <a:r>
              <a:rPr lang="en-US" dirty="0"/>
              <a:t>Constant to change the label BUT…</a:t>
            </a:r>
          </a:p>
          <a:p>
            <a:pPr lvl="1"/>
            <a:r>
              <a:rPr lang="en-US" dirty="0"/>
              <a:t>Could be linear to find the two labels first.</a:t>
            </a:r>
          </a:p>
        </p:txBody>
      </p:sp>
    </p:spTree>
    <p:extLst>
      <p:ext uri="{BB962C8B-B14F-4D97-AF65-F5344CB8AC3E}">
        <p14:creationId xmlns:p14="http://schemas.microsoft.com/office/powerpoint/2010/main" val="12095150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 1: Union by rank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1BBE-66B1-403A-8C7E-C57A0F3A107F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7331" name="Picture 3" descr="C:\Documents and Settings\Administrator\Desktop\Cormen-2e-p50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2057400"/>
            <a:ext cx="8169144" cy="35814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527956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 1: Union by rank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1BBE-66B1-403A-8C7E-C57A0F3A107F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Easy to implement!!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9DE7B8-2414-6644-BF7A-D47AA3B834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00" y="1920775"/>
            <a:ext cx="4419600" cy="4309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0067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 2: Path Compression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1BBE-66B1-403A-8C7E-C57A0F3A107F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C:\Documents and Settings\Administrator\Desktop\Cormen-2e-p50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1828800"/>
            <a:ext cx="7227854" cy="4114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868825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Optimization 2: Path Compression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1BBE-66B1-403A-8C7E-C57A0F3A107F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Also easy to implement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BB34DC-61D4-1A4E-8D5A-51D32A891C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8979" y="2533190"/>
            <a:ext cx="4905895" cy="2309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6476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3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Complexity for Kruskal’s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1BBE-66B1-403A-8C7E-C57A0F3A107F}" type="slidenum">
              <a:rPr lang="en-US" smtClean="0"/>
              <a:pPr/>
              <a:t>29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924" name="Rectangle 3"/>
              <p:cNvSpPr>
                <a:spLocks noGrp="1" noChangeArrowheads="1"/>
              </p:cNvSpPr>
              <p:nvPr>
                <p:ph sz="quarter" idx="1"/>
                <p:custDataLst>
                  <p:tags r:id="rId2"/>
                </p:custDataLst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Union-by-rank and path compression yields m operations 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Θ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𝑚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d>
                      </m:e>
                    </m:d>
                  </m:oMath>
                </a14:m>
                <a:endParaRPr lang="en-US" b="0" dirty="0"/>
              </a:p>
              <a:p>
                <a:pPr lvl="1"/>
                <a:r>
                  <a:rPr lang="en-US" dirty="0"/>
                  <a:t>where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US" dirty="0"/>
                  <a:t> a VERY slowly growing function. (See textbook for details)</a:t>
                </a:r>
              </a:p>
              <a:p>
                <a:pPr lvl="1"/>
                <a:r>
                  <a:rPr lang="en-US" dirty="0"/>
                  <a:t>m is the number of times you run the operation. So constant time, for each operation</a:t>
                </a:r>
              </a:p>
              <a:p>
                <a:pPr lvl="1"/>
                <a:endParaRPr lang="en-US" dirty="0"/>
              </a:p>
              <a:p>
                <a:r>
                  <a:rPr lang="en-US" dirty="0"/>
                  <a:t>So Kruskal’s overall: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Θ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  <m:func>
                          <m:func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𝑉</m:t>
                                </m:r>
                              </m:e>
                            </m:d>
                          </m:e>
                        </m:func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∗1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Θ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∗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e>
                        </m:d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    //now the heap is slowest part</a:t>
                </a:r>
              </a:p>
            </p:txBody>
          </p:sp>
        </mc:Choice>
        <mc:Fallback xmlns="">
          <p:sp>
            <p:nvSpPr>
              <p:cNvPr id="81924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"/>
                <p:custDataLst>
                  <p:tags r:id="rId4"/>
                </p:custDataLst>
              </p:nvPr>
            </p:nvSpPr>
            <p:spPr>
              <a:blipFill>
                <a:blip r:embed="rId5"/>
                <a:stretch>
                  <a:fillRect l="-579" t="-7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045070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Topics in this slide-deck: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E116-056E-4288-B7F7-411CB7E437A9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26627" name="Rectangle 3"/>
          <p:cNvSpPr>
            <a:spLocks noGrp="1" noChangeArrowheads="1"/>
          </p:cNvSpPr>
          <p:nvPr>
            <p:ph sz="quarter" idx="1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en-US" dirty="0"/>
              <a:t>Motivating Problem: Minimum Spanning Trees</a:t>
            </a:r>
          </a:p>
          <a:p>
            <a:pPr lvl="1"/>
            <a:r>
              <a:rPr lang="en-US" dirty="0"/>
              <a:t>This is a graph problem, and you’ve seen it</a:t>
            </a:r>
          </a:p>
          <a:p>
            <a:r>
              <a:rPr lang="en-US" dirty="0"/>
              <a:t>One solution</a:t>
            </a:r>
          </a:p>
          <a:p>
            <a:pPr lvl="1"/>
            <a:r>
              <a:rPr lang="en-US" dirty="0"/>
              <a:t>Kruskal’s Algorithm (Uses a find-union structure)</a:t>
            </a:r>
          </a:p>
          <a:p>
            <a:r>
              <a:rPr lang="en-US" dirty="0"/>
              <a:t>Define and design the find-union to support Kruskal’s Algorithm</a:t>
            </a:r>
          </a:p>
          <a:p>
            <a:pPr lvl="1"/>
            <a:r>
              <a:rPr lang="en-US" dirty="0"/>
              <a:t>Will require some clever implementation details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E116-056E-4288-B7F7-411CB7E437A9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3654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did we learn?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E116-056E-4288-B7F7-411CB7E437A9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Minimum Spanning Trees</a:t>
            </a:r>
          </a:p>
          <a:p>
            <a:pPr lvl="1"/>
            <a:r>
              <a:rPr lang="en-US" dirty="0"/>
              <a:t>Review!</a:t>
            </a:r>
          </a:p>
          <a:p>
            <a:r>
              <a:rPr lang="en-US" dirty="0"/>
              <a:t>Kruskal’s Algorithm</a:t>
            </a:r>
          </a:p>
          <a:p>
            <a:pPr lvl="1"/>
            <a:r>
              <a:rPr lang="en-US" dirty="0"/>
              <a:t>Review again!</a:t>
            </a:r>
          </a:p>
          <a:p>
            <a:r>
              <a:rPr lang="en-US" dirty="0"/>
              <a:t>Find-union</a:t>
            </a:r>
          </a:p>
          <a:p>
            <a:pPr lvl="1"/>
            <a:r>
              <a:rPr lang="en-US" dirty="0"/>
              <a:t>How to implement</a:t>
            </a:r>
          </a:p>
          <a:p>
            <a:pPr lvl="1"/>
            <a:r>
              <a:rPr lang="en-US" dirty="0"/>
              <a:t>How to optimize</a:t>
            </a:r>
          </a:p>
          <a:p>
            <a:pPr lvl="1"/>
            <a:r>
              <a:rPr lang="en-US" dirty="0"/>
              <a:t>How it affects runtime of Kruskal’s algorithm.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Minimum Spanning Trees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0EE116-056E-4288-B7F7-411CB7E437A9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en-US" dirty="0"/>
              <a:t>Spanning Tree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1BBE-66B1-403A-8C7E-C57A0F3A107F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6563" name="Rectangle 3"/>
          <p:cNvSpPr>
            <a:spLocks noGrp="1" noChangeArrowheads="1"/>
          </p:cNvSpPr>
          <p:nvPr>
            <p:ph sz="quarter" idx="1"/>
            <p:custDataLst>
              <p:tags r:id="rId2"/>
            </p:custDataLst>
          </p:nvPr>
        </p:nvSpPr>
        <p:spPr/>
        <p:txBody>
          <a:bodyPr/>
          <a:lstStyle/>
          <a:p>
            <a:pPr eaLnBrk="1" hangingPunct="1"/>
            <a:r>
              <a:rPr lang="en-US" dirty="0"/>
              <a:t>A </a:t>
            </a:r>
            <a:r>
              <a:rPr lang="en-US" b="1" i="1" dirty="0"/>
              <a:t>spanning tree </a:t>
            </a:r>
            <a:r>
              <a:rPr lang="en-US" dirty="0"/>
              <a:t>of a graph G is a subgraph of G that contains every vertex in G and is also a </a:t>
            </a:r>
            <a:r>
              <a:rPr lang="en-US" b="1" i="1" dirty="0"/>
              <a:t>tree </a:t>
            </a:r>
            <a:r>
              <a:rPr lang="en-US" dirty="0"/>
              <a:t>(i.e., it has no cycles)</a:t>
            </a:r>
          </a:p>
          <a:p>
            <a:pPr lvl="1"/>
            <a:r>
              <a:rPr lang="en-US" dirty="0"/>
              <a:t>All connected graphs have spanning tree(s)</a:t>
            </a:r>
          </a:p>
          <a:p>
            <a:pPr lvl="1"/>
            <a:r>
              <a:rPr lang="en-US" dirty="0"/>
              <a:t>All spanning trees have the same number of nodes (all of them)</a:t>
            </a:r>
          </a:p>
          <a:p>
            <a:pPr lvl="1"/>
            <a:r>
              <a:rPr lang="en-US" dirty="0"/>
              <a:t>You can construct a spanning tree by arbitrarily remove edges from cycles</a:t>
            </a:r>
          </a:p>
        </p:txBody>
      </p:sp>
    </p:spTree>
    <p:extLst>
      <p:ext uri="{BB962C8B-B14F-4D97-AF65-F5344CB8AC3E}">
        <p14:creationId xmlns:p14="http://schemas.microsoft.com/office/powerpoint/2010/main" val="21519678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en-US" dirty="0"/>
              <a:t>Spanning Tree: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1BBE-66B1-403A-8C7E-C57A0F3A107F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6563" name="Rectangle 3"/>
          <p:cNvSpPr>
            <a:spLocks noGrp="1" noChangeArrowheads="1"/>
          </p:cNvSpPr>
          <p:nvPr>
            <p:ph sz="quarter" idx="1"/>
            <p:custDataLst>
              <p:tags r:id="rId2"/>
            </p:custDataLst>
          </p:nvPr>
        </p:nvSpPr>
        <p:spPr>
          <a:xfrm>
            <a:off x="1981200" y="1219200"/>
            <a:ext cx="8229600" cy="2514600"/>
          </a:xfrm>
        </p:spPr>
        <p:txBody>
          <a:bodyPr/>
          <a:lstStyle/>
          <a:p>
            <a:pPr eaLnBrk="1" hangingPunct="1"/>
            <a:r>
              <a:rPr lang="en-US" dirty="0"/>
              <a:t>Original Graph:</a:t>
            </a:r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marL="0" indent="0">
              <a:buNone/>
            </a:pPr>
            <a:endParaRPr lang="en-US" dirty="0"/>
          </a:p>
          <a:p>
            <a:pPr eaLnBrk="1" hangingPunct="1"/>
            <a:r>
              <a:rPr lang="en-US" dirty="0"/>
              <a:t>Possible spanning trees: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4FB28E-067D-0B46-BFA1-EF4537817E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1371600"/>
            <a:ext cx="2208508" cy="1371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8BD732-29DE-CF4A-AA95-35CAAE65B3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9001" y="4267201"/>
            <a:ext cx="2039803" cy="12668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D0180B-B829-6744-B634-4C286478F5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5866" y="4267201"/>
            <a:ext cx="2039803" cy="12668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6A50F9-4216-E948-BEB6-B931DDB9CF7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2732" y="4267201"/>
            <a:ext cx="2039803" cy="12668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486DD1-0DFA-8D41-9932-5BC397F3D5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99598" y="4267201"/>
            <a:ext cx="2039803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9523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en-US" dirty="0"/>
              <a:t>Spanning Tree: Example (almost)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1BBE-66B1-403A-8C7E-C57A0F3A107F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1FF9BA-E37F-6A43-B616-1A8368B085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8082" y="1310556"/>
            <a:ext cx="7119319" cy="5020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682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en-US" dirty="0"/>
              <a:t>Minimum Spanning Tree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1BBE-66B1-403A-8C7E-C57A0F3A107F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66563" name="Rectangle 3"/>
          <p:cNvSpPr>
            <a:spLocks noGrp="1" noChangeArrowheads="1"/>
          </p:cNvSpPr>
          <p:nvPr>
            <p:ph sz="quarter" idx="1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/>
              <a:t>Just constructing any spanning tree is simple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Suppose edges have costs!</a:t>
            </a:r>
          </a:p>
          <a:p>
            <a:pPr lvl="1"/>
            <a:r>
              <a:rPr lang="en-US" dirty="0"/>
              <a:t>Cost of building tracks between two stations</a:t>
            </a:r>
          </a:p>
          <a:p>
            <a:pPr lvl="1"/>
            <a:r>
              <a:rPr lang="en-US" dirty="0"/>
              <a:t>Length of wire between boxes in a house</a:t>
            </a:r>
          </a:p>
          <a:p>
            <a:endParaRPr lang="en-US" dirty="0"/>
          </a:p>
          <a:p>
            <a:r>
              <a:rPr lang="en-US" dirty="0"/>
              <a:t>Each spanning tree has a different total cost (sum of edges included in tree)</a:t>
            </a:r>
          </a:p>
          <a:p>
            <a:endParaRPr lang="en-US" dirty="0"/>
          </a:p>
          <a:p>
            <a:r>
              <a:rPr lang="en-US" dirty="0"/>
              <a:t>The </a:t>
            </a:r>
            <a:r>
              <a:rPr lang="en-US" b="1" i="1" dirty="0"/>
              <a:t>Minimum Spanning Tree </a:t>
            </a:r>
            <a:r>
              <a:rPr lang="en-US" dirty="0"/>
              <a:t>is the spanning tree with lowest overall cost</a:t>
            </a:r>
          </a:p>
        </p:txBody>
      </p:sp>
    </p:spTree>
    <p:extLst>
      <p:ext uri="{BB962C8B-B14F-4D97-AF65-F5344CB8AC3E}">
        <p14:creationId xmlns:p14="http://schemas.microsoft.com/office/powerpoint/2010/main" val="41886562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eaLnBrk="1" hangingPunct="1"/>
            <a:r>
              <a:rPr lang="en-US" dirty="0"/>
              <a:t>Minimum Spanning Tree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C1BBE-66B1-403A-8C7E-C57A0F3A107F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66563" name="Rectangle 3"/>
          <p:cNvSpPr>
            <a:spLocks noGrp="1" noChangeArrowheads="1"/>
          </p:cNvSpPr>
          <p:nvPr>
            <p:ph sz="quarter" idx="1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/>
              <a:t>Given a connected and undirected graph G=(V, E)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Find a graph G’ = (V, E’) such that:</a:t>
            </a:r>
          </a:p>
          <a:p>
            <a:pPr lvl="1"/>
            <a:r>
              <a:rPr lang="en-US" dirty="0"/>
              <a:t>E’ is a subset of E</a:t>
            </a:r>
          </a:p>
          <a:p>
            <a:pPr lvl="1"/>
            <a:r>
              <a:rPr lang="en-US" dirty="0"/>
              <a:t>|E’| = |V| - 1</a:t>
            </a:r>
          </a:p>
          <a:p>
            <a:pPr lvl="1"/>
            <a:r>
              <a:rPr lang="en-US" dirty="0"/>
              <a:t>G’ is connected (assuming G was connected)</a:t>
            </a:r>
          </a:p>
          <a:p>
            <a:pPr lvl="1"/>
            <a:r>
              <a:rPr lang="en-US" dirty="0"/>
              <a:t>Sum of cost of edges in E’ is minimum</a:t>
            </a:r>
          </a:p>
          <a:p>
            <a:pPr lvl="1"/>
            <a:endParaRPr lang="en-US" dirty="0"/>
          </a:p>
          <a:p>
            <a:r>
              <a:rPr lang="en-US" dirty="0"/>
              <a:t>G’ is then the minimum spanning tree</a:t>
            </a:r>
          </a:p>
        </p:txBody>
      </p:sp>
    </p:spTree>
    <p:extLst>
      <p:ext uri="{BB962C8B-B14F-4D97-AF65-F5344CB8AC3E}">
        <p14:creationId xmlns:p14="http://schemas.microsoft.com/office/powerpoint/2010/main" val="226711778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Origin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05-sorting</Template>
  <TotalTime>47585</TotalTime>
  <Words>1304</Words>
  <Application>Microsoft Macintosh PowerPoint</Application>
  <PresentationFormat>Widescreen</PresentationFormat>
  <Paragraphs>261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Bookman Old Style</vt:lpstr>
      <vt:lpstr>Cambria Math</vt:lpstr>
      <vt:lpstr>Courier New</vt:lpstr>
      <vt:lpstr>Gill Sans MT</vt:lpstr>
      <vt:lpstr>Times New Roman</vt:lpstr>
      <vt:lpstr>Wingdings</vt:lpstr>
      <vt:lpstr>Wingdings 3</vt:lpstr>
      <vt:lpstr>Origin</vt:lpstr>
      <vt:lpstr>Kruskal’s MST and Find-Union Data Structure</vt:lpstr>
      <vt:lpstr>Topics</vt:lpstr>
      <vt:lpstr>Topics in this slide-deck:</vt:lpstr>
      <vt:lpstr>Minimum Spanning Trees</vt:lpstr>
      <vt:lpstr>Spanning Tree</vt:lpstr>
      <vt:lpstr>Spanning Tree: Example</vt:lpstr>
      <vt:lpstr>Spanning Tree: Example (almost)</vt:lpstr>
      <vt:lpstr>Minimum Spanning Tree</vt:lpstr>
      <vt:lpstr>Minimum Spanning Tree</vt:lpstr>
      <vt:lpstr>Kruskal’s Algorithm</vt:lpstr>
      <vt:lpstr>Kruskal’s MST Algorithm</vt:lpstr>
      <vt:lpstr>Kruskal’s MST Algorithm</vt:lpstr>
      <vt:lpstr>MST</vt:lpstr>
      <vt:lpstr>MST</vt:lpstr>
      <vt:lpstr>Kruskal code</vt:lpstr>
      <vt:lpstr>Runtime of Kruskal’s</vt:lpstr>
      <vt:lpstr>Strategy for Kruskal’s</vt:lpstr>
      <vt:lpstr>Find-Union Data Structure</vt:lpstr>
      <vt:lpstr>Union/Find and Disjoint Sets</vt:lpstr>
      <vt:lpstr>Union/Find and Disjoint Sets</vt:lpstr>
      <vt:lpstr>Union/Find and Disjoint Sets</vt:lpstr>
      <vt:lpstr>Union/Find and Disjoint Sets</vt:lpstr>
      <vt:lpstr>Union/Find and Disjoint Sets</vt:lpstr>
      <vt:lpstr>Union/Find and Disjoint Sets</vt:lpstr>
      <vt:lpstr>Optimization 1: Union by rank</vt:lpstr>
      <vt:lpstr>Optimization 1: Union by rank</vt:lpstr>
      <vt:lpstr>Optimization 2: Path Compression</vt:lpstr>
      <vt:lpstr>Optimization 2: Path Compression</vt:lpstr>
      <vt:lpstr>Complexity for Kruskal’s</vt:lpstr>
      <vt:lpstr>Summary</vt:lpstr>
      <vt:lpstr>What did we learn?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External Memory</dc:title>
  <dc:creator>Adrian &amp; Wendy</dc:creator>
  <cp:lastModifiedBy>Horton, Tom (tbh3f)</cp:lastModifiedBy>
  <cp:revision>931</cp:revision>
  <cp:lastPrinted>2021-09-30T16:15:18Z</cp:lastPrinted>
  <dcterms:created xsi:type="dcterms:W3CDTF">2010-03-16T00:09:25Z</dcterms:created>
  <dcterms:modified xsi:type="dcterms:W3CDTF">2021-10-04T14:39:09Z</dcterms:modified>
</cp:coreProperties>
</file>