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28" r:id="rId1"/>
  </p:sldMasterIdLst>
  <p:notesMasterIdLst>
    <p:notesMasterId r:id="rId21"/>
  </p:notesMasterIdLst>
  <p:handoutMasterIdLst>
    <p:handoutMasterId r:id="rId22"/>
  </p:handoutMasterIdLst>
  <p:sldIdLst>
    <p:sldId id="447" r:id="rId2"/>
    <p:sldId id="484" r:id="rId3"/>
    <p:sldId id="402" r:id="rId4"/>
    <p:sldId id="485" r:id="rId5"/>
    <p:sldId id="486" r:id="rId6"/>
    <p:sldId id="487" r:id="rId7"/>
    <p:sldId id="488" r:id="rId8"/>
    <p:sldId id="489" r:id="rId9"/>
    <p:sldId id="490" r:id="rId10"/>
    <p:sldId id="491" r:id="rId11"/>
    <p:sldId id="492" r:id="rId12"/>
    <p:sldId id="493" r:id="rId13"/>
    <p:sldId id="494" r:id="rId14"/>
    <p:sldId id="495" r:id="rId15"/>
    <p:sldId id="496" r:id="rId16"/>
    <p:sldId id="497" r:id="rId17"/>
    <p:sldId id="498" r:id="rId18"/>
    <p:sldId id="499" r:id="rId19"/>
    <p:sldId id="500" r:id="rId20"/>
  </p:sldIdLst>
  <p:sldSz cx="9144000" cy="6858000" type="screen4x3"/>
  <p:notesSz cx="7315200" cy="9601200"/>
  <p:custDataLst>
    <p:tags r:id="rId2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54"/>
    <p:restoredTop sz="94824"/>
  </p:normalViewPr>
  <p:slideViewPr>
    <p:cSldViewPr>
      <p:cViewPr varScale="1">
        <p:scale>
          <a:sx n="152" d="100"/>
          <a:sy n="152" d="100"/>
        </p:scale>
        <p:origin x="26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074" y="-84"/>
      </p:cViewPr>
      <p:guideLst>
        <p:guide orient="horz" pos="2920"/>
        <p:guide pos="2200"/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475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1" tIns="49468" rIns="95131" bIns="49468" numCol="1" anchor="ctr" anchorCtr="0" compatLnSpc="1">
            <a:prstTxWarp prst="textNoShape">
              <a:avLst/>
            </a:prstTxWarp>
          </a:bodyPr>
          <a:lstStyle>
            <a:lvl1pPr defTabSz="96639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726" y="0"/>
            <a:ext cx="317047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1" tIns="49468" rIns="95131" bIns="49468" numCol="1" anchor="ctr" anchorCtr="0" compatLnSpc="1">
            <a:prstTxWarp prst="textNoShape">
              <a:avLst/>
            </a:prstTxWarp>
          </a:bodyPr>
          <a:lstStyle>
            <a:lvl1pPr algn="r" defTabSz="96639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0"/>
            <a:ext cx="398345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1" tIns="49468" rIns="95131" bIns="49468" numCol="1" anchor="b" anchorCtr="0" compatLnSpc="1">
            <a:prstTxWarp prst="textNoShape">
              <a:avLst/>
            </a:prstTxWarp>
          </a:bodyPr>
          <a:lstStyle>
            <a:lvl1pPr defTabSz="96639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726" y="9121140"/>
            <a:ext cx="317047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1" tIns="49468" rIns="95131" bIns="49468" numCol="1" anchor="b" anchorCtr="0" compatLnSpc="1">
            <a:prstTxWarp prst="textNoShape">
              <a:avLst/>
            </a:prstTxWarp>
          </a:bodyPr>
          <a:lstStyle>
            <a:lvl1pPr algn="r" defTabSz="966393">
              <a:defRPr sz="1200"/>
            </a:lvl1pPr>
          </a:lstStyle>
          <a:p>
            <a:pPr>
              <a:defRPr/>
            </a:pPr>
            <a:fld id="{CEA9B5E1-EA14-496C-B36E-19A3815EB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7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475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39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726" y="0"/>
            <a:ext cx="317047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39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252" y="4560570"/>
            <a:ext cx="5366697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70475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39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726" y="9121140"/>
            <a:ext cx="317047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393">
              <a:defRPr sz="1200"/>
            </a:lvl1pPr>
          </a:lstStyle>
          <a:p>
            <a:pPr>
              <a:defRPr/>
            </a:pPr>
            <a:fld id="{31890EBB-E05E-4685-8A9C-8E0AC45FB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981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4886CB5-510A-4EF6-9466-BC7A8F0DDE87}" type="datetime1">
              <a:rPr lang="en-US" smtClean="0"/>
              <a:pPr/>
              <a:t>11/30/21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853-24B4-4D05-83E4-0AD2E86C55E5}" type="datetime1">
              <a:rPr lang="en-US" smtClean="0"/>
              <a:pPr/>
              <a:t>11/30/21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DD9E-5768-4705-9537-0C020B1BB310}" type="datetime1">
              <a:rPr lang="en-US" smtClean="0"/>
              <a:pPr/>
              <a:t>11/30/21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C27E-59C2-41CA-9776-94955CBEE440}" type="datetime1">
              <a:rPr lang="en-US" smtClean="0"/>
              <a:pPr/>
              <a:t>11/30/21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3180747-A137-49C6-9C74-AB7EE86F4904}" type="datetime1">
              <a:rPr lang="en-US" smtClean="0"/>
              <a:pPr/>
              <a:t>11/30/21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31D9-ADC1-480D-86A8-1EAFB6A86A35}" type="datetime1">
              <a:rPr lang="en-US" smtClean="0"/>
              <a:pPr/>
              <a:t>11/30/21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E9AE-3B2F-4DEA-8C41-BDDF4CDF6F40}" type="datetime1">
              <a:rPr lang="en-US" smtClean="0"/>
              <a:pPr/>
              <a:t>11/30/21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2F7F-E8FE-413B-8521-D4ED924C6DE5}" type="datetime1">
              <a:rPr lang="en-US" smtClean="0"/>
              <a:pPr/>
              <a:t>11/30/21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B124-70E3-4E4A-90E2-6B55DB7659B3}" type="datetime1">
              <a:rPr lang="en-US" smtClean="0"/>
              <a:pPr/>
              <a:t>11/30/21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4C98-3CD6-4C87-BD40-5718C2628835}" type="datetime1">
              <a:rPr lang="en-US" smtClean="0"/>
              <a:pPr/>
              <a:t>11/30/21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08A8-6B1B-4CDA-875E-7BEECDBA31DF}" type="datetime1">
              <a:rPr lang="en-US" smtClean="0"/>
              <a:pPr/>
              <a:t>11/30/21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55AAF07-D2F5-4B3C-B443-40DE8C337A77}" type="datetime1">
              <a:rPr lang="en-US" smtClean="0"/>
              <a:pPr/>
              <a:t>11/30/21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just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just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just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just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hyperlink" Target="https://discord.gg/9fzMCVJw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CS4102 – Algorithms</a:t>
            </a:r>
          </a:p>
        </p:txBody>
      </p:sp>
      <p:sp>
        <p:nvSpPr>
          <p:cNvPr id="5123" name="Rectangle 17"/>
          <p:cNvSpPr>
            <a:spLocks noGrp="1" noChangeArrowheads="1"/>
          </p:cNvSpPr>
          <p:nvPr>
            <p:ph sz="quarter" idx="1"/>
          </p:nvPr>
        </p:nvSpPr>
        <p:spPr>
          <a:xfrm>
            <a:off x="1371600" y="3810000"/>
            <a:ext cx="66294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Daily Announcements!</a:t>
            </a:r>
          </a:p>
        </p:txBody>
      </p:sp>
      <p:sp>
        <p:nvSpPr>
          <p:cNvPr id="5124" name="Rectangle 18"/>
          <p:cNvSpPr>
            <a:spLocks noChangeArrowheads="1"/>
          </p:cNvSpPr>
          <p:nvPr/>
        </p:nvSpPr>
        <p:spPr bwMode="auto">
          <a:xfrm>
            <a:off x="4495800" y="1981200"/>
            <a:ext cx="4191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ctr">
              <a:spcBef>
                <a:spcPct val="20000"/>
              </a:spcBef>
              <a:buClr>
                <a:schemeClr val="tx1"/>
              </a:buClr>
            </a:pPr>
            <a:r>
              <a:rPr kumimoji="1" lang="en-US" sz="2800" dirty="0">
                <a:latin typeface="Tahoma" charset="0"/>
              </a:rPr>
              <a:t>Mark Floryan</a:t>
            </a:r>
          </a:p>
          <a:p>
            <a:pPr marL="533400" indent="-533400" algn="ctr">
              <a:spcBef>
                <a:spcPct val="20000"/>
              </a:spcBef>
              <a:buClr>
                <a:schemeClr val="tx1"/>
              </a:buClr>
            </a:pPr>
            <a:r>
              <a:rPr kumimoji="1" lang="en-US" sz="2800" dirty="0" err="1">
                <a:latin typeface="Tahoma" charset="0"/>
              </a:rPr>
              <a:t>mfloryan@cs.virginia.edu</a:t>
            </a:r>
            <a:endParaRPr kumimoji="1" lang="en-US" sz="2800" dirty="0">
              <a:latin typeface="Tahoma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1136C104-B327-DF45-9BD2-3434560F2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981200"/>
            <a:ext cx="4191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ctr">
              <a:spcBef>
                <a:spcPct val="20000"/>
              </a:spcBef>
              <a:buClr>
                <a:schemeClr val="tx1"/>
              </a:buClr>
            </a:pPr>
            <a:r>
              <a:rPr kumimoji="1" lang="en-US" sz="2800" dirty="0">
                <a:latin typeface="Tahoma" charset="0"/>
              </a:rPr>
              <a:t>Tom Horton</a:t>
            </a:r>
          </a:p>
          <a:p>
            <a:pPr marL="533400" indent="-533400" algn="ctr">
              <a:spcBef>
                <a:spcPct val="20000"/>
              </a:spcBef>
              <a:buClr>
                <a:schemeClr val="tx1"/>
              </a:buClr>
            </a:pPr>
            <a:r>
              <a:rPr kumimoji="1" lang="en-US" sz="2800" dirty="0" err="1">
                <a:latin typeface="Tahoma" charset="0"/>
              </a:rPr>
              <a:t>horton@cs.virginia.edu</a:t>
            </a:r>
            <a:endParaRPr kumimoji="1" lang="en-US" sz="2800" dirty="0">
              <a:latin typeface="Tahoma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Tuesday, Sep. 28 (cont’d)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381000" y="1371600"/>
            <a:ext cx="8458200" cy="5105400"/>
          </a:xfrm>
        </p:spPr>
        <p:txBody>
          <a:bodyPr>
            <a:normAutofit fontScale="92500"/>
          </a:bodyPr>
          <a:lstStyle/>
          <a:p>
            <a:r>
              <a:rPr lang="en-US" dirty="0"/>
              <a:t>Passing Rates:</a:t>
            </a:r>
          </a:p>
          <a:p>
            <a:pPr lvl="1"/>
            <a:r>
              <a:rPr lang="en-US" dirty="0"/>
              <a:t>Pass: module 1 (64%); module 2 (58%); module 3(41%)</a:t>
            </a:r>
          </a:p>
          <a:p>
            <a:pPr lvl="1"/>
            <a:r>
              <a:rPr lang="en-US" dirty="0"/>
              <a:t>High-Pass: module 1 (40%); module 2 (38%); module 3(10%)</a:t>
            </a:r>
          </a:p>
          <a:p>
            <a:pPr lvl="1"/>
            <a:endParaRPr lang="en-US" dirty="0"/>
          </a:p>
          <a:p>
            <a:r>
              <a:rPr lang="en-US" dirty="0"/>
              <a:t>Fun facts:</a:t>
            </a:r>
          </a:p>
          <a:p>
            <a:pPr lvl="1"/>
            <a:r>
              <a:rPr lang="en-US" dirty="0"/>
              <a:t>Doing module 2 homework = 2.2 </a:t>
            </a:r>
            <a:r>
              <a:rPr lang="en-US" dirty="0" err="1"/>
              <a:t>pt</a:t>
            </a:r>
            <a:r>
              <a:rPr lang="en-US" dirty="0"/>
              <a:t> (13.3%) increase in mod 2 quiz score overall and 25% increase in recurrence unrolling question.</a:t>
            </a:r>
          </a:p>
          <a:p>
            <a:pPr lvl="1"/>
            <a:r>
              <a:rPr lang="en-US" dirty="0"/>
              <a:t>Didn’t have time to look at module 1 effect</a:t>
            </a:r>
          </a:p>
          <a:p>
            <a:pPr lvl="1"/>
            <a:r>
              <a:rPr lang="en-US" dirty="0"/>
              <a:t>Programming homework didn’t seem to have effect on scores, though very few people had turned it in.</a:t>
            </a:r>
          </a:p>
          <a:p>
            <a:endParaRPr lang="en-US" dirty="0"/>
          </a:p>
          <a:p>
            <a:r>
              <a:rPr lang="en-US" dirty="0"/>
              <a:t>We did poorly on questions directly from homework or textbook </a:t>
            </a:r>
            <a:r>
              <a:rPr lang="en-US" dirty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002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Thursday, Sep. 30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381000" y="1371600"/>
            <a:ext cx="84582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Almost to October! The best month!</a:t>
            </a:r>
          </a:p>
          <a:p>
            <a:r>
              <a:rPr lang="en-US" dirty="0"/>
              <a:t>Quizzes 1-3 have been returned</a:t>
            </a:r>
          </a:p>
          <a:p>
            <a:pPr lvl="1"/>
            <a:r>
              <a:rPr lang="en-US" dirty="0"/>
              <a:t>Regrades open until NEXT Tuesday @ 2:00pm</a:t>
            </a:r>
          </a:p>
          <a:p>
            <a:r>
              <a:rPr lang="en-US" dirty="0"/>
              <a:t>New schedule updates!</a:t>
            </a:r>
          </a:p>
          <a:p>
            <a:pPr lvl="1"/>
            <a:r>
              <a:rPr lang="en-US" dirty="0"/>
              <a:t>Quiz 1-3 retakes is next Thursday (just before spring break)</a:t>
            </a:r>
          </a:p>
          <a:p>
            <a:pPr lvl="1"/>
            <a:r>
              <a:rPr lang="en-US" dirty="0"/>
              <a:t>Quiz 4-5 first attempt on Oct. 19</a:t>
            </a:r>
          </a:p>
          <a:p>
            <a:r>
              <a:rPr lang="en-US" dirty="0"/>
              <a:t>Any office hours issues? They’ve been surprisingly quiet</a:t>
            </a:r>
          </a:p>
          <a:p>
            <a:pPr lvl="1"/>
            <a:r>
              <a:rPr lang="en-US" dirty="0"/>
              <a:t>Though they’ve picked up a bit</a:t>
            </a:r>
          </a:p>
          <a:p>
            <a:r>
              <a:rPr lang="en-US" dirty="0"/>
              <a:t>Today is recommended deadline for Mod. 4 (BFS and DFS)</a:t>
            </a:r>
          </a:p>
          <a:p>
            <a:pPr lvl="1"/>
            <a:r>
              <a:rPr lang="en-US" dirty="0"/>
              <a:t>Realistically…try to get to it by over the weekend.</a:t>
            </a:r>
          </a:p>
          <a:p>
            <a:r>
              <a:rPr lang="en-US" dirty="0"/>
              <a:t>Today we are doing a VERY short, one lecture module on Kruskal’s and the Find-Union Data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123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Tuesday, Oct. 5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381000" y="1371600"/>
            <a:ext cx="8458200" cy="5105400"/>
          </a:xfrm>
        </p:spPr>
        <p:txBody>
          <a:bodyPr>
            <a:normAutofit/>
          </a:bodyPr>
          <a:lstStyle/>
          <a:p>
            <a:r>
              <a:rPr lang="en-US" dirty="0"/>
              <a:t>Welcome to October! The best month!</a:t>
            </a:r>
          </a:p>
          <a:p>
            <a:r>
              <a:rPr lang="en-US" dirty="0"/>
              <a:t>Quizzes 1-3 retakes are THIS Thursday</a:t>
            </a:r>
          </a:p>
          <a:p>
            <a:pPr lvl="1"/>
            <a:r>
              <a:rPr lang="en-US" dirty="0"/>
              <a:t>During class</a:t>
            </a:r>
          </a:p>
          <a:p>
            <a:r>
              <a:rPr lang="en-US" dirty="0"/>
              <a:t>New schedule updates!</a:t>
            </a:r>
          </a:p>
          <a:p>
            <a:pPr lvl="1"/>
            <a:r>
              <a:rPr lang="en-US" dirty="0"/>
              <a:t>Quiz 4-5 first attempt on Oct. 19</a:t>
            </a:r>
          </a:p>
          <a:p>
            <a:r>
              <a:rPr lang="en-US" dirty="0"/>
              <a:t>Homework updates:</a:t>
            </a:r>
          </a:p>
          <a:p>
            <a:pPr lvl="1"/>
            <a:r>
              <a:rPr lang="en-US" dirty="0"/>
              <a:t>Wiring </a:t>
            </a:r>
            <a:r>
              <a:rPr lang="en-US" dirty="0" err="1"/>
              <a:t>autograder</a:t>
            </a:r>
            <a:r>
              <a:rPr lang="en-US" dirty="0"/>
              <a:t> is up now.</a:t>
            </a:r>
          </a:p>
          <a:p>
            <a:pPr lvl="1"/>
            <a:r>
              <a:rPr lang="en-US" dirty="0"/>
              <a:t>You should try to get done with the first 5 over fall break.</a:t>
            </a:r>
          </a:p>
          <a:p>
            <a:r>
              <a:rPr lang="en-US" dirty="0"/>
              <a:t>Today we begin module 6. Two lectures on Prim’s and Dijkstra’s algorithms. With a new data structure + formal proofs.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777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Thursday, Oct. 14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381000" y="1371600"/>
            <a:ext cx="8458200" cy="5105400"/>
          </a:xfrm>
        </p:spPr>
        <p:txBody>
          <a:bodyPr>
            <a:normAutofit/>
          </a:bodyPr>
          <a:lstStyle/>
          <a:p>
            <a:r>
              <a:rPr lang="en-US" dirty="0"/>
              <a:t>Quizzes 1-3 retake grades have been released</a:t>
            </a:r>
          </a:p>
          <a:p>
            <a:pPr lvl="1"/>
            <a:r>
              <a:rPr lang="en-US" dirty="0"/>
              <a:t>See website for thresholds, etc.</a:t>
            </a:r>
          </a:p>
          <a:p>
            <a:pPr lvl="1"/>
            <a:r>
              <a:rPr lang="en-US" dirty="0"/>
              <a:t>Any questions?</a:t>
            </a:r>
          </a:p>
          <a:p>
            <a:r>
              <a:rPr lang="en-US" dirty="0"/>
              <a:t>Quiz 4-5 first attempt on Oct. 19 (next Tuesday)</a:t>
            </a:r>
          </a:p>
          <a:p>
            <a:pPr lvl="1"/>
            <a:r>
              <a:rPr lang="en-US" dirty="0"/>
              <a:t>Good luck!!</a:t>
            </a:r>
          </a:p>
          <a:p>
            <a:pPr lvl="1"/>
            <a:r>
              <a:rPr lang="en-US" dirty="0"/>
              <a:t>There will be a recorded lecture on this day (don’t forget)</a:t>
            </a:r>
          </a:p>
          <a:p>
            <a:r>
              <a:rPr lang="en-US" dirty="0"/>
              <a:t>Homework updates:</a:t>
            </a:r>
          </a:p>
          <a:p>
            <a:pPr lvl="1"/>
            <a:r>
              <a:rPr lang="en-US" dirty="0"/>
              <a:t>M6: Prim’s / Dijkstra’s homework has been released</a:t>
            </a:r>
          </a:p>
          <a:p>
            <a:pPr lvl="1"/>
            <a:r>
              <a:rPr lang="en-US" dirty="0"/>
              <a:t>Modules 1-5 are ALL passed the recommended due date</a:t>
            </a:r>
          </a:p>
          <a:p>
            <a:r>
              <a:rPr lang="en-US" dirty="0"/>
              <a:t>Today we finish module 6. Proving Prim’s and Dijkstra’s are correct.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876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Thursday, Oct. 21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381000" y="1371600"/>
            <a:ext cx="8458200" cy="5105400"/>
          </a:xfrm>
        </p:spPr>
        <p:txBody>
          <a:bodyPr>
            <a:normAutofit/>
          </a:bodyPr>
          <a:lstStyle/>
          <a:p>
            <a:r>
              <a:rPr lang="en-US" dirty="0"/>
              <a:t>Quizzes 4-5 was taken on Tuesday</a:t>
            </a:r>
          </a:p>
          <a:p>
            <a:pPr lvl="1"/>
            <a:r>
              <a:rPr lang="en-US" dirty="0"/>
              <a:t>They are graded! You’ll get them back very soon.</a:t>
            </a:r>
          </a:p>
          <a:p>
            <a:pPr lvl="1"/>
            <a:r>
              <a:rPr lang="en-US" dirty="0"/>
              <a:t>You all did really well</a:t>
            </a:r>
          </a:p>
          <a:p>
            <a:r>
              <a:rPr lang="en-US" dirty="0"/>
              <a:t>Homework updates:</a:t>
            </a:r>
          </a:p>
          <a:p>
            <a:pPr lvl="1"/>
            <a:r>
              <a:rPr lang="en-US" dirty="0"/>
              <a:t>M7: Daycare programming assignment released</a:t>
            </a:r>
          </a:p>
          <a:p>
            <a:pPr lvl="1"/>
            <a:r>
              <a:rPr lang="en-US" dirty="0"/>
              <a:t>M6: Prim’s / Dijkstra’s recommended deadline is today</a:t>
            </a:r>
          </a:p>
          <a:p>
            <a:pPr lvl="1"/>
            <a:r>
              <a:rPr lang="en-US" dirty="0"/>
              <a:t>Modules 1-5 are ALL passed the recommended due date</a:t>
            </a:r>
          </a:p>
          <a:p>
            <a:r>
              <a:rPr lang="en-US" dirty="0"/>
              <a:t>Today we continue with module 7: </a:t>
            </a:r>
            <a:r>
              <a:rPr lang="en-US"/>
              <a:t>Greedy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977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Tuesday, Oct. 26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381000" y="1371600"/>
            <a:ext cx="8458200" cy="5105400"/>
          </a:xfrm>
        </p:spPr>
        <p:txBody>
          <a:bodyPr>
            <a:normAutofit/>
          </a:bodyPr>
          <a:lstStyle/>
          <a:p>
            <a:r>
              <a:rPr lang="en-US" dirty="0"/>
              <a:t>Quizzes 4-5 were released</a:t>
            </a:r>
          </a:p>
          <a:p>
            <a:pPr lvl="1"/>
            <a:r>
              <a:rPr lang="en-US" dirty="0"/>
              <a:t>You all did great! Over 70% passed each quiz.</a:t>
            </a:r>
          </a:p>
          <a:p>
            <a:pPr lvl="1"/>
            <a:r>
              <a:rPr lang="en-US" dirty="0"/>
              <a:t>Next quiz day(s) aren’t for a few weeks, so enjoy the break!</a:t>
            </a:r>
          </a:p>
          <a:p>
            <a:pPr lvl="2"/>
            <a:r>
              <a:rPr lang="en-US" dirty="0"/>
              <a:t>And do some </a:t>
            </a:r>
            <a:r>
              <a:rPr lang="en-US" dirty="0" err="1"/>
              <a:t>homeworks</a:t>
            </a:r>
            <a:r>
              <a:rPr lang="en-US" dirty="0"/>
              <a:t>!!!!!!</a:t>
            </a:r>
          </a:p>
          <a:p>
            <a:pPr lvl="1"/>
            <a:r>
              <a:rPr lang="en-US" dirty="0"/>
              <a:t>We will be splitting the retakes and new quizzes over different days again, just not sure the exact dates / details quite yet.</a:t>
            </a:r>
          </a:p>
          <a:p>
            <a:r>
              <a:rPr lang="en-US" dirty="0"/>
              <a:t>Homework updates:</a:t>
            </a:r>
          </a:p>
          <a:p>
            <a:pPr lvl="1"/>
            <a:r>
              <a:rPr lang="en-US" dirty="0"/>
              <a:t>M7: Daycare programming assignment released</a:t>
            </a:r>
          </a:p>
          <a:p>
            <a:pPr lvl="2"/>
            <a:r>
              <a:rPr lang="en-US" dirty="0"/>
              <a:t>Recommended Due Date is Nov. 2</a:t>
            </a:r>
          </a:p>
          <a:p>
            <a:pPr lvl="1"/>
            <a:r>
              <a:rPr lang="en-US" dirty="0"/>
              <a:t>Modules 1-6 are ALL passed the recommended due date</a:t>
            </a:r>
          </a:p>
          <a:p>
            <a:r>
              <a:rPr lang="en-US" dirty="0"/>
              <a:t>Today we will finish module 7: Greedy algorithms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584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Thursday, Nov. 4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381000" y="1371600"/>
            <a:ext cx="8458200" cy="5105400"/>
          </a:xfrm>
        </p:spPr>
        <p:txBody>
          <a:bodyPr>
            <a:normAutofit/>
          </a:bodyPr>
          <a:lstStyle/>
          <a:p>
            <a:r>
              <a:rPr lang="en-US" dirty="0"/>
              <a:t>Updated Quizzing Schedule:</a:t>
            </a:r>
          </a:p>
          <a:p>
            <a:pPr lvl="1"/>
            <a:r>
              <a:rPr lang="en-US" dirty="0"/>
              <a:t>Let’s look at course website for details </a:t>
            </a:r>
            <a:r>
              <a:rPr lang="en-US" dirty="0">
                <a:sym typeface="Wingdings" pitchFamily="2" charset="2"/>
              </a:rPr>
              <a:t></a:t>
            </a:r>
          </a:p>
          <a:p>
            <a:pPr lvl="1"/>
            <a:r>
              <a:rPr lang="en-US" dirty="0">
                <a:sym typeface="Wingdings" pitchFamily="2" charset="2"/>
              </a:rPr>
              <a:t>Any opinions on how to handle the last three days of semester?</a:t>
            </a:r>
            <a:endParaRPr lang="en-US" dirty="0"/>
          </a:p>
          <a:p>
            <a:r>
              <a:rPr lang="en-US" dirty="0"/>
              <a:t>Homework updates:</a:t>
            </a:r>
          </a:p>
          <a:p>
            <a:pPr lvl="1"/>
            <a:r>
              <a:rPr lang="en-US" dirty="0"/>
              <a:t>M8: Drainage homework released</a:t>
            </a:r>
          </a:p>
          <a:p>
            <a:pPr lvl="2"/>
            <a:r>
              <a:rPr lang="en-US" dirty="0"/>
              <a:t>It is on Dynamic Programming (and is a programming </a:t>
            </a:r>
            <a:r>
              <a:rPr lang="en-US" dirty="0" err="1"/>
              <a:t>hw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Recommended Due Date is Nov. 16</a:t>
            </a:r>
          </a:p>
          <a:p>
            <a:r>
              <a:rPr lang="en-US" dirty="0"/>
              <a:t>Modules 1-7 are ALL passed the recommended due date</a:t>
            </a:r>
          </a:p>
          <a:p>
            <a:pPr lvl="1"/>
            <a:r>
              <a:rPr lang="en-US" dirty="0"/>
              <a:t>There is only 4 weeks + 1 day left until final hard HW deadline!!</a:t>
            </a:r>
          </a:p>
          <a:p>
            <a:r>
              <a:rPr lang="en-US" dirty="0"/>
              <a:t>Today we will finish module 8: Dynamic Programming</a:t>
            </a:r>
          </a:p>
          <a:p>
            <a:pPr lvl="1"/>
            <a:r>
              <a:rPr lang="en-US" dirty="0"/>
              <a:t>Specifically: Coin Change and Edit Distance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416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Tuesday, Nov. 9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381000" y="1371600"/>
            <a:ext cx="8458200" cy="5105400"/>
          </a:xfrm>
        </p:spPr>
        <p:txBody>
          <a:bodyPr>
            <a:normAutofit/>
          </a:bodyPr>
          <a:lstStyle/>
          <a:p>
            <a:r>
              <a:rPr lang="en-US" dirty="0"/>
              <a:t>Updated Quizzing Schedule:</a:t>
            </a:r>
          </a:p>
          <a:p>
            <a:pPr lvl="1"/>
            <a:r>
              <a:rPr lang="en-US" dirty="0"/>
              <a:t>No changes from last Thursday. </a:t>
            </a:r>
          </a:p>
          <a:p>
            <a:r>
              <a:rPr lang="en-US" dirty="0"/>
              <a:t>Homework updates:</a:t>
            </a:r>
          </a:p>
          <a:p>
            <a:pPr lvl="1"/>
            <a:r>
              <a:rPr lang="en-US" dirty="0"/>
              <a:t>M9 and M10 will be released soon.</a:t>
            </a:r>
          </a:p>
          <a:p>
            <a:pPr lvl="1"/>
            <a:r>
              <a:rPr lang="en-US" dirty="0"/>
              <a:t>M8: Drainage homework released</a:t>
            </a:r>
          </a:p>
          <a:p>
            <a:pPr lvl="2"/>
            <a:r>
              <a:rPr lang="en-US" dirty="0"/>
              <a:t>It is on Dynamic Programming (and is a programming </a:t>
            </a:r>
            <a:r>
              <a:rPr lang="en-US" dirty="0" err="1"/>
              <a:t>hw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Recommended Due Date is Nov. 16</a:t>
            </a:r>
          </a:p>
          <a:p>
            <a:r>
              <a:rPr lang="en-US" dirty="0"/>
              <a:t>Modules 1-7 are ALL passed the recommended due date</a:t>
            </a:r>
          </a:p>
          <a:p>
            <a:pPr lvl="1"/>
            <a:r>
              <a:rPr lang="en-US" dirty="0"/>
              <a:t>There is only 4 weeks + 1 day left until final hard HW deadline!!</a:t>
            </a:r>
          </a:p>
          <a:p>
            <a:r>
              <a:rPr lang="en-US" dirty="0"/>
              <a:t>Today we begin module 9 on Network Flow!!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966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Thursday, Nov. 18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381000" y="1371600"/>
            <a:ext cx="84582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Mod 6-8 Quizzes are done.</a:t>
            </a:r>
          </a:p>
          <a:p>
            <a:pPr lvl="1"/>
            <a:r>
              <a:rPr lang="en-US" dirty="0"/>
              <a:t>How’d they go? A little harder than last time I think?</a:t>
            </a:r>
          </a:p>
          <a:p>
            <a:pPr lvl="1"/>
            <a:r>
              <a:rPr lang="en-US" dirty="0"/>
              <a:t>You all actually did quite well (medians 86%, 83%, 53%)</a:t>
            </a:r>
          </a:p>
          <a:p>
            <a:pPr lvl="2"/>
            <a:r>
              <a:rPr lang="en-US" dirty="0"/>
              <a:t>That last one is low due to a lot of blank quizzes. </a:t>
            </a:r>
          </a:p>
          <a:p>
            <a:r>
              <a:rPr lang="en-US" dirty="0"/>
              <a:t>Homework updates:</a:t>
            </a:r>
          </a:p>
          <a:p>
            <a:pPr lvl="1"/>
            <a:r>
              <a:rPr lang="en-US" dirty="0"/>
              <a:t>M9 Released. M10 released (but no </a:t>
            </a:r>
            <a:r>
              <a:rPr lang="en-US" dirty="0" err="1"/>
              <a:t>Gradescope</a:t>
            </a:r>
            <a:r>
              <a:rPr lang="en-US" dirty="0"/>
              <a:t> yet)</a:t>
            </a:r>
          </a:p>
          <a:p>
            <a:pPr lvl="1"/>
            <a:r>
              <a:rPr lang="en-US" dirty="0"/>
              <a:t>M8 due this week (Tuesday or Today)</a:t>
            </a:r>
          </a:p>
          <a:p>
            <a:pPr lvl="1"/>
            <a:r>
              <a:rPr lang="en-US" dirty="0"/>
              <a:t>M9 due next Tuesday (or over break if you want)</a:t>
            </a:r>
          </a:p>
          <a:p>
            <a:pPr lvl="1"/>
            <a:r>
              <a:rPr lang="en-US" dirty="0"/>
              <a:t>M10 due week after break</a:t>
            </a:r>
          </a:p>
          <a:p>
            <a:r>
              <a:rPr lang="en-US" dirty="0"/>
              <a:t>Modules 1-7 are ALL passed the recommended due date</a:t>
            </a:r>
          </a:p>
          <a:p>
            <a:pPr lvl="1"/>
            <a:r>
              <a:rPr lang="en-US" dirty="0"/>
              <a:t>There is 2 weeks until the homework deadline!!!!</a:t>
            </a:r>
          </a:p>
          <a:p>
            <a:r>
              <a:rPr lang="en-US" dirty="0"/>
              <a:t>Today we begin module 10 on Reductions!!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071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Tuesday, Nov. 30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381000" y="1371600"/>
            <a:ext cx="84582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More Quizzes coming up!</a:t>
            </a:r>
          </a:p>
          <a:p>
            <a:pPr lvl="1"/>
            <a:r>
              <a:rPr lang="en-US" dirty="0"/>
              <a:t>Mod 6-8 retakes are on Thursday</a:t>
            </a:r>
          </a:p>
          <a:p>
            <a:pPr lvl="1"/>
            <a:r>
              <a:rPr lang="en-US" dirty="0"/>
              <a:t>Mod 9-10 attempt 1 next Tuesday </a:t>
            </a:r>
          </a:p>
          <a:p>
            <a:r>
              <a:rPr lang="en-US" dirty="0"/>
              <a:t>Homework updates:</a:t>
            </a:r>
          </a:p>
          <a:p>
            <a:pPr lvl="1"/>
            <a:r>
              <a:rPr lang="en-US" dirty="0"/>
              <a:t>All homework ready to go on </a:t>
            </a:r>
            <a:r>
              <a:rPr lang="en-US" dirty="0" err="1"/>
              <a:t>Gradescope</a:t>
            </a:r>
            <a:endParaRPr lang="en-US" dirty="0"/>
          </a:p>
          <a:p>
            <a:pPr lvl="1"/>
            <a:r>
              <a:rPr lang="en-US" dirty="0"/>
              <a:t>M10 “due” this week.</a:t>
            </a:r>
          </a:p>
          <a:p>
            <a:pPr lvl="1"/>
            <a:r>
              <a:rPr lang="en-US" dirty="0"/>
              <a:t>All homework extended to Sun. at noon. </a:t>
            </a:r>
          </a:p>
          <a:p>
            <a:pPr lvl="2"/>
            <a:r>
              <a:rPr lang="en-US" dirty="0"/>
              <a:t>Except: Modules 7,8,10 extended to last day of classes.</a:t>
            </a:r>
          </a:p>
          <a:p>
            <a:r>
              <a:rPr lang="en-US" dirty="0"/>
              <a:t>Final Exam!</a:t>
            </a:r>
          </a:p>
          <a:p>
            <a:pPr lvl="1"/>
            <a:r>
              <a:rPr lang="en-US" dirty="0"/>
              <a:t>Tuesday Dec. 14 from 7-10pm</a:t>
            </a:r>
          </a:p>
          <a:p>
            <a:pPr lvl="1"/>
            <a:r>
              <a:rPr lang="en-US" dirty="0"/>
              <a:t>Final attempt at all quizzes.</a:t>
            </a:r>
          </a:p>
          <a:p>
            <a:r>
              <a:rPr lang="en-US" dirty="0"/>
              <a:t>Today we will look at reductions for NP-Complete problems and review if you want.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2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Announcements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Tuesday, Aug. 31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381000" y="1371600"/>
            <a:ext cx="84582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Gradescope</a:t>
            </a:r>
            <a:r>
              <a:rPr lang="en-US" dirty="0"/>
              <a:t> is live (link via Collab to sign up)</a:t>
            </a:r>
          </a:p>
          <a:p>
            <a:pPr lvl="1"/>
            <a:r>
              <a:rPr lang="en-US" dirty="0"/>
              <a:t>Check out </a:t>
            </a:r>
            <a:r>
              <a:rPr lang="en-US" dirty="0" err="1"/>
              <a:t>gradescope</a:t>
            </a:r>
            <a:r>
              <a:rPr lang="en-US" dirty="0"/>
              <a:t> page in course website for details</a:t>
            </a:r>
          </a:p>
          <a:p>
            <a:pPr lvl="1"/>
            <a:r>
              <a:rPr lang="en-US" dirty="0"/>
              <a:t>First assignment (sorting) is live there now</a:t>
            </a:r>
          </a:p>
          <a:p>
            <a:r>
              <a:rPr lang="en-US" dirty="0"/>
              <a:t>Join Discord ASAP: </a:t>
            </a:r>
            <a:r>
              <a:rPr lang="en-US" dirty="0">
                <a:hlinkClick r:id="rId4"/>
              </a:rPr>
              <a:t>https://discord.gg/9fzMCVJw</a:t>
            </a:r>
            <a:endParaRPr lang="en-US" dirty="0"/>
          </a:p>
          <a:p>
            <a:r>
              <a:rPr lang="en-US"/>
              <a:t>First </a:t>
            </a:r>
            <a:r>
              <a:rPr lang="en-US" dirty="0"/>
              <a:t>homework has been released</a:t>
            </a:r>
          </a:p>
          <a:p>
            <a:pPr lvl="1"/>
            <a:r>
              <a:rPr lang="en-US" dirty="0"/>
              <a:t>If we have time, we will discuss it today. We will go over quicksort today</a:t>
            </a:r>
          </a:p>
          <a:p>
            <a:pPr lvl="1"/>
            <a:r>
              <a:rPr lang="en-US" dirty="0"/>
              <a:t>Recommended due date is ONE WEEK from today!!</a:t>
            </a:r>
          </a:p>
          <a:p>
            <a:r>
              <a:rPr lang="en-US" dirty="0"/>
              <a:t>Grading:</a:t>
            </a:r>
          </a:p>
          <a:p>
            <a:pPr lvl="1"/>
            <a:r>
              <a:rPr lang="en-US" dirty="0"/>
              <a:t>You will submit code + report</a:t>
            </a:r>
          </a:p>
          <a:p>
            <a:pPr lvl="1"/>
            <a:r>
              <a:rPr lang="en-US" dirty="0" err="1"/>
              <a:t>Autograder</a:t>
            </a:r>
            <a:r>
              <a:rPr lang="en-US" dirty="0"/>
              <a:t> will check that code works. Human will go in afterwards and  </a:t>
            </a:r>
          </a:p>
          <a:p>
            <a:r>
              <a:rPr lang="en-US" dirty="0"/>
              <a:t>Office hours have begun. Topic-focused on Discord, general in-person, group OH are mixed</a:t>
            </a:r>
          </a:p>
          <a:p>
            <a:pPr lvl="1"/>
            <a:r>
              <a:rPr lang="en-US" dirty="0"/>
              <a:t>Check course website for exact locations</a:t>
            </a:r>
          </a:p>
          <a:p>
            <a:r>
              <a:rPr lang="en-US" dirty="0"/>
              <a:t>Today we will keep go over QS and see another lower-bounds proof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Tuesday, Sep. 7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381000" y="1371600"/>
            <a:ext cx="8458200" cy="5105400"/>
          </a:xfrm>
        </p:spPr>
        <p:txBody>
          <a:bodyPr>
            <a:normAutofit/>
          </a:bodyPr>
          <a:lstStyle/>
          <a:p>
            <a:r>
              <a:rPr lang="en-US" dirty="0"/>
              <a:t>Everyone should be on Discord by now!!</a:t>
            </a:r>
          </a:p>
          <a:p>
            <a:r>
              <a:rPr lang="en-US" dirty="0"/>
              <a:t>First homework has been released</a:t>
            </a:r>
          </a:p>
          <a:p>
            <a:pPr lvl="1"/>
            <a:r>
              <a:rPr lang="en-US" dirty="0"/>
              <a:t>Recommended deadline is TONIGHT!!!!</a:t>
            </a:r>
          </a:p>
          <a:p>
            <a:r>
              <a:rPr lang="en-US" dirty="0"/>
              <a:t>Module 2 HW: Recurrences has been released</a:t>
            </a:r>
          </a:p>
          <a:p>
            <a:pPr lvl="1"/>
            <a:r>
              <a:rPr lang="en-US" dirty="0"/>
              <a:t>Recommended deadline is one week from today</a:t>
            </a:r>
          </a:p>
          <a:p>
            <a:r>
              <a:rPr lang="en-US" dirty="0"/>
              <a:t>Office hours have begun. Topic-focused on Discord, general in-person, group OH are mixed</a:t>
            </a:r>
          </a:p>
          <a:p>
            <a:pPr lvl="1"/>
            <a:r>
              <a:rPr lang="en-US" dirty="0"/>
              <a:t>Wednesday we had a problem that we are working on. </a:t>
            </a:r>
          </a:p>
          <a:p>
            <a:pPr lvl="1"/>
            <a:r>
              <a:rPr lang="en-US" dirty="0"/>
              <a:t>Keep an eye on the course website</a:t>
            </a:r>
          </a:p>
          <a:p>
            <a:r>
              <a:rPr lang="en-US" dirty="0"/>
              <a:t>Today we are going to learn about the master theorem and finish module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13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Thursday, Sep. 9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381000" y="1371600"/>
            <a:ext cx="8458200" cy="5105400"/>
          </a:xfrm>
        </p:spPr>
        <p:txBody>
          <a:bodyPr>
            <a:normAutofit/>
          </a:bodyPr>
          <a:lstStyle/>
          <a:p>
            <a:r>
              <a:rPr lang="en-US" dirty="0"/>
              <a:t>Everyone should be on Discord by now!!</a:t>
            </a:r>
          </a:p>
          <a:p>
            <a:r>
              <a:rPr lang="en-US" dirty="0"/>
              <a:t>First recommended due date has passed</a:t>
            </a:r>
          </a:p>
          <a:p>
            <a:r>
              <a:rPr lang="en-US" dirty="0"/>
              <a:t>Module 2 HW: Recurrences has been released</a:t>
            </a:r>
          </a:p>
          <a:p>
            <a:pPr lvl="1"/>
            <a:r>
              <a:rPr lang="en-US" dirty="0"/>
              <a:t>Recommended deadline is one week from today</a:t>
            </a:r>
          </a:p>
          <a:p>
            <a:r>
              <a:rPr lang="en-US" dirty="0"/>
              <a:t>Module 3 HW: Trading has also been released</a:t>
            </a:r>
          </a:p>
          <a:p>
            <a:r>
              <a:rPr lang="en-US" dirty="0"/>
              <a:t>Office hours have begun. Topic-focused on Discord, general in-person, group OH are mixed</a:t>
            </a:r>
          </a:p>
          <a:p>
            <a:pPr lvl="1"/>
            <a:r>
              <a:rPr lang="en-US" dirty="0"/>
              <a:t>Wednesday we had a problem that we are working on. </a:t>
            </a:r>
          </a:p>
          <a:p>
            <a:pPr lvl="1"/>
            <a:r>
              <a:rPr lang="en-US" dirty="0"/>
              <a:t>Keep an eye on the course website</a:t>
            </a:r>
          </a:p>
          <a:p>
            <a:r>
              <a:rPr lang="en-US" dirty="0"/>
              <a:t>Today we are going to learn about some more advanced divide and conquer algorithms (Module 3!!)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112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Tuesday, Sep. 14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381000" y="1371600"/>
            <a:ext cx="8458200" cy="5105400"/>
          </a:xfrm>
        </p:spPr>
        <p:txBody>
          <a:bodyPr>
            <a:normAutofit/>
          </a:bodyPr>
          <a:lstStyle/>
          <a:p>
            <a:r>
              <a:rPr lang="en-US" dirty="0"/>
              <a:t>Everyone should be on Discord by now!!</a:t>
            </a:r>
          </a:p>
          <a:p>
            <a:r>
              <a:rPr lang="en-US" dirty="0"/>
              <a:t>Module 2 HW: Recurrences has been released</a:t>
            </a:r>
          </a:p>
          <a:p>
            <a:pPr lvl="1"/>
            <a:r>
              <a:rPr lang="en-US" dirty="0"/>
              <a:t>Recommended deadline is TODAY</a:t>
            </a:r>
          </a:p>
          <a:p>
            <a:r>
              <a:rPr lang="en-US" dirty="0"/>
              <a:t>Those of you who haven’t done module 1 </a:t>
            </a:r>
            <a:r>
              <a:rPr lang="en-US" dirty="0" err="1"/>
              <a:t>hw</a:t>
            </a:r>
            <a:r>
              <a:rPr lang="en-US" dirty="0"/>
              <a:t> are BEHIND!</a:t>
            </a:r>
          </a:p>
          <a:p>
            <a:r>
              <a:rPr lang="en-US" dirty="0"/>
              <a:t>Module 3 HW: Trading has also been released</a:t>
            </a:r>
          </a:p>
          <a:p>
            <a:r>
              <a:rPr lang="en-US" dirty="0"/>
              <a:t>Any office hours issues? They’ve been surprisingly quiet</a:t>
            </a:r>
          </a:p>
          <a:p>
            <a:r>
              <a:rPr lang="en-US" dirty="0"/>
              <a:t>First round of quizzes is NEXT TUESDAY</a:t>
            </a:r>
          </a:p>
          <a:p>
            <a:pPr lvl="1"/>
            <a:r>
              <a:rPr lang="en-US" dirty="0"/>
              <a:t>First attempt at modules 1, 2, and 3</a:t>
            </a:r>
          </a:p>
          <a:p>
            <a:pPr lvl="1"/>
            <a:r>
              <a:rPr lang="en-US" dirty="0"/>
              <a:t>In person, during lecture.</a:t>
            </a:r>
          </a:p>
          <a:p>
            <a:r>
              <a:rPr lang="en-US" dirty="0"/>
              <a:t>Today we are going to finish module 3 with more divide and conquer algorithms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26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Thursday, Sep. 16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381000" y="1371600"/>
            <a:ext cx="84582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Fill out survey on Discord announcements if you can!!</a:t>
            </a:r>
          </a:p>
          <a:p>
            <a:r>
              <a:rPr lang="en-US" dirty="0"/>
              <a:t>Module 2 HW: Recurrences has been released</a:t>
            </a:r>
          </a:p>
          <a:p>
            <a:pPr lvl="1"/>
            <a:r>
              <a:rPr lang="en-US" dirty="0"/>
              <a:t>Recommended deadline was Tuesday</a:t>
            </a:r>
          </a:p>
          <a:p>
            <a:pPr lvl="1"/>
            <a:r>
              <a:rPr lang="en-US" dirty="0"/>
              <a:t>81 submissions so far (yikes!)</a:t>
            </a:r>
          </a:p>
          <a:p>
            <a:r>
              <a:rPr lang="en-US" dirty="0"/>
              <a:t>Those of you who haven’t done module 1 and/or 2 </a:t>
            </a:r>
            <a:r>
              <a:rPr lang="en-US" dirty="0" err="1"/>
              <a:t>hw</a:t>
            </a:r>
            <a:r>
              <a:rPr lang="en-US" dirty="0"/>
              <a:t> are BEHIND!</a:t>
            </a:r>
          </a:p>
          <a:p>
            <a:r>
              <a:rPr lang="en-US" dirty="0"/>
              <a:t>Module 3 HW: Trading has also been released</a:t>
            </a:r>
          </a:p>
          <a:p>
            <a:pPr lvl="1"/>
            <a:r>
              <a:rPr lang="en-US" dirty="0"/>
              <a:t>Recommended deadline is next Tuesday. Start it!!!</a:t>
            </a:r>
          </a:p>
          <a:p>
            <a:r>
              <a:rPr lang="en-US" dirty="0"/>
              <a:t>Any office hours issues? They’ve been surprisingly quiet</a:t>
            </a:r>
          </a:p>
          <a:p>
            <a:r>
              <a:rPr lang="en-US" dirty="0"/>
              <a:t>First round of quizzes is NEXT TUESDAY</a:t>
            </a:r>
          </a:p>
          <a:p>
            <a:pPr lvl="1"/>
            <a:r>
              <a:rPr lang="en-US" dirty="0"/>
              <a:t>First attempt at modules 1, 2, and 3</a:t>
            </a:r>
          </a:p>
          <a:p>
            <a:pPr lvl="1"/>
            <a:r>
              <a:rPr lang="en-US" dirty="0"/>
              <a:t>In person, during lecture.</a:t>
            </a:r>
          </a:p>
          <a:p>
            <a:r>
              <a:rPr lang="en-US" dirty="0"/>
              <a:t>Today we are going to do review/Q&amp;A on modules 1-3 if you want, then start BFS (module 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133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Thursday, Sep. 23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381000" y="1371600"/>
            <a:ext cx="8458200" cy="5105400"/>
          </a:xfrm>
        </p:spPr>
        <p:txBody>
          <a:bodyPr>
            <a:normAutofit/>
          </a:bodyPr>
          <a:lstStyle/>
          <a:p>
            <a:r>
              <a:rPr lang="en-US" dirty="0"/>
              <a:t>Fill out survey on Discord announcements if you can!!</a:t>
            </a:r>
          </a:p>
          <a:p>
            <a:r>
              <a:rPr lang="en-US" dirty="0"/>
              <a:t>Recommended deadlines for hw1-3 have all passed</a:t>
            </a:r>
          </a:p>
          <a:p>
            <a:pPr lvl="1"/>
            <a:r>
              <a:rPr lang="en-US" dirty="0"/>
              <a:t>If you haven’t finished these you are BEHIND!!</a:t>
            </a:r>
          </a:p>
          <a:p>
            <a:r>
              <a:rPr lang="en-US" dirty="0"/>
              <a:t>Quizzes for mods 1-3 were taken on Tuesday</a:t>
            </a:r>
          </a:p>
          <a:p>
            <a:pPr lvl="1"/>
            <a:r>
              <a:rPr lang="en-US" dirty="0"/>
              <a:t>How’d they go? We hope to have graded by tonight.</a:t>
            </a:r>
          </a:p>
          <a:p>
            <a:pPr lvl="1"/>
            <a:r>
              <a:rPr lang="en-US" dirty="0"/>
              <a:t>Will go over solutions at some point but not today.</a:t>
            </a:r>
          </a:p>
          <a:p>
            <a:r>
              <a:rPr lang="en-US" dirty="0"/>
              <a:t>Any office hours issues? They’ve been surprisingly quiet</a:t>
            </a:r>
          </a:p>
          <a:p>
            <a:pPr lvl="1"/>
            <a:r>
              <a:rPr lang="en-US" dirty="0"/>
              <a:t>Though they’ve picked up a bit</a:t>
            </a:r>
          </a:p>
          <a:p>
            <a:r>
              <a:rPr lang="en-US" dirty="0"/>
              <a:t>Mod. 4 (BFS and DFS) homework has been released</a:t>
            </a:r>
          </a:p>
          <a:p>
            <a:r>
              <a:rPr lang="en-US" dirty="0"/>
              <a:t>Today we are going to start DFS (module 4 cont’d)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752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Tuesday, Sep. 28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381000" y="1371600"/>
            <a:ext cx="8458200" cy="5105400"/>
          </a:xfrm>
        </p:spPr>
        <p:txBody>
          <a:bodyPr>
            <a:normAutofit/>
          </a:bodyPr>
          <a:lstStyle/>
          <a:p>
            <a:r>
              <a:rPr lang="en-US" dirty="0"/>
              <a:t>Quizzes 1-3 have been returned</a:t>
            </a:r>
          </a:p>
          <a:p>
            <a:pPr lvl="1"/>
            <a:r>
              <a:rPr lang="en-US" dirty="0"/>
              <a:t>More detail on next slide, but regrades are open</a:t>
            </a:r>
          </a:p>
          <a:p>
            <a:pPr lvl="1"/>
            <a:r>
              <a:rPr lang="en-US" dirty="0"/>
              <a:t>See course website for thresholds, etc.</a:t>
            </a:r>
          </a:p>
          <a:p>
            <a:r>
              <a:rPr lang="en-US" dirty="0"/>
              <a:t>Next quiz date scheduled for NEXT Thursday</a:t>
            </a:r>
          </a:p>
          <a:p>
            <a:pPr lvl="1"/>
            <a:r>
              <a:rPr lang="en-US" dirty="0"/>
              <a:t>I know this is very soon. We could shuffle dates. Thoughts?</a:t>
            </a:r>
          </a:p>
          <a:p>
            <a:r>
              <a:rPr lang="en-US" dirty="0"/>
              <a:t>Any office hours issues? They’ve been surprisingly quiet</a:t>
            </a:r>
          </a:p>
          <a:p>
            <a:pPr lvl="1"/>
            <a:r>
              <a:rPr lang="en-US" dirty="0"/>
              <a:t>Though they’ve picked up a bit</a:t>
            </a:r>
          </a:p>
          <a:p>
            <a:r>
              <a:rPr lang="en-US" dirty="0"/>
              <a:t>Mod. 4 (BFS and DFS) homework has been released</a:t>
            </a:r>
          </a:p>
          <a:p>
            <a:pPr lvl="1"/>
            <a:r>
              <a:rPr lang="en-US" dirty="0"/>
              <a:t>You should get started on it!!</a:t>
            </a:r>
          </a:p>
          <a:p>
            <a:r>
              <a:rPr lang="en-US" dirty="0"/>
              <a:t>Today we are going to finish DFS / Topo-sort / SCCs (module 4 will finish today)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99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36743</TotalTime>
  <Words>1706</Words>
  <Application>Microsoft Macintosh PowerPoint</Application>
  <PresentationFormat>On-screen Show (4:3)</PresentationFormat>
  <Paragraphs>219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ＭＳ Ｐゴシック</vt:lpstr>
      <vt:lpstr>Bookman Old Style</vt:lpstr>
      <vt:lpstr>Gill Sans MT</vt:lpstr>
      <vt:lpstr>Tahoma</vt:lpstr>
      <vt:lpstr>Times New Roman</vt:lpstr>
      <vt:lpstr>Wingdings</vt:lpstr>
      <vt:lpstr>Wingdings 3</vt:lpstr>
      <vt:lpstr>Origin</vt:lpstr>
      <vt:lpstr>CS4102 – Algorithms</vt:lpstr>
      <vt:lpstr>Daily Announcements</vt:lpstr>
      <vt:lpstr>Tuesday, Aug. 31</vt:lpstr>
      <vt:lpstr>Tuesday, Sep. 7</vt:lpstr>
      <vt:lpstr>Thursday, Sep. 9</vt:lpstr>
      <vt:lpstr>Tuesday, Sep. 14</vt:lpstr>
      <vt:lpstr>Thursday, Sep. 16</vt:lpstr>
      <vt:lpstr>Thursday, Sep. 23</vt:lpstr>
      <vt:lpstr>Tuesday, Sep. 28</vt:lpstr>
      <vt:lpstr>Tuesday, Sep. 28 (cont’d)</vt:lpstr>
      <vt:lpstr>Thursday, Sep. 30</vt:lpstr>
      <vt:lpstr>Tuesday, Oct. 5</vt:lpstr>
      <vt:lpstr>Thursday, Oct. 14</vt:lpstr>
      <vt:lpstr>Thursday, Oct. 21</vt:lpstr>
      <vt:lpstr>Tuesday, Oct. 26</vt:lpstr>
      <vt:lpstr>Thursday, Nov. 4</vt:lpstr>
      <vt:lpstr>Tuesday, Nov. 9</vt:lpstr>
      <vt:lpstr>Thursday, Nov. 18</vt:lpstr>
      <vt:lpstr>Tuesday, Nov. 30</vt:lpstr>
    </vt:vector>
  </TitlesOfParts>
  <Company>Home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 Memory</dc:title>
  <dc:creator>Adrian &amp; Wendy</dc:creator>
  <cp:lastModifiedBy>Microsoft Office User</cp:lastModifiedBy>
  <cp:revision>489</cp:revision>
  <cp:lastPrinted>1999-12-17T13:56:08Z</cp:lastPrinted>
  <dcterms:created xsi:type="dcterms:W3CDTF">2010-01-20T18:12:12Z</dcterms:created>
  <dcterms:modified xsi:type="dcterms:W3CDTF">2021-12-01T13:55:51Z</dcterms:modified>
</cp:coreProperties>
</file>