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5" r:id="rId1"/>
  </p:sldMasterIdLst>
  <p:notesMasterIdLst>
    <p:notesMasterId r:id="rId27"/>
  </p:notesMasterIdLst>
  <p:handoutMasterIdLst>
    <p:handoutMasterId r:id="rId28"/>
  </p:handoutMasterIdLst>
  <p:sldIdLst>
    <p:sldId id="512" r:id="rId2"/>
    <p:sldId id="546" r:id="rId3"/>
    <p:sldId id="523" r:id="rId4"/>
    <p:sldId id="524" r:id="rId5"/>
    <p:sldId id="525" r:id="rId6"/>
    <p:sldId id="526" r:id="rId7"/>
    <p:sldId id="527" r:id="rId8"/>
    <p:sldId id="561" r:id="rId9"/>
    <p:sldId id="542" r:id="rId10"/>
    <p:sldId id="342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4" r:id="rId19"/>
    <p:sldId id="555" r:id="rId20"/>
    <p:sldId id="557" r:id="rId21"/>
    <p:sldId id="558" r:id="rId22"/>
    <p:sldId id="560" r:id="rId23"/>
    <p:sldId id="438" r:id="rId24"/>
    <p:sldId id="443" r:id="rId25"/>
    <p:sldId id="547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FF0000"/>
    <a:srgbClr val="0000FF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94749"/>
  </p:normalViewPr>
  <p:slideViewPr>
    <p:cSldViewPr snapToGrid="0" snapToObjects="1">
      <p:cViewPr varScale="1">
        <p:scale>
          <a:sx n="146" d="100"/>
          <a:sy n="146" d="100"/>
        </p:scale>
        <p:origin x="8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740"/>
    </p:cViewPr>
  </p:sorterViewPr>
  <p:notesViewPr>
    <p:cSldViewPr snapToGrid="0" snapToObjects="1">
      <p:cViewPr varScale="1">
        <p:scale>
          <a:sx n="53" d="100"/>
          <a:sy n="53" d="100"/>
        </p:scale>
        <p:origin x="-151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BB8134E-F83C-4B88-BFC6-FE4AB83B5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D67D5B00-C9AF-4492-8DB3-32A477CBA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7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27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858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A5AD8F-F3B0-42A1-BADE-3E121779D997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14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14800"/>
            <a:ext cx="73152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514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71D5-F170-4574-829E-67713AA2AF8B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AF00-D1FE-4F71-8891-85EEE31B7478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C8BD-ED75-4439-AD6B-9DD62AAFC8D9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CD93607-5884-4A96-A08B-80229D166DF1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B80-C461-45FB-9371-DFC9B0CCC0E5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D99D-5207-446B-9DC5-D0DDD2D44051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3F1E-8F53-44C8-9921-41D9D265AD14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27C-C606-48C4-B4D5-2567D6898083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30C-42EA-483B-AECF-1BED7029D168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C552-CBA0-44FF-B21C-CCB2A0CE4F32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6F3C91-9847-4E06-A788-F916DE9E864B}" type="datetime1">
              <a:rPr lang="en-US" smtClean="0"/>
              <a:pPr/>
              <a:t>8/31/21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20" Type="http://schemas.openxmlformats.org/officeDocument/2006/relationships/tags" Target="../tags/tag21.xml"/><Relationship Id="rId41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hyperlink" Target="http://www3.amherst.edu/~nstarr/puzzl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Divide and Conquer:</a:t>
            </a:r>
            <a:br>
              <a:rPr lang="en-US" dirty="0"/>
            </a:br>
            <a:r>
              <a:rPr lang="en-US" dirty="0"/>
              <a:t>Quicksort and Closest Pair of Points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4102: Algorithms</a:t>
            </a:r>
          </a:p>
          <a:p>
            <a:r>
              <a:rPr lang="en-US" dirty="0"/>
              <a:t>Fall 2021</a:t>
            </a:r>
          </a:p>
          <a:p>
            <a:r>
              <a:rPr lang="en-US" dirty="0"/>
              <a:t>Mark </a:t>
            </a:r>
            <a:r>
              <a:rPr lang="en-US" dirty="0" err="1"/>
              <a:t>Floryan</a:t>
            </a:r>
            <a:r>
              <a:rPr lang="en-US" dirty="0"/>
              <a:t> and Tom Horton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 in 2D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3496" y="6180266"/>
            <a:ext cx="1600200" cy="273844"/>
          </a:xfrm>
        </p:spPr>
        <p:txBody>
          <a:bodyPr/>
          <a:lstStyle/>
          <a:p>
            <a:fld id="{86BADE50-950A-4D58-BFB2-FA2C6A8B385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00500" y="200025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7630" y="2000250"/>
            <a:ext cx="3282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Given: </a:t>
            </a:r>
          </a:p>
          <a:p>
            <a:r>
              <a:rPr lang="en-US" dirty="0"/>
              <a:t>A list of points</a:t>
            </a:r>
          </a:p>
          <a:p>
            <a:endParaRPr lang="en-US" dirty="0"/>
          </a:p>
          <a:p>
            <a:r>
              <a:rPr lang="en-US" b="1" dirty="0"/>
              <a:t>Return: </a:t>
            </a:r>
          </a:p>
          <a:p>
            <a:r>
              <a:rPr lang="en-US" dirty="0"/>
              <a:t>Distance of the pair of points that are closest together</a:t>
            </a:r>
            <a:br>
              <a:rPr lang="en-US" dirty="0"/>
            </a:br>
            <a:r>
              <a:rPr lang="en-US" dirty="0"/>
              <a:t>(or possibly the pair too)</a:t>
            </a:r>
          </a:p>
        </p:txBody>
      </p:sp>
    </p:spTree>
    <p:extLst>
      <p:ext uri="{BB962C8B-B14F-4D97-AF65-F5344CB8AC3E}">
        <p14:creationId xmlns:p14="http://schemas.microsoft.com/office/powerpoint/2010/main" val="410381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96702" y="3651090"/>
            <a:ext cx="28575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Naive Algorithm:</a:t>
            </a:r>
          </a:p>
          <a:p>
            <a:r>
              <a:rPr lang="en-US" sz="2100" dirty="0"/>
              <a:t>Test every pair of points, return the closest.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Naïve</a:t>
            </a: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1492" y="6133967"/>
            <a:ext cx="1600200" cy="273844"/>
          </a:xfrm>
        </p:spPr>
        <p:txBody>
          <a:bodyPr/>
          <a:lstStyle/>
          <a:p>
            <a:fld id="{86BADE50-950A-4D58-BFB2-FA2C6A8B385D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67660" y="147939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938213" y="170799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025110" y="159369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015642" y="454336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825210" y="270534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445189" y="245094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608468" y="293394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887640" y="399767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025110" y="477196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0638" y="1479390"/>
            <a:ext cx="289356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Given: </a:t>
            </a:r>
          </a:p>
          <a:p>
            <a:r>
              <a:rPr lang="en-US" sz="2100" dirty="0"/>
              <a:t>A list of points</a:t>
            </a:r>
          </a:p>
          <a:p>
            <a:endParaRPr lang="en-US" sz="2100" dirty="0"/>
          </a:p>
          <a:p>
            <a:r>
              <a:rPr lang="en-US" sz="2100" b="1" dirty="0"/>
              <a:t>Return: </a:t>
            </a:r>
          </a:p>
          <a:p>
            <a:r>
              <a:rPr lang="en-US" sz="2000" dirty="0"/>
              <a:t>Distance of the closest pair of points</a:t>
            </a:r>
            <a:endParaRPr lang="en-US" sz="21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29939" y="1707991"/>
            <a:ext cx="2728746" cy="3097457"/>
            <a:chOff x="5315929" y="1134317"/>
            <a:chExt cx="3638331" cy="4129941"/>
          </a:xfrm>
        </p:grpSpPr>
        <p:cxnSp>
          <p:nvCxnSpPr>
            <p:cNvPr id="5" name="Straight Arrow Connector 4"/>
            <p:cNvCxnSpPr>
              <a:stCxn id="6" idx="5"/>
              <a:endCxn id="12" idx="2"/>
            </p:cNvCxnSpPr>
            <p:nvPr/>
          </p:nvCxnSpPr>
          <p:spPr>
            <a:xfrm flipV="1">
              <a:off x="5320453" y="1134317"/>
              <a:ext cx="2522369" cy="26016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5"/>
              <a:endCxn id="15" idx="1"/>
            </p:cNvCxnSpPr>
            <p:nvPr/>
          </p:nvCxnSpPr>
          <p:spPr>
            <a:xfrm>
              <a:off x="5320453" y="1394480"/>
              <a:ext cx="460443" cy="77507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5"/>
              <a:endCxn id="13" idx="0"/>
            </p:cNvCxnSpPr>
            <p:nvPr/>
          </p:nvCxnSpPr>
          <p:spPr>
            <a:xfrm flipH="1">
              <a:off x="5315929" y="1394480"/>
              <a:ext cx="4524" cy="35203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5"/>
              <a:endCxn id="17" idx="1"/>
            </p:cNvCxnSpPr>
            <p:nvPr/>
          </p:nvCxnSpPr>
          <p:spPr>
            <a:xfrm>
              <a:off x="5320453" y="1394480"/>
              <a:ext cx="1050378" cy="283739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5"/>
              <a:endCxn id="14" idx="1"/>
            </p:cNvCxnSpPr>
            <p:nvPr/>
          </p:nvCxnSpPr>
          <p:spPr>
            <a:xfrm>
              <a:off x="5320453" y="1394480"/>
              <a:ext cx="3633807" cy="111428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5"/>
              <a:endCxn id="16" idx="1"/>
            </p:cNvCxnSpPr>
            <p:nvPr/>
          </p:nvCxnSpPr>
          <p:spPr>
            <a:xfrm>
              <a:off x="5320453" y="1394480"/>
              <a:ext cx="2011483" cy="141908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6" idx="5"/>
              <a:endCxn id="18" idx="1"/>
            </p:cNvCxnSpPr>
            <p:nvPr/>
          </p:nvCxnSpPr>
          <p:spPr>
            <a:xfrm>
              <a:off x="5320453" y="1394480"/>
              <a:ext cx="2567006" cy="386977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42113" y="3651090"/>
                <a:ext cx="94923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113" y="3651090"/>
                <a:ext cx="949234" cy="415498"/>
              </a:xfrm>
              <a:prstGeom prst="rect">
                <a:avLst/>
              </a:prstGeom>
              <a:blipFill>
                <a:blip r:embed="rId2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CF6FD32-3857-5D4E-BA13-35B7B453C258}"/>
              </a:ext>
            </a:extLst>
          </p:cNvPr>
          <p:cNvSpPr txBox="1"/>
          <p:nvPr/>
        </p:nvSpPr>
        <p:spPr>
          <a:xfrm>
            <a:off x="1096703" y="4744574"/>
            <a:ext cx="20899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7030A0"/>
                </a:solidFill>
              </a:rPr>
              <a:t>We can do better!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7A98783-59FB-A74C-80A2-08830D85C555}"/>
                  </a:ext>
                </a:extLst>
              </p:cNvPr>
              <p:cNvSpPr txBox="1"/>
              <p:nvPr/>
            </p:nvSpPr>
            <p:spPr>
              <a:xfrm>
                <a:off x="2367635" y="5030324"/>
                <a:ext cx="140897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1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1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7A98783-59FB-A74C-80A2-08830D85C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635" y="5030324"/>
                <a:ext cx="1408975" cy="415498"/>
              </a:xfrm>
              <a:prstGeom prst="rect">
                <a:avLst/>
              </a:prstGeom>
              <a:blipFill>
                <a:blip r:embed="rId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51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500" y="200025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936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3101" y="2000250"/>
            <a:ext cx="10076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How?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72150" y="2000250"/>
            <a:ext cx="0" cy="3886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39313" y="2343150"/>
            <a:ext cx="29754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Slide Number Placeholder 2"/>
          <p:cNvSpPr txBox="1">
            <a:spLocks/>
          </p:cNvSpPr>
          <p:nvPr/>
        </p:nvSpPr>
        <p:spPr>
          <a:xfrm>
            <a:off x="183025" y="6164586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12</a:t>
            </a:fld>
            <a:endParaRPr lang="en-US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752E6C-2281-AC45-964F-5C1B8315B400}"/>
              </a:ext>
            </a:extLst>
          </p:cNvPr>
          <p:cNvSpPr txBox="1"/>
          <p:nvPr/>
        </p:nvSpPr>
        <p:spPr>
          <a:xfrm>
            <a:off x="1139314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0AFB8-AF4C-CA45-B2DC-488753FB7430}"/>
              </a:ext>
            </a:extLst>
          </p:cNvPr>
          <p:cNvSpPr txBox="1"/>
          <p:nvPr/>
        </p:nvSpPr>
        <p:spPr>
          <a:xfrm>
            <a:off x="1106935" y="432232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</p:spTree>
    <p:extLst>
      <p:ext uri="{BB962C8B-B14F-4D97-AF65-F5344CB8AC3E}">
        <p14:creationId xmlns:p14="http://schemas.microsoft.com/office/powerpoint/2010/main" val="1117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936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39314" y="23431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1139314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4688" y="588276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9908" y="590395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39313" y="3372902"/>
            <a:ext cx="28935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Recursively find closest pairs from Left and Right</a:t>
            </a:r>
          </a:p>
        </p:txBody>
      </p:sp>
      <p:sp>
        <p:nvSpPr>
          <p:cNvPr id="8" name="Oval 7"/>
          <p:cNvSpPr/>
          <p:nvPr/>
        </p:nvSpPr>
        <p:spPr>
          <a:xfrm rot="19684656">
            <a:off x="4417462" y="2017355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6498317" y="2599305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1106935" y="4488196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26" name="Slide Number Placeholder 2"/>
          <p:cNvSpPr txBox="1">
            <a:spLocks/>
          </p:cNvSpPr>
          <p:nvPr/>
        </p:nvSpPr>
        <p:spPr>
          <a:xfrm>
            <a:off x="217749" y="6204390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13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371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936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39314" y="23431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1139314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9942" y="588923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1942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39313" y="3372902"/>
            <a:ext cx="28935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Recursively find closest pairs from Left and Right</a:t>
            </a:r>
          </a:p>
        </p:txBody>
      </p:sp>
      <p:sp>
        <p:nvSpPr>
          <p:cNvPr id="8" name="Oval 7"/>
          <p:cNvSpPr/>
          <p:nvPr/>
        </p:nvSpPr>
        <p:spPr>
          <a:xfrm rot="19684656">
            <a:off x="4417462" y="2017355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6498317" y="2599305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1085229" y="4539388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1295" y="4849897"/>
            <a:ext cx="28935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Return min of Left and Right pairs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32010" y="5196625"/>
            <a:ext cx="1201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Problem?</a:t>
            </a:r>
          </a:p>
        </p:txBody>
      </p:sp>
      <p:sp>
        <p:nvSpPr>
          <p:cNvPr id="28" name="Oval 27"/>
          <p:cNvSpPr/>
          <p:nvPr/>
        </p:nvSpPr>
        <p:spPr>
          <a:xfrm rot="18230756">
            <a:off x="5727529" y="4122139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5857754" y="4826701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171450" y="6171999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14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591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4090117" y="587857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414490" y="588645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 rot="19684656">
            <a:off x="4417462" y="2017355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6498317" y="2599305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1106935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7030A0"/>
                </a:solidFill>
              </a:rPr>
              <a:t>Combine: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1" y="2118356"/>
            <a:ext cx="1200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2 Cases:</a:t>
            </a:r>
          </a:p>
        </p:txBody>
      </p:sp>
      <p:sp>
        <p:nvSpPr>
          <p:cNvPr id="28" name="Oval 27"/>
          <p:cNvSpPr/>
          <p:nvPr/>
        </p:nvSpPr>
        <p:spPr>
          <a:xfrm rot="18230756">
            <a:off x="5727529" y="4122139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5857754" y="4826701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50375" y="2579386"/>
            <a:ext cx="28501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1. Closest Pair is completely in Left or Right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43001" y="3771900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Spans our “Cut”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6" y="4827970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Slide Number Placeholder 2"/>
          <p:cNvSpPr txBox="1">
            <a:spLocks/>
          </p:cNvSpPr>
          <p:nvPr/>
        </p:nvSpPr>
        <p:spPr>
          <a:xfrm>
            <a:off x="142876" y="6431756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15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717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1493" y="2000250"/>
            <a:ext cx="2175207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4371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457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448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258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878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20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457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499" y="1996564"/>
            <a:ext cx="1716463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3977538" y="58900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1990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6935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8655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8654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cut.</a:t>
            </a:r>
          </a:p>
        </p:txBody>
      </p:sp>
      <p:sp>
        <p:nvSpPr>
          <p:cNvPr id="27" name="Oval 26"/>
          <p:cNvSpPr/>
          <p:nvPr/>
        </p:nvSpPr>
        <p:spPr>
          <a:xfrm rot="19684656">
            <a:off x="4417462" y="2017355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5583709">
            <a:off x="6498317" y="2599305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53702" y="2523429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02" y="2523429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53435" y="3266688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35" y="3266688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20690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3363" y="3768424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Bad approach: Compare all points within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  <m:r>
                      <a:rPr lang="en-US" sz="21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100">
                        <a:latin typeface="Cambria Math"/>
                      </a:rPr>
                      <m:t>min</m:t>
                    </m:r>
                    <m:r>
                      <a:rPr lang="en-US" sz="2100" i="1">
                        <a:latin typeface="Cambria Math"/>
                      </a:rPr>
                      <m:t>⁡{</m:t>
                    </m:r>
                    <m:sSub>
                      <m:sSubPr>
                        <m:ctrlPr>
                          <a:rPr lang="en-US" sz="2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100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100" dirty="0"/>
                  <a:t> of the cut.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363" y="3768424"/>
                <a:ext cx="2850125" cy="1061829"/>
              </a:xfrm>
              <a:prstGeom prst="rect">
                <a:avLst/>
              </a:prstGeom>
              <a:blipFill>
                <a:blip r:embed="rId4"/>
                <a:stretch>
                  <a:fillRect l="-2212" t="-3529" r="-2212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972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72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606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648" y="5208285"/>
                <a:ext cx="440052" cy="415498"/>
              </a:xfrm>
              <a:prstGeom prst="rect">
                <a:avLst/>
              </a:prstGeom>
              <a:blipFill>
                <a:blip r:embed="rId5"/>
                <a:stretch>
                  <a:fillRect l="-2778"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077704" y="5045179"/>
            <a:ext cx="2850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How many are there?</a:t>
            </a:r>
          </a:p>
        </p:txBody>
      </p:sp>
      <p:sp>
        <p:nvSpPr>
          <p:cNvPr id="28" name="Slide Number Placeholder 2"/>
          <p:cNvSpPr txBox="1">
            <a:spLocks/>
          </p:cNvSpPr>
          <p:nvPr/>
        </p:nvSpPr>
        <p:spPr>
          <a:xfrm>
            <a:off x="89388" y="622092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16</a:t>
            </a:fld>
            <a:endParaRPr lang="en-US" sz="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9FA48-981B-CA4C-B1E6-F9D3B4E1A651}"/>
              </a:ext>
            </a:extLst>
          </p:cNvPr>
          <p:cNvSpPr txBox="1"/>
          <p:nvPr/>
        </p:nvSpPr>
        <p:spPr>
          <a:xfrm>
            <a:off x="4730545" y="118042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Define “runway” or “strip” along the cut.</a:t>
            </a:r>
          </a:p>
        </p:txBody>
      </p:sp>
    </p:spTree>
    <p:extLst>
      <p:ext uri="{BB962C8B-B14F-4D97-AF65-F5344CB8AC3E}">
        <p14:creationId xmlns:p14="http://schemas.microsoft.com/office/powerpoint/2010/main" val="3003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 animBg="1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150" y="2000250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086350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05790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086350" y="51435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6057900" y="30289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200650" y="3257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4057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257800" y="42862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000750" y="5200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499" y="1996564"/>
            <a:ext cx="1771197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4091333" y="588094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2628" y="588033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6935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8655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8654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4919344" y="2084762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5882692" y="2844819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34419" y="273912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419" y="2739124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l="-3448"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41308" y="347711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08" y="3477114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972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72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749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948" y="5208285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l="-2778"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50376" y="3714751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Bad approach: Compare all points within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  <m:r>
                      <a:rPr lang="en-US" sz="21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100">
                        <a:latin typeface="Cambria Math"/>
                      </a:rPr>
                      <m:t>min</m:t>
                    </m:r>
                    <m:r>
                      <a:rPr lang="en-US" sz="2100" i="1">
                        <a:latin typeface="Cambria Math"/>
                      </a:rPr>
                      <m:t>⁡{</m:t>
                    </m:r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100" dirty="0"/>
                  <a:t> of the cut.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376" y="3714751"/>
                <a:ext cx="2850125" cy="1061829"/>
              </a:xfrm>
              <a:prstGeom prst="rect">
                <a:avLst/>
              </a:prstGeom>
              <a:blipFill>
                <a:blip r:embed="rId5"/>
                <a:stretch>
                  <a:fillRect l="-2667" t="-3529" r="-2667" b="-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150376" y="4914900"/>
            <a:ext cx="2850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How many are there?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93680" y="5264371"/>
                <a:ext cx="248638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𝑻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𝑻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680" y="5264371"/>
                <a:ext cx="2486386" cy="630622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2"/>
          <p:cNvSpPr txBox="1">
            <a:spLocks/>
          </p:cNvSpPr>
          <p:nvPr/>
        </p:nvSpPr>
        <p:spPr>
          <a:xfrm>
            <a:off x="-128250" y="63155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17</a:t>
            </a:fld>
            <a:endParaRPr lang="en-US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F319CE-4CEB-CC42-ADF3-8F2B431F2F81}"/>
                  </a:ext>
                </a:extLst>
              </p:cNvPr>
              <p:cNvSpPr txBox="1"/>
              <p:nvPr/>
            </p:nvSpPr>
            <p:spPr>
              <a:xfrm>
                <a:off x="1685587" y="5878824"/>
                <a:ext cx="1113318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𝚯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F319CE-4CEB-CC42-ADF3-8F2B431F2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587" y="5878824"/>
                <a:ext cx="1113318" cy="4049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1455E5C-F4B0-974C-9242-370091171539}"/>
              </a:ext>
            </a:extLst>
          </p:cNvPr>
          <p:cNvSpPr txBox="1"/>
          <p:nvPr/>
        </p:nvSpPr>
        <p:spPr>
          <a:xfrm>
            <a:off x="4730545" y="118042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Define “runway” or “strip” along the cut.</a:t>
            </a:r>
          </a:p>
        </p:txBody>
      </p:sp>
    </p:spTree>
    <p:extLst>
      <p:ext uri="{BB962C8B-B14F-4D97-AF65-F5344CB8AC3E}">
        <p14:creationId xmlns:p14="http://schemas.microsoft.com/office/powerpoint/2010/main" val="105251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150" y="2000250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086350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05790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086350" y="51435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6057900" y="30289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200650" y="3257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041308" y="4057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257800" y="42862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000750" y="5200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0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4049955" y="588167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6611992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6935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8655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8654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4919344" y="2084762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5882692" y="2844819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34419" y="273912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419" y="2739124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l="-3448"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41308" y="347711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08" y="3477114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972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72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749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948" y="5208285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l="-2778"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150376" y="382471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We don’t need to test all pairs!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28655" y="4654595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Don’t need to test any points that are &gt;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/>
                  <a:t> from one another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655" y="4654595"/>
                <a:ext cx="2850125" cy="1061829"/>
              </a:xfrm>
              <a:prstGeom prst="rect">
                <a:avLst/>
              </a:prstGeom>
              <a:blipFill>
                <a:blip r:embed="rId5"/>
                <a:stretch>
                  <a:fillRect l="-2212" t="-3529" b="-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lide Number Placeholder 2"/>
          <p:cNvSpPr txBox="1">
            <a:spLocks/>
          </p:cNvSpPr>
          <p:nvPr/>
        </p:nvSpPr>
        <p:spPr>
          <a:xfrm>
            <a:off x="101111" y="6173174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18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444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365079" y="2004056"/>
            <a:ext cx="3653506" cy="4361044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Connector 30"/>
          <p:cNvCxnSpPr>
            <a:cxnSpLocks/>
            <a:stCxn id="36" idx="0"/>
            <a:endCxn id="36" idx="2"/>
          </p:cNvCxnSpPr>
          <p:nvPr/>
        </p:nvCxnSpPr>
        <p:spPr>
          <a:xfrm>
            <a:off x="6191832" y="2004056"/>
            <a:ext cx="0" cy="43610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Search Space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035" y="1143000"/>
            <a:ext cx="3501215" cy="392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5316" y="1535416"/>
            <a:ext cx="3448652" cy="715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5315" y="2250995"/>
                <a:ext cx="3448652" cy="17700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2100" b="1" dirty="0"/>
                  <a:t>Claim #1:  </a:t>
                </a:r>
                <a:r>
                  <a:rPr lang="en-US" sz="2100" dirty="0"/>
                  <a:t>if two points are the closest pair that cross the cut, then you can surround them in a box that’s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2⋅</m:t>
                    </m:r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>
                    <a:solidFill>
                      <a:srgbClr val="0070C0"/>
                    </a:solidFill>
                  </a:rPr>
                  <a:t> </a:t>
                </a:r>
                <a:r>
                  <a:rPr lang="en-US" sz="2100" dirty="0"/>
                  <a:t>wide by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/>
                  <a:t> tall.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15" y="2250995"/>
                <a:ext cx="3448652" cy="1770019"/>
              </a:xfrm>
              <a:prstGeom prst="rect">
                <a:avLst/>
              </a:prstGeom>
              <a:blipFill>
                <a:blip r:embed="rId2"/>
                <a:stretch>
                  <a:fillRect l="-2206" t="-2143" r="-3676"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83498" y="1588558"/>
                <a:ext cx="83834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2⋅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98" y="1588558"/>
                <a:ext cx="838347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>
            <a:cxnSpLocks/>
          </p:cNvCxnSpPr>
          <p:nvPr/>
        </p:nvCxnSpPr>
        <p:spPr>
          <a:xfrm>
            <a:off x="4365079" y="4369452"/>
            <a:ext cx="36318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4365079" y="2885266"/>
            <a:ext cx="360260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483" y="5273047"/>
            <a:ext cx="3448652" cy="8657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100" dirty="0"/>
          </a:p>
        </p:txBody>
      </p:sp>
      <p:sp>
        <p:nvSpPr>
          <p:cNvPr id="64" name="TextBox 63"/>
          <p:cNvSpPr txBox="1"/>
          <p:nvPr/>
        </p:nvSpPr>
        <p:spPr>
          <a:xfrm>
            <a:off x="471598" y="4120861"/>
            <a:ext cx="3448652" cy="715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dirty="0"/>
              <a:t>Let’s draw some examples.</a:t>
            </a:r>
          </a:p>
        </p:txBody>
      </p:sp>
      <p:sp>
        <p:nvSpPr>
          <p:cNvPr id="22" name="Slide Number Placeholder 2"/>
          <p:cNvSpPr txBox="1">
            <a:spLocks/>
          </p:cNvSpPr>
          <p:nvPr/>
        </p:nvSpPr>
        <p:spPr>
          <a:xfrm>
            <a:off x="77967" y="6365100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19</a:t>
            </a:fld>
            <a:endParaRPr lang="en-US" sz="9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B48F62-43A2-3F4C-BBA5-4BA69A74602D}"/>
              </a:ext>
            </a:extLst>
          </p:cNvPr>
          <p:cNvCxnSpPr>
            <a:cxnSpLocks/>
          </p:cNvCxnSpPr>
          <p:nvPr/>
        </p:nvCxnSpPr>
        <p:spPr>
          <a:xfrm>
            <a:off x="4365079" y="5880339"/>
            <a:ext cx="36382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2B4A6FD-D10F-A345-9FCD-9AB8F33AF768}"/>
              </a:ext>
            </a:extLst>
          </p:cNvPr>
          <p:cNvSpPr/>
          <p:nvPr/>
        </p:nvSpPr>
        <p:spPr>
          <a:xfrm>
            <a:off x="4375919" y="2885267"/>
            <a:ext cx="3653506" cy="148658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FC7C3-5053-3347-9992-B1AD7FFE8352}"/>
                  </a:ext>
                </a:extLst>
              </p:cNvPr>
              <p:cNvSpPr txBox="1"/>
              <p:nvPr/>
            </p:nvSpPr>
            <p:spPr>
              <a:xfrm>
                <a:off x="8180232" y="3420809"/>
                <a:ext cx="48418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FC7C3-5053-3347-9992-B1AD7FFE8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232" y="3420809"/>
                <a:ext cx="484187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7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40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924718" y="1966614"/>
            <a:ext cx="3200400" cy="417219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Connector 30"/>
          <p:cNvCxnSpPr>
            <a:cxnSpLocks/>
            <a:stCxn id="36" idx="0"/>
            <a:endCxn id="36" idx="2"/>
          </p:cNvCxnSpPr>
          <p:nvPr/>
        </p:nvCxnSpPr>
        <p:spPr>
          <a:xfrm>
            <a:off x="6524918" y="1966614"/>
            <a:ext cx="0" cy="417219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950"/>
            <a:ext cx="8229600" cy="990600"/>
          </a:xfrm>
        </p:spPr>
        <p:txBody>
          <a:bodyPr/>
          <a:lstStyle/>
          <a:p>
            <a:r>
              <a:rPr lang="en-US" dirty="0"/>
              <a:t>Reducing Search 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2626" y="173162"/>
                <a:ext cx="3448652" cy="11990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sz="1800" b="1" dirty="0"/>
                  <a:t>Claim #1:  </a:t>
                </a:r>
                <a:r>
                  <a:rPr lang="en-US" sz="1800" dirty="0"/>
                  <a:t>if two points are the closest pair that cross the cut, then you can surround them in a box that’s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2⋅</m:t>
                    </m:r>
                    <m:r>
                      <a:rPr lang="en-US" sz="18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dirty="0"/>
                  <a:t>wide by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1800" dirty="0"/>
                  <a:t> tall.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626" y="173162"/>
                <a:ext cx="3448652" cy="1199036"/>
              </a:xfrm>
              <a:prstGeom prst="rect">
                <a:avLst/>
              </a:prstGeom>
              <a:blipFill>
                <a:blip r:embed="rId2"/>
                <a:stretch>
                  <a:fillRect l="-1465" t="-1031" b="-61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36050" y="1627543"/>
                <a:ext cx="73437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2⋅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050" y="1627543"/>
                <a:ext cx="734376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4903040" y="4356315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873822" y="2847824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483" y="5273047"/>
            <a:ext cx="3448652" cy="8657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100" dirty="0"/>
          </a:p>
        </p:txBody>
      </p:sp>
      <p:sp>
        <p:nvSpPr>
          <p:cNvPr id="64" name="TextBox 63"/>
          <p:cNvSpPr txBox="1"/>
          <p:nvPr/>
        </p:nvSpPr>
        <p:spPr>
          <a:xfrm>
            <a:off x="412549" y="1189891"/>
            <a:ext cx="3722049" cy="2469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dirty="0"/>
              <a:t>Assume you’re checking in increasing y-order, and you’ve reached the first point of the closest pair.</a:t>
            </a:r>
          </a:p>
          <a:p>
            <a:r>
              <a:rPr lang="en-US" sz="2100" dirty="0"/>
              <a:t>Do you have to look at </a:t>
            </a:r>
            <a:r>
              <a:rPr lang="en-US" sz="2100" b="1" dirty="0"/>
              <a:t>all points above it</a:t>
            </a:r>
            <a:r>
              <a:rPr lang="en-US" sz="2100" dirty="0"/>
              <a:t> to be </a:t>
            </a:r>
            <a:r>
              <a:rPr lang="en-US" sz="2100" u="sng" dirty="0"/>
              <a:t>guaranteed</a:t>
            </a:r>
            <a:r>
              <a:rPr lang="en-US" sz="2100" dirty="0"/>
              <a:t> to find the other point and the minimum distance?</a:t>
            </a:r>
          </a:p>
        </p:txBody>
      </p:sp>
      <p:sp>
        <p:nvSpPr>
          <p:cNvPr id="22" name="Slide Number Placeholder 2"/>
          <p:cNvSpPr txBox="1">
            <a:spLocks/>
          </p:cNvSpPr>
          <p:nvPr/>
        </p:nvSpPr>
        <p:spPr>
          <a:xfrm>
            <a:off x="77967" y="6365100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20</a:t>
            </a:fld>
            <a:endParaRPr lang="en-US" sz="9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B48F62-43A2-3F4C-BBA5-4BA69A74602D}"/>
              </a:ext>
            </a:extLst>
          </p:cNvPr>
          <p:cNvCxnSpPr/>
          <p:nvPr/>
        </p:nvCxnSpPr>
        <p:spPr>
          <a:xfrm flipH="1">
            <a:off x="4909428" y="5842897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2B4A6FD-D10F-A345-9FCD-9AB8F33AF768}"/>
              </a:ext>
            </a:extLst>
          </p:cNvPr>
          <p:cNvSpPr/>
          <p:nvPr/>
        </p:nvSpPr>
        <p:spPr>
          <a:xfrm>
            <a:off x="4924718" y="2858779"/>
            <a:ext cx="3200400" cy="148658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DDE86B-4687-4941-A40A-E5DC8791CE69}"/>
              </a:ext>
            </a:extLst>
          </p:cNvPr>
          <p:cNvSpPr txBox="1"/>
          <p:nvPr/>
        </p:nvSpPr>
        <p:spPr>
          <a:xfrm>
            <a:off x="457200" y="3965981"/>
            <a:ext cx="4009293" cy="20923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b="1" dirty="0"/>
              <a:t>No!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Imagine you drew a box with its bottom at point’s y-coordinate.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See Claim #1.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Claim #2: only 8 points can be in the box.</a:t>
            </a:r>
          </a:p>
          <a:p>
            <a:endParaRPr lang="en-US" sz="2100" dirty="0"/>
          </a:p>
          <a:p>
            <a:endParaRPr lang="en-US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E8385FC-9FE3-BF4F-B678-4434A4701CC8}"/>
                  </a:ext>
                </a:extLst>
              </p:cNvPr>
              <p:cNvSpPr txBox="1"/>
              <p:nvPr/>
            </p:nvSpPr>
            <p:spPr>
              <a:xfrm>
                <a:off x="8269883" y="3489258"/>
                <a:ext cx="48418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E8385FC-9FE3-BF4F-B678-4434A4701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883" y="3489258"/>
                <a:ext cx="484187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65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924718" y="1966614"/>
            <a:ext cx="3200400" cy="417219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Connector 30"/>
          <p:cNvCxnSpPr>
            <a:cxnSpLocks/>
            <a:stCxn id="36" idx="0"/>
            <a:endCxn id="36" idx="2"/>
          </p:cNvCxnSpPr>
          <p:nvPr/>
        </p:nvCxnSpPr>
        <p:spPr>
          <a:xfrm>
            <a:off x="6524918" y="1966614"/>
            <a:ext cx="0" cy="417219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950"/>
            <a:ext cx="8229600" cy="990600"/>
          </a:xfrm>
        </p:spPr>
        <p:txBody>
          <a:bodyPr/>
          <a:lstStyle/>
          <a:p>
            <a:r>
              <a:rPr lang="en-US" dirty="0"/>
              <a:t>Reducing Search 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2626" y="173162"/>
                <a:ext cx="3448652" cy="11990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sz="1800" b="1" dirty="0"/>
                  <a:t>Claim #1:  </a:t>
                </a:r>
                <a:r>
                  <a:rPr lang="en-US" sz="1800" dirty="0"/>
                  <a:t>if two points are the closest pair that cross the cut, then you can surround them in a box that’s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2⋅</m:t>
                    </m:r>
                    <m:r>
                      <a:rPr lang="en-US" sz="18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dirty="0"/>
                  <a:t>wide by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1800" dirty="0"/>
                  <a:t> tall.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626" y="173162"/>
                <a:ext cx="3448652" cy="1199036"/>
              </a:xfrm>
              <a:prstGeom prst="rect">
                <a:avLst/>
              </a:prstGeom>
              <a:blipFill>
                <a:blip r:embed="rId2"/>
                <a:stretch>
                  <a:fillRect l="-1465" t="-1031" b="-61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36050" y="1627543"/>
                <a:ext cx="73437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2⋅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050" y="1627543"/>
                <a:ext cx="734376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4903040" y="4356315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873822" y="2847824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7483" y="5273047"/>
            <a:ext cx="3448652" cy="8657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100" dirty="0"/>
          </a:p>
        </p:txBody>
      </p:sp>
      <p:sp>
        <p:nvSpPr>
          <p:cNvPr id="64" name="TextBox 63"/>
          <p:cNvSpPr txBox="1"/>
          <p:nvPr/>
        </p:nvSpPr>
        <p:spPr>
          <a:xfrm>
            <a:off x="412549" y="1189891"/>
            <a:ext cx="3722049" cy="2469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dirty="0"/>
              <a:t>Assume you’re checking in increasing y-order, and you’ve reached the first point of the closest pair.</a:t>
            </a:r>
          </a:p>
          <a:p>
            <a:r>
              <a:rPr lang="en-US" sz="2100" dirty="0"/>
              <a:t>Do you have to look at </a:t>
            </a:r>
            <a:r>
              <a:rPr lang="en-US" sz="2100" b="1" dirty="0"/>
              <a:t>all points above it</a:t>
            </a:r>
            <a:r>
              <a:rPr lang="en-US" sz="2100" dirty="0"/>
              <a:t> to be </a:t>
            </a:r>
            <a:r>
              <a:rPr lang="en-US" sz="2100" u="sng" dirty="0"/>
              <a:t>guaranteed</a:t>
            </a:r>
            <a:r>
              <a:rPr lang="en-US" sz="2100" dirty="0"/>
              <a:t> to find the other point and the minimum distance?</a:t>
            </a:r>
          </a:p>
        </p:txBody>
      </p:sp>
      <p:sp>
        <p:nvSpPr>
          <p:cNvPr id="22" name="Slide Number Placeholder 2"/>
          <p:cNvSpPr txBox="1">
            <a:spLocks/>
          </p:cNvSpPr>
          <p:nvPr/>
        </p:nvSpPr>
        <p:spPr>
          <a:xfrm>
            <a:off x="77967" y="6365100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21</a:t>
            </a:fld>
            <a:endParaRPr lang="en-US" sz="9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B48F62-43A2-3F4C-BBA5-4BA69A74602D}"/>
              </a:ext>
            </a:extLst>
          </p:cNvPr>
          <p:cNvCxnSpPr/>
          <p:nvPr/>
        </p:nvCxnSpPr>
        <p:spPr>
          <a:xfrm flipH="1">
            <a:off x="4909428" y="5842897"/>
            <a:ext cx="3200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2B4A6FD-D10F-A345-9FCD-9AB8F33AF768}"/>
              </a:ext>
            </a:extLst>
          </p:cNvPr>
          <p:cNvSpPr/>
          <p:nvPr/>
        </p:nvSpPr>
        <p:spPr>
          <a:xfrm>
            <a:off x="4924718" y="2858779"/>
            <a:ext cx="3200400" cy="148658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DDE86B-4687-4941-A40A-E5DC8791CE69}"/>
              </a:ext>
            </a:extLst>
          </p:cNvPr>
          <p:cNvSpPr txBox="1"/>
          <p:nvPr/>
        </p:nvSpPr>
        <p:spPr>
          <a:xfrm>
            <a:off x="457200" y="3965981"/>
            <a:ext cx="4009293" cy="20923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100" b="1" dirty="0"/>
              <a:t>No!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Imagine you drew a box with its bottom at point’s y-coordinate.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See Claim #1.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100" dirty="0"/>
              <a:t>Claim #2: only 8 points can be in the box.</a:t>
            </a:r>
          </a:p>
          <a:p>
            <a:endParaRPr lang="en-US" sz="2100" dirty="0"/>
          </a:p>
          <a:p>
            <a:endParaRPr lang="en-US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E8385FC-9FE3-BF4F-B678-4434A4701CC8}"/>
                  </a:ext>
                </a:extLst>
              </p:cNvPr>
              <p:cNvSpPr txBox="1"/>
              <p:nvPr/>
            </p:nvSpPr>
            <p:spPr>
              <a:xfrm>
                <a:off x="8269883" y="3489258"/>
                <a:ext cx="48418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E8385FC-9FE3-BF4F-B678-4434A4701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883" y="3489258"/>
                <a:ext cx="484187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390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1298" y="1359153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755498" y="15877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727048" y="14734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755498" y="450240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6727048" y="23878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869798" y="26164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710456" y="34165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926948" y="36451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6669898" y="45595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69648" y="1355467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4719103" y="524057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81140" y="526900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766965" y="1251104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8685" y="1643520"/>
            <a:ext cx="38433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5588492" y="1443665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6551840" y="2203722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03567" y="2098027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567" y="2098027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3793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10456" y="2836017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456" y="2836017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241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641199" y="1353042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41199" y="4880331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4096" y="4567188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096" y="4567188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l="-2857" r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57325" y="2292520"/>
                <a:ext cx="343656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Consider points in strip in increasing y-order.</a:t>
                </a:r>
              </a:p>
              <a:p>
                <a:endParaRPr lang="en-US" sz="2100" dirty="0"/>
              </a:p>
              <a:p>
                <a:r>
                  <a:rPr lang="en-US" sz="2100" dirty="0"/>
                  <a:t>For a given point </a:t>
                </a:r>
                <a:r>
                  <a:rPr lang="en-US" sz="2100" i="1" dirty="0"/>
                  <a:t>p</a:t>
                </a:r>
                <a:r>
                  <a:rPr lang="en-US" sz="2100" dirty="0"/>
                  <a:t>, we can </a:t>
                </a:r>
                <a:r>
                  <a:rPr lang="en-US" sz="2100" i="1" dirty="0"/>
                  <a:t>prove</a:t>
                </a:r>
                <a:r>
                  <a:rPr lang="en-US" sz="2100" dirty="0"/>
                  <a:t> the 8</a:t>
                </a:r>
                <a:r>
                  <a:rPr lang="en-US" sz="2100" baseline="30000" dirty="0"/>
                  <a:t>th</a:t>
                </a:r>
                <a:r>
                  <a:rPr lang="en-US" sz="2100" dirty="0"/>
                  <a:t> point and beyond is more than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/>
                  <a:t> from </a:t>
                </a:r>
                <a:r>
                  <a:rPr lang="en-US" sz="2100" i="1" dirty="0"/>
                  <a:t>p</a:t>
                </a:r>
                <a:r>
                  <a:rPr lang="en-US" sz="2100" dirty="0"/>
                  <a:t>.</a:t>
                </a:r>
              </a:p>
              <a:p>
                <a:r>
                  <a:rPr lang="en-US" sz="2100" dirty="0"/>
                  <a:t>    (pp. 1041-2 in CLRS)</a:t>
                </a:r>
              </a:p>
              <a:p>
                <a:endParaRPr lang="en-US" sz="2100" dirty="0"/>
              </a:p>
              <a:p>
                <a:r>
                  <a:rPr lang="en-US" sz="2100" dirty="0"/>
                  <a:t>So for each point in strip, check next 7 points in y-order.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25" y="2292520"/>
                <a:ext cx="3436569" cy="3323987"/>
              </a:xfrm>
              <a:prstGeom prst="rect">
                <a:avLst/>
              </a:prstGeom>
              <a:blipFill>
                <a:blip r:embed="rId5"/>
                <a:stretch>
                  <a:fillRect l="-1838" t="-1141" r="-3676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lide Number Placeholder 2"/>
          <p:cNvSpPr txBox="1">
            <a:spLocks/>
          </p:cNvSpPr>
          <p:nvPr/>
        </p:nvSpPr>
        <p:spPr>
          <a:xfrm>
            <a:off x="101111" y="6173174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22</a:t>
            </a:fld>
            <a:endParaRPr lang="en-US" sz="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2A22F2-D7CC-4C4F-8F9D-7FB9D4E9BD77}"/>
                  </a:ext>
                </a:extLst>
              </p:cNvPr>
              <p:cNvSpPr txBox="1"/>
              <p:nvPr/>
            </p:nvSpPr>
            <p:spPr>
              <a:xfrm>
                <a:off x="2213747" y="5643218"/>
                <a:ext cx="18755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𝚯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𝑩𝒆𝒕𝒕𝒆𝒓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2A22F2-D7CC-4C4F-8F9D-7FB9D4E9B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747" y="5643218"/>
                <a:ext cx="1875513" cy="400110"/>
              </a:xfrm>
              <a:prstGeom prst="rect">
                <a:avLst/>
              </a:prstGeom>
              <a:blipFill>
                <a:blip r:embed="rId6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741E6BE1-357C-C844-80BC-9F3E9AD6EA84}"/>
              </a:ext>
            </a:extLst>
          </p:cNvPr>
          <p:cNvSpPr/>
          <p:nvPr/>
        </p:nvSpPr>
        <p:spPr>
          <a:xfrm>
            <a:off x="7289624" y="1473453"/>
            <a:ext cx="348540" cy="327734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8B6185-C577-844A-A922-3C8BDF02BF5E}"/>
              </a:ext>
            </a:extLst>
          </p:cNvPr>
          <p:cNvSpPr txBox="1"/>
          <p:nvPr/>
        </p:nvSpPr>
        <p:spPr>
          <a:xfrm>
            <a:off x="7796934" y="2770222"/>
            <a:ext cx="1083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check next 7</a:t>
            </a:r>
          </a:p>
        </p:txBody>
      </p:sp>
    </p:spTree>
    <p:extLst>
      <p:ext uri="{BB962C8B-B14F-4D97-AF65-F5344CB8AC3E}">
        <p14:creationId xmlns:p14="http://schemas.microsoft.com/office/powerpoint/2010/main" val="6434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0" grpId="0"/>
      <p:bldP spid="5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Closest Pair of Points: Divide and Conquer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1027" y="1402373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089930" y="163097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176827" y="151667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167359" y="4466351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976927" y="2628332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596906" y="237392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760185" y="2856932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039357" y="392066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176827" y="4694951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19377" y="1398687"/>
            <a:ext cx="1769932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4781336" y="527290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133367" y="527290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 rot="19684656">
            <a:off x="5136339" y="1419478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7217194" y="2001428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Oval 27"/>
          <p:cNvSpPr/>
          <p:nvPr/>
        </p:nvSpPr>
        <p:spPr>
          <a:xfrm rot="18230756">
            <a:off x="6446406" y="3524262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6576631" y="4228824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9E2BE9-52FA-434A-8E30-10C7078BF0D7}"/>
                  </a:ext>
                </a:extLst>
              </p:cNvPr>
              <p:cNvSpPr txBox="1"/>
              <p:nvPr/>
            </p:nvSpPr>
            <p:spPr>
              <a:xfrm>
                <a:off x="284716" y="1270487"/>
                <a:ext cx="420035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Initialization: </a:t>
                </a:r>
                <a:r>
                  <a:rPr lang="en-US" sz="1600" dirty="0"/>
                  <a:t>Sort points by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</a:t>
                </a:r>
              </a:p>
              <a:p>
                <a:r>
                  <a:rPr lang="en-US" sz="1600" dirty="0"/>
                  <a:t>(Later we’ll also need to process points by y-coordinate, too.)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Divide: </a:t>
                </a:r>
                <a:r>
                  <a:rPr lang="en-US" sz="1600" dirty="0"/>
                  <a:t>Partition points into two lists of points based 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 (split at the median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)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Conquer: </a:t>
                </a:r>
                <a:r>
                  <a:rPr lang="en-US" sz="1600" dirty="0"/>
                  <a:t>Recursively compute the closest pair of points in each list</a:t>
                </a:r>
              </a:p>
              <a:p>
                <a:r>
                  <a:rPr lang="en-US" sz="1600" dirty="0"/>
                  <a:t>	</a:t>
                </a:r>
                <a:r>
                  <a:rPr lang="en-US" sz="1600" dirty="0">
                    <a:solidFill>
                      <a:srgbClr val="7030A0"/>
                    </a:solidFill>
                  </a:rPr>
                  <a:t>Base case?</a:t>
                </a:r>
                <a:r>
                  <a:rPr lang="en-US" sz="1600" dirty="0"/>
                  <a:t> 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Combine: 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Consider only points in the runway</a:t>
                </a:r>
                <a:br>
                  <a:rPr lang="en-US" sz="1600" dirty="0"/>
                </a:br>
                <a:r>
                  <a:rPr lang="en-US" sz="1600" dirty="0"/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 within distance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600" dirty="0"/>
                  <a:t> of median)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Process runway points by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-coordinate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Compare each point in runway to 7 points above it and save the closest pair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Output closest pair among </a:t>
                </a:r>
                <a:r>
                  <a:rPr lang="en-US" sz="1600" dirty="0">
                    <a:solidFill>
                      <a:srgbClr val="0070C0"/>
                    </a:solidFill>
                  </a:rPr>
                  <a:t>left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0070C0"/>
                    </a:solidFill>
                  </a:rPr>
                  <a:t>right</a:t>
                </a:r>
                <a:r>
                  <a:rPr lang="en-US" sz="1600" dirty="0"/>
                  <a:t>, and </a:t>
                </a:r>
                <a:r>
                  <a:rPr lang="en-US" sz="1600" dirty="0">
                    <a:solidFill>
                      <a:srgbClr val="FF0000"/>
                    </a:solidFill>
                  </a:rPr>
                  <a:t>runway</a:t>
                </a:r>
                <a:r>
                  <a:rPr lang="en-US" sz="1600" dirty="0"/>
                  <a:t> points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9E2BE9-52FA-434A-8E30-10C7078BF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16" y="1270487"/>
                <a:ext cx="4200350" cy="5016758"/>
              </a:xfrm>
              <a:prstGeom prst="rect">
                <a:avLst/>
              </a:prstGeom>
              <a:blipFill>
                <a:blip r:embed="rId3"/>
                <a:stretch>
                  <a:fillRect l="-904" t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732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Closest Pair of Points: Divide and Conquer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91148F-80BE-42D9-8C42-3F5A4DC92867}"/>
                  </a:ext>
                </a:extLst>
              </p:cNvPr>
              <p:cNvSpPr txBox="1"/>
              <p:nvPr/>
            </p:nvSpPr>
            <p:spPr>
              <a:xfrm>
                <a:off x="3600450" y="1893585"/>
                <a:ext cx="14080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91148F-80BE-42D9-8C42-3F5A4DC92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1893585"/>
                <a:ext cx="1408078" cy="415498"/>
              </a:xfrm>
              <a:prstGeom prst="rect">
                <a:avLst/>
              </a:prstGeom>
              <a:blipFill>
                <a:blip r:embed="rId3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8A92F1-0CF6-4AF7-853E-32BA9201AC78}"/>
                  </a:ext>
                </a:extLst>
              </p:cNvPr>
              <p:cNvSpPr txBox="1"/>
              <p:nvPr/>
            </p:nvSpPr>
            <p:spPr>
              <a:xfrm>
                <a:off x="3600450" y="2457450"/>
                <a:ext cx="80092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8A92F1-0CF6-4AF7-853E-32BA9201A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2457450"/>
                <a:ext cx="800925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CFF9FE-81B1-4062-A903-7D63D17CF81C}"/>
                  </a:ext>
                </a:extLst>
              </p:cNvPr>
              <p:cNvSpPr txBox="1"/>
              <p:nvPr/>
            </p:nvSpPr>
            <p:spPr>
              <a:xfrm>
                <a:off x="3600450" y="3257550"/>
                <a:ext cx="123072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/2)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CFF9FE-81B1-4062-A903-7D63D17CF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3257550"/>
                <a:ext cx="1230722" cy="415498"/>
              </a:xfrm>
              <a:prstGeom prst="rect">
                <a:avLst/>
              </a:prstGeom>
              <a:blipFill>
                <a:blip r:embed="rId5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D7C43F-38C2-4199-BC1E-97805B90E7AC}"/>
                  </a:ext>
                </a:extLst>
              </p:cNvPr>
              <p:cNvSpPr txBox="1"/>
              <p:nvPr/>
            </p:nvSpPr>
            <p:spPr>
              <a:xfrm>
                <a:off x="3617603" y="4514850"/>
                <a:ext cx="81035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D7C43F-38C2-4199-BC1E-97805B90E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603" y="4514850"/>
                <a:ext cx="810350" cy="415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86F84D-B807-40E7-A59C-CF0AC44B0897}"/>
                  </a:ext>
                </a:extLst>
              </p:cNvPr>
              <p:cNvSpPr txBox="1"/>
              <p:nvPr/>
            </p:nvSpPr>
            <p:spPr>
              <a:xfrm>
                <a:off x="3600449" y="5315889"/>
                <a:ext cx="80092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86F84D-B807-40E7-A59C-CF0AC44B0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49" y="5315889"/>
                <a:ext cx="800925" cy="415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7246DE-9A13-4BC5-94CA-A9825C1115CF}"/>
                  </a:ext>
                </a:extLst>
              </p:cNvPr>
              <p:cNvSpPr txBox="1"/>
              <p:nvPr/>
            </p:nvSpPr>
            <p:spPr>
              <a:xfrm>
                <a:off x="6941" y="4514850"/>
                <a:ext cx="3469784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/2)+</m:t>
                      </m:r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7246DE-9A13-4BC5-94CA-A9825C111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" y="4514850"/>
                <a:ext cx="3469784" cy="415498"/>
              </a:xfrm>
              <a:prstGeom prst="rect">
                <a:avLst/>
              </a:prstGeom>
              <a:blipFill>
                <a:blip r:embed="rId8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0F356B-A191-4998-8961-49D810E2E8A8}"/>
                  </a:ext>
                </a:extLst>
              </p:cNvPr>
              <p:cNvSpPr txBox="1"/>
              <p:nvPr/>
            </p:nvSpPr>
            <p:spPr>
              <a:xfrm>
                <a:off x="42928" y="5115952"/>
                <a:ext cx="348863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>
                    <a:solidFill>
                      <a:srgbClr val="7030A0"/>
                    </a:solidFill>
                  </a:rPr>
                  <a:t>Case 2 of Master’s Theorem</a:t>
                </a:r>
                <a:r>
                  <a:rPr lang="en-US" sz="21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1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0F356B-A191-4998-8961-49D810E2E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8" y="5115952"/>
                <a:ext cx="3488635" cy="738664"/>
              </a:xfrm>
              <a:prstGeom prst="rect">
                <a:avLst/>
              </a:prstGeom>
              <a:blipFill>
                <a:blip r:embed="rId9"/>
                <a:stretch>
                  <a:fillRect l="-727" t="-5085" r="-727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8DA0499-A82B-481C-9009-6189554AC76A}"/>
              </a:ext>
            </a:extLst>
          </p:cNvPr>
          <p:cNvSpPr txBox="1"/>
          <p:nvPr/>
        </p:nvSpPr>
        <p:spPr>
          <a:xfrm>
            <a:off x="57837" y="1810182"/>
            <a:ext cx="337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running time?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971E8F61-A073-4B2A-8984-AFC0A8FB67D9}"/>
              </a:ext>
            </a:extLst>
          </p:cNvPr>
          <p:cNvSpPr/>
          <p:nvPr/>
        </p:nvSpPr>
        <p:spPr>
          <a:xfrm>
            <a:off x="3314700" y="2457450"/>
            <a:ext cx="342900" cy="3429000"/>
          </a:xfrm>
          <a:prstGeom prst="leftBrace">
            <a:avLst>
              <a:gd name="adj1" fmla="val 55072"/>
              <a:gd name="adj2" fmla="val 40000"/>
            </a:avLst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5406CD-269B-4AB6-B769-CDFB5723A4BB}"/>
                  </a:ext>
                </a:extLst>
              </p:cNvPr>
              <p:cNvSpPr txBox="1"/>
              <p:nvPr/>
            </p:nvSpPr>
            <p:spPr>
              <a:xfrm>
                <a:off x="2171700" y="3572902"/>
                <a:ext cx="97885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7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5406CD-269B-4AB6-B769-CDFB5723A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3572902"/>
                <a:ext cx="978858" cy="507831"/>
              </a:xfrm>
              <a:prstGeom prst="rect">
                <a:avLst/>
              </a:prstGeom>
              <a:blipFill>
                <a:blip r:embed="rId10"/>
                <a:stretch>
                  <a:fillRect r="-1266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3A514E-C3B8-4D2E-B361-37A3EB8CB3B4}"/>
                  </a:ext>
                </a:extLst>
              </p:cNvPr>
              <p:cNvSpPr txBox="1"/>
              <p:nvPr/>
            </p:nvSpPr>
            <p:spPr>
              <a:xfrm>
                <a:off x="847804" y="2174401"/>
                <a:ext cx="193553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3A514E-C3B8-4D2E-B361-37A3EB8CB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04" y="2174401"/>
                <a:ext cx="1935530" cy="553998"/>
              </a:xfrm>
              <a:prstGeom prst="rect">
                <a:avLst/>
              </a:prstGeom>
              <a:blipFill>
                <a:blip r:embed="rId11"/>
                <a:stretch>
                  <a:fillRect r="-129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6A326E-70C1-504B-B339-84982FB33E34}"/>
                  </a:ext>
                </a:extLst>
              </p:cNvPr>
              <p:cNvSpPr txBox="1"/>
              <p:nvPr/>
            </p:nvSpPr>
            <p:spPr>
              <a:xfrm>
                <a:off x="4972050" y="1945735"/>
                <a:ext cx="38862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/>
                  <a:t>Initialization: </a:t>
                </a:r>
                <a:r>
                  <a:rPr lang="en-US" sz="1500" dirty="0"/>
                  <a:t>Sort points by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-coordinate</a:t>
                </a:r>
              </a:p>
              <a:p>
                <a:endParaRPr lang="en-US" sz="1500" dirty="0"/>
              </a:p>
              <a:p>
                <a:r>
                  <a:rPr lang="en-US" sz="1500" b="1" dirty="0"/>
                  <a:t>Divide: </a:t>
                </a:r>
                <a:r>
                  <a:rPr lang="en-US" sz="1500" dirty="0"/>
                  <a:t>Partition points into two lists of points based on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-coordinate (split at the median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)</a:t>
                </a:r>
              </a:p>
              <a:p>
                <a:endParaRPr lang="en-US" sz="1500" dirty="0"/>
              </a:p>
              <a:p>
                <a:r>
                  <a:rPr lang="en-US" sz="1500" b="1" dirty="0"/>
                  <a:t>Conquer: </a:t>
                </a:r>
                <a:r>
                  <a:rPr lang="en-US" sz="1500" dirty="0"/>
                  <a:t>Recursively compute the closest pair of points in each list</a:t>
                </a:r>
              </a:p>
              <a:p>
                <a:endParaRPr lang="en-US" sz="1500" dirty="0"/>
              </a:p>
              <a:p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b="1" dirty="0"/>
                  <a:t>Combine: 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500" dirty="0"/>
                  <a:t>Process runway points by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500" dirty="0"/>
                  <a:t>-coordinate and</a:t>
                </a:r>
                <a:br>
                  <a:rPr lang="en-US" sz="1500" dirty="0"/>
                </a:br>
                <a:r>
                  <a:rPr lang="en-US" sz="1500" dirty="0"/>
                  <a:t>Compare each point in runway to 7 points above it and save the closest pair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500" dirty="0"/>
                  <a:t>Output closest pair among </a:t>
                </a:r>
                <a:r>
                  <a:rPr lang="en-US" sz="1500" dirty="0">
                    <a:solidFill>
                      <a:srgbClr val="0070C0"/>
                    </a:solidFill>
                  </a:rPr>
                  <a:t>left</a:t>
                </a:r>
                <a:r>
                  <a:rPr lang="en-US" sz="1500" dirty="0"/>
                  <a:t>, </a:t>
                </a:r>
                <a:r>
                  <a:rPr lang="en-US" sz="1500" dirty="0">
                    <a:solidFill>
                      <a:srgbClr val="0070C0"/>
                    </a:solidFill>
                  </a:rPr>
                  <a:t>right</a:t>
                </a:r>
                <a:r>
                  <a:rPr lang="en-US" sz="1500" dirty="0"/>
                  <a:t>, and </a:t>
                </a:r>
                <a:r>
                  <a:rPr lang="en-US" sz="1500" dirty="0">
                    <a:solidFill>
                      <a:srgbClr val="FF0000"/>
                    </a:solidFill>
                  </a:rPr>
                  <a:t>runway</a:t>
                </a:r>
                <a:r>
                  <a:rPr lang="en-US" sz="1500" dirty="0"/>
                  <a:t> points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6A326E-70C1-504B-B339-84982FB33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050" y="1945735"/>
                <a:ext cx="3886200" cy="3785652"/>
              </a:xfrm>
              <a:prstGeom prst="rect">
                <a:avLst/>
              </a:prstGeom>
              <a:blipFill>
                <a:blip r:embed="rId12"/>
                <a:stretch>
                  <a:fillRect l="-651" t="-334" b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4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3" grpId="0"/>
      <p:bldP spid="6" grpId="0"/>
      <p:bldP spid="14" grpId="0" build="p"/>
      <p:bldP spid="17" grpId="0" animBg="1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7085A-0C89-A040-80BA-AB33112C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Closest Pair of Points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95E141-4DE0-5246-B0A1-C6969363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D2F3D-3A41-064D-8FFC-7802551313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Comparing all pairs is a brute-force fail</a:t>
            </a:r>
          </a:p>
          <a:p>
            <a:pPr lvl="1"/>
            <a:r>
              <a:rPr lang="en-US" dirty="0"/>
              <a:t>Except for small inputs</a:t>
            </a:r>
          </a:p>
          <a:p>
            <a:r>
              <a:rPr lang="en-US" dirty="0"/>
              <a:t>Divide and conquer a big improvement</a:t>
            </a:r>
          </a:p>
          <a:p>
            <a:r>
              <a:rPr lang="en-US" dirty="0"/>
              <a:t>Needed to find an efficient way for part of the combine step</a:t>
            </a:r>
          </a:p>
          <a:p>
            <a:pPr lvl="1"/>
            <a:r>
              <a:rPr lang="en-US" dirty="0"/>
              <a:t>Geometry came through for us here!</a:t>
            </a:r>
          </a:p>
          <a:p>
            <a:pPr lvl="1"/>
            <a:r>
              <a:rPr lang="en-US" dirty="0"/>
              <a:t>Only needed to look at constant number of points for each point in the strip</a:t>
            </a:r>
          </a:p>
          <a:p>
            <a:r>
              <a:rPr lang="en-US" dirty="0"/>
              <a:t>Implementation subtleties</a:t>
            </a:r>
          </a:p>
          <a:p>
            <a:pPr lvl="1"/>
            <a:r>
              <a:rPr lang="en-US" dirty="0"/>
              <a:t>Don’t want to sort the strip by y-coordinate in each recursive call</a:t>
            </a:r>
          </a:p>
          <a:p>
            <a:pPr lvl="1"/>
            <a:r>
              <a:rPr lang="en-US" dirty="0"/>
              <a:t>In initialization, create an “index” that lets you process all points in order by y-coordinate</a:t>
            </a:r>
          </a:p>
          <a:p>
            <a:pPr lvl="1"/>
            <a:r>
              <a:rPr lang="en-US" dirty="0"/>
              <a:t>(There are other ways to address this.)</a:t>
            </a:r>
          </a:p>
        </p:txBody>
      </p:sp>
    </p:spTree>
    <p:extLst>
      <p:ext uri="{BB962C8B-B14F-4D97-AF65-F5344CB8AC3E}">
        <p14:creationId xmlns:p14="http://schemas.microsoft.com/office/powerpoint/2010/main" val="132564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Next Example: Trominos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Tiling problems</a:t>
            </a:r>
          </a:p>
          <a:p>
            <a:pPr lvl="1"/>
            <a:r>
              <a:rPr lang="en-US" dirty="0"/>
              <a:t>For us, a game:  </a:t>
            </a:r>
            <a:r>
              <a:rPr lang="en-US" dirty="0" err="1"/>
              <a:t>Trominos</a:t>
            </a:r>
            <a:endParaRPr lang="en-US" dirty="0"/>
          </a:p>
          <a:p>
            <a:pPr lvl="1"/>
            <a:r>
              <a:rPr lang="en-US" dirty="0"/>
              <a:t>In “real” life: serious tiling problems regarding component layout on VLSI chips</a:t>
            </a:r>
          </a:p>
          <a:p>
            <a:r>
              <a:rPr lang="en-US" dirty="0"/>
              <a:t>Definitions</a:t>
            </a:r>
          </a:p>
          <a:p>
            <a:pPr lvl="1"/>
            <a:r>
              <a:rPr lang="en-US" dirty="0" err="1"/>
              <a:t>Tromino</a:t>
            </a:r>
            <a:endParaRPr lang="en-US" dirty="0"/>
          </a:p>
          <a:p>
            <a:pPr lvl="1"/>
            <a:r>
              <a:rPr lang="en-US" dirty="0"/>
              <a:t>A deficient board</a:t>
            </a:r>
          </a:p>
          <a:p>
            <a:pPr lvl="2"/>
            <a:r>
              <a:rPr lang="en-US" dirty="0"/>
              <a:t>n x n where n = 2</a:t>
            </a:r>
            <a:r>
              <a:rPr lang="en-US" baseline="30000" dirty="0"/>
              <a:t>k</a:t>
            </a:r>
          </a:p>
          <a:p>
            <a:pPr lvl="2"/>
            <a:r>
              <a:rPr lang="en-US" dirty="0"/>
              <a:t>exactly one square missing</a:t>
            </a:r>
          </a:p>
          <a:p>
            <a:r>
              <a:rPr lang="en-US" dirty="0"/>
              <a:t>Problem statement:</a:t>
            </a:r>
          </a:p>
          <a:p>
            <a:pPr lvl="1"/>
            <a:r>
              <a:rPr lang="en-US" dirty="0"/>
              <a:t>Given a deficient board, tile it with </a:t>
            </a:r>
            <a:r>
              <a:rPr lang="en-US" dirty="0" err="1"/>
              <a:t>trominos</a:t>
            </a:r>
            <a:endParaRPr lang="en-US" dirty="0"/>
          </a:p>
          <a:p>
            <a:pPr lvl="2"/>
            <a:r>
              <a:rPr lang="en-US" dirty="0"/>
              <a:t>Exact covering, no overlap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724230" y="3221774"/>
            <a:ext cx="457200" cy="457200"/>
            <a:chOff x="1296" y="864"/>
            <a:chExt cx="288" cy="288"/>
          </a:xfrm>
        </p:grpSpPr>
        <p:sp>
          <p:nvSpPr>
            <p:cNvPr id="25643" name="Rectangle 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96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4" name="Rectangle 7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96" y="100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5" name="Rectangle 8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0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6" name="Rectangle 9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96" y="991"/>
              <a:ext cx="144" cy="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7" name="Line 1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296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8" name="Line 1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440" y="864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441905" y="4096487"/>
            <a:ext cx="914400" cy="914400"/>
            <a:chOff x="1680" y="1056"/>
            <a:chExt cx="576" cy="576"/>
          </a:xfrm>
        </p:grpSpPr>
        <p:sp>
          <p:nvSpPr>
            <p:cNvPr id="25627" name="Rectangl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80" y="10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8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680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9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824" y="10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0" name="Rectangle 1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24" y="1200"/>
              <a:ext cx="144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en-US"/>
            </a:p>
          </p:txBody>
        </p:sp>
        <p:sp>
          <p:nvSpPr>
            <p:cNvPr id="25631" name="Rectangle 1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68" y="10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2" name="Rectangle 1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968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3" name="Rectangle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12" y="10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4" name="Rectangle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112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5" name="Rectangle 2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680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6" name="Rectangle 2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8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7" name="Rectangle 2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824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8" name="Rectangle 2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82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39" name="Rectangle 2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68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0" name="Rectangle 2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1" name="Rectangle 2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112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42" name="Rectangle 2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11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5505280" y="3221774"/>
            <a:ext cx="457200" cy="457200"/>
            <a:chOff x="1296" y="864"/>
            <a:chExt cx="288" cy="288"/>
          </a:xfrm>
        </p:grpSpPr>
        <p:sp>
          <p:nvSpPr>
            <p:cNvPr id="25621" name="Rectangle 3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96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2" name="Rectangle 3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96" y="100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3" name="Rectangle 3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40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4" name="Rectangle 3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96" y="991"/>
              <a:ext cx="144" cy="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5" name="Line 3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1296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6" name="Line 3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1440" y="864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10800000">
            <a:off x="6213305" y="3221774"/>
            <a:ext cx="457200" cy="457200"/>
            <a:chOff x="1296" y="864"/>
            <a:chExt cx="288" cy="288"/>
          </a:xfrm>
        </p:grpSpPr>
        <p:sp>
          <p:nvSpPr>
            <p:cNvPr id="25615" name="Rectangle 3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96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6" name="Rectangle 3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96" y="100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7" name="Rectangle 3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440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8" name="Rectangle 4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96" y="991"/>
              <a:ext cx="144" cy="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9" name="Line 4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96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20" name="Line 4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440" y="864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 rot="5400000">
            <a:off x="6899105" y="3221774"/>
            <a:ext cx="457200" cy="457200"/>
            <a:chOff x="1296" y="864"/>
            <a:chExt cx="288" cy="288"/>
          </a:xfrm>
        </p:grpSpPr>
        <p:sp>
          <p:nvSpPr>
            <p:cNvPr id="25609" name="Rectangle 4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96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0" name="Rectangle 4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96" y="100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1" name="Rectangle 4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0" y="8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2" name="Rectangle 4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96" y="991"/>
              <a:ext cx="144" cy="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3" name="Line 4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96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5614" name="Line 4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864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648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Trominos: Playing the Game,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/>
              <a:t>Java app for </a:t>
            </a:r>
            <a:r>
              <a:rPr lang="en-US" dirty="0" err="1"/>
              <a:t>Trominos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hlinkClick r:id="rId4"/>
              </a:rPr>
              <a:t>http://www3.amherst.edu/~nstarr/puzzle.html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can we approach this problem using Divide and Conquer?</a:t>
            </a:r>
          </a:p>
          <a:p>
            <a:r>
              <a:rPr lang="en-US" dirty="0"/>
              <a:t>Small solutions: Can we solve them directly?</a:t>
            </a:r>
          </a:p>
          <a:p>
            <a:pPr lvl="1"/>
            <a:r>
              <a:rPr lang="en-US" dirty="0"/>
              <a:t>Yes:  2 x 2 board</a:t>
            </a:r>
          </a:p>
          <a:p>
            <a:r>
              <a:rPr lang="en-US" dirty="0"/>
              <a:t>Next larger problem:  4 x 4 board</a:t>
            </a:r>
          </a:p>
          <a:p>
            <a:pPr lvl="1"/>
            <a:r>
              <a:rPr lang="en-US" dirty="0"/>
              <a:t>Hmm, need to divide it</a:t>
            </a:r>
          </a:p>
          <a:p>
            <a:pPr lvl="1"/>
            <a:r>
              <a:rPr lang="en-US" dirty="0"/>
              <a:t>Four 2 x 2 boards</a:t>
            </a:r>
          </a:p>
          <a:p>
            <a:pPr lvl="1"/>
            <a:r>
              <a:rPr lang="en-US" dirty="0"/>
              <a:t>Only one of these four has the missing square</a:t>
            </a:r>
          </a:p>
          <a:p>
            <a:pPr lvl="2"/>
            <a:r>
              <a:rPr lang="en-US" dirty="0"/>
              <a:t>Solve it directly!</a:t>
            </a:r>
          </a:p>
          <a:p>
            <a:pPr lvl="1"/>
            <a:r>
              <a:rPr lang="en-US" dirty="0"/>
              <a:t>What about the other three?</a:t>
            </a:r>
          </a:p>
        </p:txBody>
      </p:sp>
    </p:spTree>
    <p:extLst>
      <p:ext uri="{BB962C8B-B14F-4D97-AF65-F5344CB8AC3E}">
        <p14:creationId xmlns:p14="http://schemas.microsoft.com/office/powerpoint/2010/main" val="243426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Trominos: Key to the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Place one </a:t>
            </a:r>
            <a:r>
              <a:rPr lang="en-US" dirty="0" err="1"/>
              <a:t>tromino</a:t>
            </a:r>
            <a:r>
              <a:rPr lang="en-US" dirty="0"/>
              <a:t> where three 2 x 2 boards connect</a:t>
            </a:r>
          </a:p>
          <a:p>
            <a:pPr lvl="1"/>
            <a:r>
              <a:rPr lang="en-US" dirty="0"/>
              <a:t>You now have three 2 x 2 deficient boards</a:t>
            </a:r>
          </a:p>
          <a:p>
            <a:pPr lvl="1"/>
            <a:r>
              <a:rPr lang="en-US" dirty="0"/>
              <a:t>Solve directly!</a:t>
            </a:r>
          </a:p>
          <a:p>
            <a:r>
              <a:rPr lang="en-US" dirty="0"/>
              <a:t>General solution for deficient board of size n</a:t>
            </a:r>
          </a:p>
          <a:p>
            <a:pPr lvl="1"/>
            <a:r>
              <a:rPr lang="en-US" dirty="0"/>
              <a:t>Divide into four boards</a:t>
            </a:r>
          </a:p>
          <a:p>
            <a:pPr lvl="1"/>
            <a:r>
              <a:rPr lang="en-US" dirty="0"/>
              <a:t>Identify the smaller board that has the removed tile</a:t>
            </a:r>
          </a:p>
          <a:p>
            <a:pPr lvl="1"/>
            <a:r>
              <a:rPr lang="en-US" dirty="0"/>
              <a:t>Place one </a:t>
            </a:r>
            <a:r>
              <a:rPr lang="en-US" dirty="0" err="1"/>
              <a:t>tromino</a:t>
            </a:r>
            <a:r>
              <a:rPr lang="en-US" dirty="0"/>
              <a:t> that covers the corner of the other three</a:t>
            </a:r>
          </a:p>
          <a:p>
            <a:pPr lvl="1"/>
            <a:r>
              <a:rPr lang="en-US" dirty="0"/>
              <a:t>Now recursively process all four deficient boards</a:t>
            </a:r>
          </a:p>
          <a:p>
            <a:pPr lvl="1"/>
            <a:r>
              <a:rPr lang="en-US" dirty="0"/>
              <a:t>Don’t forget! First, check for n==2</a:t>
            </a:r>
          </a:p>
        </p:txBody>
      </p:sp>
    </p:spTree>
    <p:extLst>
      <p:ext uri="{BB962C8B-B14F-4D97-AF65-F5344CB8AC3E}">
        <p14:creationId xmlns:p14="http://schemas.microsoft.com/office/powerpoint/2010/main" val="141503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50950"/>
            <a:ext cx="86868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1">
                <a:latin typeface="Lucida Console" charset="0"/>
              </a:rPr>
              <a:t>Input Parameters: </a:t>
            </a:r>
            <a:r>
              <a:rPr lang="en-US" sz="1800" b="1" i="1">
                <a:latin typeface="Lucida Console" charset="0"/>
              </a:rPr>
              <a:t>n</a:t>
            </a:r>
            <a:r>
              <a:rPr lang="en-US" sz="1800" b="1">
                <a:latin typeface="Lucida Console" charset="0"/>
              </a:rPr>
              <a:t>, a power of 2 (the board size);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                the location </a:t>
            </a:r>
            <a:r>
              <a:rPr lang="en-US" sz="1800" b="1" i="1">
                <a:latin typeface="Lucida Console" charset="0"/>
              </a:rPr>
              <a:t>L</a:t>
            </a:r>
            <a:r>
              <a:rPr lang="en-US" sz="1800" b="1">
                <a:latin typeface="Lucida Console" charset="0"/>
              </a:rPr>
              <a:t> of the missing square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Output Parameters: None</a:t>
            </a:r>
          </a:p>
          <a:p>
            <a:pPr defTabSz="457200" eaLnBrk="1" hangingPunct="1"/>
            <a:r>
              <a:rPr lang="en-US" sz="1800" b="1" i="1">
                <a:latin typeface="Lucida Console" charset="0"/>
              </a:rPr>
              <a:t>tile</a:t>
            </a:r>
            <a:r>
              <a:rPr lang="en-US" sz="1800" b="1">
                <a:latin typeface="Lucida Console" charset="0"/>
              </a:rPr>
              <a:t>(</a:t>
            </a:r>
            <a:r>
              <a:rPr lang="en-US" sz="1800" b="1" i="1">
                <a:latin typeface="Lucida Console" charset="0"/>
              </a:rPr>
              <a:t>n</a:t>
            </a:r>
            <a:r>
              <a:rPr lang="en-US" sz="1800" b="1">
                <a:latin typeface="Lucida Console" charset="0"/>
              </a:rPr>
              <a:t>,</a:t>
            </a:r>
            <a:r>
              <a:rPr lang="en-US" sz="1800" b="1" i="1">
                <a:latin typeface="Lucida Console" charset="0"/>
              </a:rPr>
              <a:t>L</a:t>
            </a:r>
            <a:r>
              <a:rPr lang="en-US" sz="1800" b="1">
                <a:latin typeface="Lucida Console" charset="0"/>
              </a:rPr>
              <a:t>) {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if (</a:t>
            </a:r>
            <a:r>
              <a:rPr lang="en-US" sz="1800" b="1" i="1">
                <a:latin typeface="Lucida Console" charset="0"/>
              </a:rPr>
              <a:t>n</a:t>
            </a:r>
            <a:r>
              <a:rPr lang="en-US" sz="1800" b="1">
                <a:latin typeface="Lucida Console" charset="0"/>
              </a:rPr>
              <a:t> == 2) {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	// the board is a right tromino </a:t>
            </a:r>
            <a:r>
              <a:rPr lang="en-US" sz="1800" b="1" i="1">
                <a:latin typeface="Lucida Console" charset="0"/>
              </a:rPr>
              <a:t>T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   	tile with </a:t>
            </a:r>
            <a:r>
              <a:rPr lang="en-US" sz="1800" b="1" i="1">
                <a:latin typeface="Lucida Console" charset="0"/>
              </a:rPr>
              <a:t>T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   	return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}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divide the board into four </a:t>
            </a:r>
            <a:r>
              <a:rPr lang="en-US" sz="1800" b="1" i="1">
                <a:latin typeface="Lucida Console" charset="0"/>
              </a:rPr>
              <a:t>n</a:t>
            </a:r>
            <a:r>
              <a:rPr lang="en-US" sz="1800" b="1">
                <a:latin typeface="Lucida Console" charset="0"/>
              </a:rPr>
              <a:t>/2 × </a:t>
            </a:r>
            <a:r>
              <a:rPr lang="en-US" sz="1800" b="1" i="1">
                <a:latin typeface="Lucida Console" charset="0"/>
              </a:rPr>
              <a:t>n</a:t>
            </a:r>
            <a:r>
              <a:rPr lang="en-US" sz="1800" b="1">
                <a:latin typeface="Lucida Console" charset="0"/>
              </a:rPr>
              <a:t>/2 subboards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place one tromino as in Figure 5.1.4(b)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 	// each of the 1 × 1 squares in this tromino 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	// is considered as missing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 	let </a:t>
            </a:r>
            <a:r>
              <a:rPr lang="en-US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1</a:t>
            </a:r>
            <a:r>
              <a:rPr lang="en-US" sz="1800" b="1">
                <a:latin typeface="Lucida Console" charset="0"/>
              </a:rPr>
              <a:t>,</a:t>
            </a:r>
            <a:r>
              <a:rPr lang="en-US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2</a:t>
            </a:r>
            <a:r>
              <a:rPr lang="en-US" sz="1800" b="1">
                <a:latin typeface="Lucida Console" charset="0"/>
              </a:rPr>
              <a:t>,</a:t>
            </a:r>
            <a:r>
              <a:rPr lang="en-US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3</a:t>
            </a:r>
            <a:r>
              <a:rPr lang="en-US" sz="1800" b="1">
                <a:latin typeface="Lucida Console" charset="0"/>
              </a:rPr>
              <a:t>,</a:t>
            </a:r>
            <a:r>
              <a:rPr lang="en-US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4</a:t>
            </a:r>
            <a:r>
              <a:rPr lang="en-US" sz="1800" b="1">
                <a:latin typeface="Lucida Console" charset="0"/>
              </a:rPr>
              <a:t> be the locations of the missing squares	</a:t>
            </a:r>
          </a:p>
          <a:p>
            <a:pPr defTabSz="457200" eaLnBrk="1" hangingPunct="1"/>
            <a:r>
              <a:rPr lang="en-US" sz="1800" b="1">
                <a:latin typeface="Lucida Console" charset="0"/>
              </a:rPr>
              <a:t>	</a:t>
            </a:r>
            <a:r>
              <a:rPr lang="pt-BR" sz="1800" b="1">
                <a:latin typeface="Lucida Console" charset="0"/>
              </a:rPr>
              <a:t>tile(</a:t>
            </a:r>
            <a:r>
              <a:rPr lang="pt-BR" sz="1800" b="1" i="1">
                <a:latin typeface="Lucida Console" charset="0"/>
              </a:rPr>
              <a:t>n</a:t>
            </a:r>
            <a:r>
              <a:rPr lang="pt-BR" sz="1800" b="1">
                <a:latin typeface="Lucida Console" charset="0"/>
              </a:rPr>
              <a:t>/2,</a:t>
            </a:r>
            <a:r>
              <a:rPr lang="pt-BR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1</a:t>
            </a:r>
            <a:r>
              <a:rPr lang="pt-BR" sz="1800" b="1">
                <a:latin typeface="Lucida Console" charset="0"/>
              </a:rPr>
              <a:t>)</a:t>
            </a:r>
          </a:p>
          <a:p>
            <a:pPr defTabSz="457200" eaLnBrk="1" hangingPunct="1"/>
            <a:r>
              <a:rPr lang="pt-BR" sz="1800" b="1">
                <a:latin typeface="Lucida Console" charset="0"/>
              </a:rPr>
              <a:t>	tile(</a:t>
            </a:r>
            <a:r>
              <a:rPr lang="pt-BR" sz="1800" b="1" i="1">
                <a:latin typeface="Lucida Console" charset="0"/>
              </a:rPr>
              <a:t>n</a:t>
            </a:r>
            <a:r>
              <a:rPr lang="pt-BR" sz="1800" b="1">
                <a:latin typeface="Lucida Console" charset="0"/>
              </a:rPr>
              <a:t>/2,</a:t>
            </a:r>
            <a:r>
              <a:rPr lang="pt-BR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2</a:t>
            </a:r>
            <a:r>
              <a:rPr lang="pt-BR" sz="1800" b="1">
                <a:latin typeface="Lucida Console" charset="0"/>
              </a:rPr>
              <a:t>)</a:t>
            </a:r>
          </a:p>
          <a:p>
            <a:pPr defTabSz="457200" eaLnBrk="1" hangingPunct="1"/>
            <a:r>
              <a:rPr lang="pt-BR" sz="1800" b="1">
                <a:latin typeface="Lucida Console" charset="0"/>
              </a:rPr>
              <a:t>	tile(</a:t>
            </a:r>
            <a:r>
              <a:rPr lang="pt-BR" sz="1800" b="1" i="1">
                <a:latin typeface="Lucida Console" charset="0"/>
              </a:rPr>
              <a:t>n</a:t>
            </a:r>
            <a:r>
              <a:rPr lang="pt-BR" sz="1800" b="1">
                <a:latin typeface="Lucida Console" charset="0"/>
              </a:rPr>
              <a:t>/2,</a:t>
            </a:r>
            <a:r>
              <a:rPr lang="pt-BR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3</a:t>
            </a:r>
            <a:r>
              <a:rPr lang="pt-BR" sz="1800" b="1">
                <a:latin typeface="Lucida Console" charset="0"/>
              </a:rPr>
              <a:t>)</a:t>
            </a:r>
          </a:p>
          <a:p>
            <a:pPr defTabSz="457200" eaLnBrk="1" hangingPunct="1"/>
            <a:r>
              <a:rPr lang="pt-BR" sz="1800" b="1">
                <a:latin typeface="Lucida Console" charset="0"/>
              </a:rPr>
              <a:t>	tile(</a:t>
            </a:r>
            <a:r>
              <a:rPr lang="pt-BR" sz="1800" b="1" i="1">
                <a:latin typeface="Lucida Console" charset="0"/>
              </a:rPr>
              <a:t>n</a:t>
            </a:r>
            <a:r>
              <a:rPr lang="pt-BR" sz="1800" b="1">
                <a:latin typeface="Lucida Console" charset="0"/>
              </a:rPr>
              <a:t>/2,</a:t>
            </a:r>
            <a:r>
              <a:rPr lang="pt-BR" sz="1800" b="1" i="1">
                <a:latin typeface="Lucida Console" charset="0"/>
              </a:rPr>
              <a:t>m</a:t>
            </a:r>
            <a:r>
              <a:rPr lang="en-US" sz="1800" b="1" baseline="-25000">
                <a:latin typeface="Lucida Console" charset="0"/>
              </a:rPr>
              <a:t>4</a:t>
            </a:r>
            <a:r>
              <a:rPr lang="pt-BR" sz="1800" b="1">
                <a:latin typeface="Lucida Console" charset="0"/>
              </a:rPr>
              <a:t>)</a:t>
            </a:r>
          </a:p>
          <a:p>
            <a:pPr defTabSz="457200" eaLnBrk="1" hangingPunct="1"/>
            <a:r>
              <a:rPr lang="pt-BR" sz="1800" b="1">
                <a:latin typeface="Lucida Console" charset="0"/>
              </a:rPr>
              <a:t>}</a:t>
            </a:r>
            <a:r>
              <a:rPr lang="pt-BR" sz="1800">
                <a:latin typeface="Lucida Console" charset="0"/>
              </a:rPr>
              <a:t>	</a:t>
            </a:r>
          </a:p>
          <a:p>
            <a:pPr defTabSz="457200" eaLnBrk="1" hangingPunct="1"/>
            <a:endParaRPr lang="pt-BR" sz="1800">
              <a:latin typeface="Lucida Console" charset="0"/>
            </a:endParaRPr>
          </a:p>
          <a:p>
            <a:pPr defTabSz="457200" eaLnBrk="1" hangingPunct="1"/>
            <a:endParaRPr lang="en-US" sz="1800">
              <a:latin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Trominos: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What do we count?  What’s the basic operation?</a:t>
            </a:r>
          </a:p>
          <a:p>
            <a:pPr lvl="1"/>
            <a:r>
              <a:rPr lang="en-US"/>
              <a:t>Note we place a tromino and it stays put</a:t>
            </a:r>
          </a:p>
          <a:p>
            <a:pPr lvl="1"/>
            <a:r>
              <a:rPr lang="en-US"/>
              <a:t>No loops or conditionals other than placing a tile</a:t>
            </a:r>
          </a:p>
          <a:p>
            <a:pPr lvl="1"/>
            <a:r>
              <a:rPr lang="en-US"/>
              <a:t>Assume placing or drawing a tromino is constant</a:t>
            </a:r>
          </a:p>
          <a:p>
            <a:pPr lvl="1"/>
            <a:r>
              <a:rPr lang="en-US"/>
              <a:t>Assume that finding which subproblem has the missing tile is constant</a:t>
            </a:r>
          </a:p>
          <a:p>
            <a:r>
              <a:rPr lang="en-US"/>
              <a:t>Conclusion: we can just count how many trominos are placed</a:t>
            </a:r>
          </a:p>
          <a:p>
            <a:r>
              <a:rPr lang="en-US"/>
              <a:t>How many fit on a n x n board?</a:t>
            </a:r>
          </a:p>
          <a:p>
            <a:pPr lvl="1"/>
            <a:r>
              <a:rPr lang="en-US"/>
              <a:t>(n</a:t>
            </a:r>
            <a:r>
              <a:rPr lang="en-US" baseline="30000"/>
              <a:t>2</a:t>
            </a:r>
            <a:r>
              <a:rPr lang="en-US"/>
              <a:t> – 1) / 3 </a:t>
            </a:r>
          </a:p>
          <a:p>
            <a:r>
              <a:rPr lang="en-US"/>
              <a:t>Do you think this optimal?</a:t>
            </a:r>
          </a:p>
        </p:txBody>
      </p:sp>
    </p:spTree>
    <p:extLst>
      <p:ext uri="{BB962C8B-B14F-4D97-AF65-F5344CB8AC3E}">
        <p14:creationId xmlns:p14="http://schemas.microsoft.com/office/powerpoint/2010/main" val="257351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Trominos: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Runtime?</a:t>
            </a:r>
          </a:p>
          <a:p>
            <a:endParaRPr lang="en-US" dirty="0"/>
          </a:p>
          <a:p>
            <a:r>
              <a:rPr lang="en-US" dirty="0"/>
              <a:t>If ‘n’ is the size of one board dimension (</a:t>
            </a:r>
            <a:r>
              <a:rPr lang="en-US" dirty="0" err="1"/>
              <a:t>nxn</a:t>
            </a:r>
            <a:r>
              <a:rPr lang="en-US" dirty="0"/>
              <a:t> board)</a:t>
            </a:r>
          </a:p>
          <a:p>
            <a:pPr lvl="1"/>
            <a:r>
              <a:rPr lang="en-US" dirty="0"/>
              <a:t>4 subproblems of size n/2 x n/2</a:t>
            </a:r>
          </a:p>
          <a:p>
            <a:pPr lvl="1"/>
            <a:r>
              <a:rPr lang="en-US" dirty="0"/>
              <a:t>O(1) to place one </a:t>
            </a:r>
            <a:r>
              <a:rPr lang="en-US" dirty="0" err="1"/>
              <a:t>tromino</a:t>
            </a:r>
            <a:r>
              <a:rPr lang="en-US" dirty="0"/>
              <a:t> “across the cuts” and “combine”</a:t>
            </a:r>
          </a:p>
          <a:p>
            <a:pPr lvl="1"/>
            <a:endParaRPr lang="en-US" dirty="0"/>
          </a:p>
          <a:p>
            <a:r>
              <a:rPr lang="en-US" dirty="0"/>
              <a:t>T(n) = 4T(n/2) + 1 = ??</a:t>
            </a:r>
          </a:p>
          <a:p>
            <a:endParaRPr lang="en-US" dirty="0"/>
          </a:p>
          <a:p>
            <a:r>
              <a:rPr lang="en-US" dirty="0"/>
              <a:t>Also, think intuitively. There are n^2 board spaces and each “round” you are placing one </a:t>
            </a:r>
            <a:r>
              <a:rPr lang="en-US" dirty="0" err="1"/>
              <a:t>tromino</a:t>
            </a:r>
            <a:r>
              <a:rPr lang="en-US" dirty="0"/>
              <a:t> (3 spaces)</a:t>
            </a:r>
          </a:p>
          <a:p>
            <a:pPr lvl="1"/>
            <a:r>
              <a:rPr lang="en-US" dirty="0"/>
              <a:t>So at least n^2 / 3 JUST to place the </a:t>
            </a:r>
            <a:r>
              <a:rPr lang="en-US" dirty="0" err="1"/>
              <a:t>Trominos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Readings: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CLRS 33.4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4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02-greedy</Template>
  <TotalTime>37562</TotalTime>
  <Words>1844</Words>
  <Application>Microsoft Macintosh PowerPoint</Application>
  <PresentationFormat>On-screen Show (4:3)</PresentationFormat>
  <Paragraphs>375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Bookman Old Style</vt:lpstr>
      <vt:lpstr>Calibri</vt:lpstr>
      <vt:lpstr>Cambria Math</vt:lpstr>
      <vt:lpstr>Gill Sans MT</vt:lpstr>
      <vt:lpstr>Lucida Console</vt:lpstr>
      <vt:lpstr>Times New Roman</vt:lpstr>
      <vt:lpstr>Wingdings</vt:lpstr>
      <vt:lpstr>Wingdings 3</vt:lpstr>
      <vt:lpstr>Origin</vt:lpstr>
      <vt:lpstr>More Divide and Conquer: Quicksort and Closest Pair of Points</vt:lpstr>
      <vt:lpstr>Trominoes</vt:lpstr>
      <vt:lpstr>Next Example: Trominos</vt:lpstr>
      <vt:lpstr>Trominos: Playing the Game, Strategy</vt:lpstr>
      <vt:lpstr>Trominos: Key to the Solution</vt:lpstr>
      <vt:lpstr>PowerPoint Presentation</vt:lpstr>
      <vt:lpstr>Trominos: Analysis</vt:lpstr>
      <vt:lpstr>Trominos: Analysis</vt:lpstr>
      <vt:lpstr>Closest Pair of Points</vt:lpstr>
      <vt:lpstr>Closest Pair of Points in 2D Space</vt:lpstr>
      <vt:lpstr>Closest Pair of Points: Naïve</vt:lpstr>
      <vt:lpstr>Closest Pair of Points: D&amp;C</vt:lpstr>
      <vt:lpstr>Closest Pair of Points: D&amp;C</vt:lpstr>
      <vt:lpstr>Closest Pair of Points: D&amp;C</vt:lpstr>
      <vt:lpstr>Closest Pair of Points: D&amp;C</vt:lpstr>
      <vt:lpstr>Spanning the Cut</vt:lpstr>
      <vt:lpstr>Spanning the Cut</vt:lpstr>
      <vt:lpstr>Spanning the Cut</vt:lpstr>
      <vt:lpstr>Reducing Search Space</vt:lpstr>
      <vt:lpstr>Reducing Search Space</vt:lpstr>
      <vt:lpstr>Reducing Search Space</vt:lpstr>
      <vt:lpstr>Spanning the Cut</vt:lpstr>
      <vt:lpstr>Closest Pair of Points: Divide and Conquer</vt:lpstr>
      <vt:lpstr>Closest Pair of Points: Divide and Conquer</vt:lpstr>
      <vt:lpstr>Summary for Closest Pair of Points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Microsoft Office User</cp:lastModifiedBy>
  <cp:revision>496</cp:revision>
  <cp:lastPrinted>2010-02-08T18:40:35Z</cp:lastPrinted>
  <dcterms:created xsi:type="dcterms:W3CDTF">2010-02-08T18:32:44Z</dcterms:created>
  <dcterms:modified xsi:type="dcterms:W3CDTF">2021-08-31T14:19:20Z</dcterms:modified>
</cp:coreProperties>
</file>