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645" r:id="rId2"/>
    <p:sldId id="786" r:id="rId3"/>
    <p:sldId id="787" r:id="rId4"/>
    <p:sldId id="778" r:id="rId5"/>
    <p:sldId id="728" r:id="rId6"/>
    <p:sldId id="729" r:id="rId7"/>
    <p:sldId id="730" r:id="rId8"/>
    <p:sldId id="788" r:id="rId9"/>
    <p:sldId id="779" r:id="rId10"/>
    <p:sldId id="731" r:id="rId11"/>
    <p:sldId id="732" r:id="rId12"/>
    <p:sldId id="789" r:id="rId13"/>
    <p:sldId id="791" r:id="rId14"/>
    <p:sldId id="403" r:id="rId15"/>
    <p:sldId id="404" r:id="rId16"/>
    <p:sldId id="799" r:id="rId17"/>
    <p:sldId id="800" r:id="rId18"/>
    <p:sldId id="803" r:id="rId19"/>
    <p:sldId id="805" r:id="rId20"/>
    <p:sldId id="804" r:id="rId21"/>
    <p:sldId id="792" r:id="rId22"/>
    <p:sldId id="385" r:id="rId23"/>
    <p:sldId id="386" r:id="rId24"/>
    <p:sldId id="387" r:id="rId25"/>
    <p:sldId id="770" r:id="rId26"/>
    <p:sldId id="784" r:id="rId27"/>
    <p:sldId id="785" r:id="rId28"/>
    <p:sldId id="773" r:id="rId29"/>
    <p:sldId id="774" r:id="rId30"/>
    <p:sldId id="767" r:id="rId31"/>
    <p:sldId id="416" r:id="rId32"/>
    <p:sldId id="417" r:id="rId33"/>
    <p:sldId id="418" r:id="rId34"/>
    <p:sldId id="419" r:id="rId35"/>
    <p:sldId id="801" r:id="rId36"/>
    <p:sldId id="422" r:id="rId37"/>
    <p:sldId id="423" r:id="rId38"/>
    <p:sldId id="425" r:id="rId39"/>
    <p:sldId id="432" r:id="rId40"/>
    <p:sldId id="424" r:id="rId41"/>
    <p:sldId id="426" r:id="rId42"/>
    <p:sldId id="427" r:id="rId43"/>
    <p:sldId id="428" r:id="rId44"/>
    <p:sldId id="802" r:id="rId45"/>
    <p:sldId id="807" r:id="rId46"/>
    <p:sldId id="808" r:id="rId47"/>
    <p:sldId id="809" r:id="rId48"/>
    <p:sldId id="810" r:id="rId49"/>
    <p:sldId id="811" r:id="rId50"/>
    <p:sldId id="812" r:id="rId51"/>
    <p:sldId id="813" r:id="rId52"/>
    <p:sldId id="806" r:id="rId53"/>
    <p:sldId id="41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CCFF"/>
    <a:srgbClr val="FFA7FF"/>
    <a:srgbClr val="00B0F0"/>
    <a:srgbClr val="FFFF00"/>
    <a:srgbClr val="33CC33"/>
    <a:srgbClr val="996600"/>
    <a:srgbClr val="CC6600"/>
    <a:srgbClr val="00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94"/>
    <p:restoredTop sz="92949" autoAdjust="0"/>
  </p:normalViewPr>
  <p:slideViewPr>
    <p:cSldViewPr>
      <p:cViewPr varScale="1">
        <p:scale>
          <a:sx n="115" d="100"/>
          <a:sy n="115" d="100"/>
        </p:scale>
        <p:origin x="208" y="7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9F7FD5-2840-4607-A4CD-0A8A66D9D61D}" type="datetimeFigureOut">
              <a:rPr lang="en-US" smtClean="0"/>
              <a:t>11/23/21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7E913D-325D-4B30-8E23-50203DB584FD}" type="slidenum">
              <a:rPr lang="en-US" smtClean="0"/>
              <a:t>‹#›</a:t>
            </a:fld>
            <a:endParaRPr lang="en-US"/>
          </a:p>
        </p:txBody>
      </p:sp>
    </p:spTree>
    <p:extLst>
      <p:ext uri="{BB962C8B-B14F-4D97-AF65-F5344CB8AC3E}">
        <p14:creationId xmlns:p14="http://schemas.microsoft.com/office/powerpoint/2010/main" val="3691005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7E913D-325D-4B30-8E23-50203DB584FD}" type="slidenum">
              <a:rPr lang="en-US" smtClean="0"/>
              <a:t>1</a:t>
            </a:fld>
            <a:endParaRPr lang="en-US"/>
          </a:p>
        </p:txBody>
      </p:sp>
    </p:spTree>
    <p:extLst>
      <p:ext uri="{BB962C8B-B14F-4D97-AF65-F5344CB8AC3E}">
        <p14:creationId xmlns:p14="http://schemas.microsoft.com/office/powerpoint/2010/main" val="251026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5D8DCB-06E0-DB4B-A914-CADE4285D248}"/>
              </a:ext>
            </a:extLst>
          </p:cNvPr>
          <p:cNvSpPr/>
          <p:nvPr/>
        </p:nvSpPr>
        <p:spPr>
          <a:xfrm>
            <a:off x="0" y="-1"/>
            <a:ext cx="12192000" cy="6858001"/>
          </a:xfrm>
          <a:prstGeom prst="rect">
            <a:avLst/>
          </a:prstGeom>
          <a:gradFill flip="none" rotWithShape="1">
            <a:gsLst>
              <a:gs pos="100000">
                <a:schemeClr val="tx1">
                  <a:lumMod val="85000"/>
                  <a:lumOff val="15000"/>
                </a:schemeClr>
              </a:gs>
              <a:gs pos="0">
                <a:schemeClr val="tx1">
                  <a:lumMod val="65000"/>
                  <a:lumOff val="3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2130426"/>
            <a:ext cx="10363200" cy="1470025"/>
          </a:xfrm>
        </p:spPr>
        <p:txBody>
          <a:bodyPr/>
          <a:lstStyle>
            <a:lvl1pPr>
              <a:defRPr>
                <a:solidFill>
                  <a:schemeClr val="bg1">
                    <a:lumMod val="9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8A2421-D2CD-4522-A1BA-E4F59ED821B7}" type="datetime1">
              <a:rPr lang="en-US" smtClean="0"/>
              <a:t>11/23/21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3335122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91928D-0C55-4D8D-9D16-4C05754E5356}" type="datetime1">
              <a:rPr lang="en-US" smtClean="0"/>
              <a:t>11/23/21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314126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4CEDDD-253B-4C38-A621-35D8BA950C17}" type="datetime1">
              <a:rPr lang="en-US" smtClean="0"/>
              <a:t>11/23/21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1199820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967E4-28CB-45C9-B82C-D6B22AD4F0EB}" type="datetime1">
              <a:rPr lang="en-US" smtClean="0"/>
              <a:t>11/23/21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6079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4C693-B405-44E1-A127-B7CE8B45C1E1}" type="datetime1">
              <a:rPr lang="en-US" smtClean="0"/>
              <a:t>11/23/21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2966256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maller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115C93-B2CE-D44F-83E3-23A7F22EA8D8}"/>
              </a:ext>
            </a:extLst>
          </p:cNvPr>
          <p:cNvSpPr/>
          <p:nvPr/>
        </p:nvSpPr>
        <p:spPr>
          <a:xfrm>
            <a:off x="0" y="-1"/>
            <a:ext cx="12192000" cy="731837"/>
          </a:xfrm>
          <a:prstGeom prst="rect">
            <a:avLst/>
          </a:prstGeom>
          <a:gradFill flip="none" rotWithShape="1">
            <a:gsLst>
              <a:gs pos="100000">
                <a:schemeClr val="tx1">
                  <a:lumMod val="85000"/>
                  <a:lumOff val="15000"/>
                </a:schemeClr>
              </a:gs>
              <a:gs pos="0">
                <a:schemeClr val="tx1">
                  <a:lumMod val="65000"/>
                  <a:lumOff val="3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228600"/>
            <a:ext cx="10972800" cy="1143000"/>
          </a:xfrm>
        </p:spPr>
        <p:txBody>
          <a:bodyPr/>
          <a:lstStyle>
            <a:lvl1pPr>
              <a:defRPr b="0" i="0" spc="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B28102-2E91-4DD7-8E8B-98B790A12701}" type="datetime1">
              <a:rPr lang="en-US" smtClean="0"/>
              <a:t>11/23/21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396660698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115C93-B2CE-D44F-83E3-23A7F22EA8D8}"/>
              </a:ext>
            </a:extLst>
          </p:cNvPr>
          <p:cNvSpPr/>
          <p:nvPr/>
        </p:nvSpPr>
        <p:spPr>
          <a:xfrm>
            <a:off x="0" y="-1"/>
            <a:ext cx="12192000" cy="1143001"/>
          </a:xfrm>
          <a:prstGeom prst="rect">
            <a:avLst/>
          </a:prstGeom>
          <a:gradFill flip="none" rotWithShape="1">
            <a:gsLst>
              <a:gs pos="100000">
                <a:schemeClr val="tx1">
                  <a:lumMod val="85000"/>
                  <a:lumOff val="15000"/>
                </a:schemeClr>
              </a:gs>
              <a:gs pos="0">
                <a:schemeClr val="tx1">
                  <a:lumMod val="65000"/>
                  <a:lumOff val="3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52400"/>
            <a:ext cx="10972800" cy="838200"/>
          </a:xfrm>
        </p:spPr>
        <p:txBody>
          <a:bodyPr/>
          <a:lstStyle>
            <a:lvl1pPr>
              <a:defRPr b="0" i="0" spc="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609600" y="1600200"/>
            <a:ext cx="10972800" cy="4525963"/>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5AF985-6D44-417A-9881-D208468CBA07}" type="datetime1">
              <a:rPr lang="en-US" smtClean="0"/>
              <a:t>11/23/21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1342063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Warm U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59ABBA-0641-D142-A6E1-AAF21A858462}"/>
              </a:ext>
            </a:extLst>
          </p:cNvPr>
          <p:cNvSpPr/>
          <p:nvPr/>
        </p:nvSpPr>
        <p:spPr>
          <a:xfrm>
            <a:off x="0" y="-1"/>
            <a:ext cx="12192000" cy="1600201"/>
          </a:xfrm>
          <a:prstGeom prst="rect">
            <a:avLst/>
          </a:prstGeom>
          <a:gradFill flip="none" rotWithShape="1">
            <a:gsLst>
              <a:gs pos="100000">
                <a:schemeClr val="tx1">
                  <a:lumMod val="85000"/>
                  <a:lumOff val="15000"/>
                </a:schemeClr>
              </a:gs>
              <a:gs pos="0">
                <a:schemeClr val="tx1">
                  <a:lumMod val="65000"/>
                  <a:lumOff val="3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52400"/>
            <a:ext cx="10972800" cy="1217612"/>
          </a:xfrm>
        </p:spPr>
        <p:txBody>
          <a:bodyPr/>
          <a:lstStyle>
            <a:lvl1pPr>
              <a:defRPr b="0" i="0" spc="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609600" y="1752601"/>
            <a:ext cx="10972800" cy="4373562"/>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B28102-2E91-4DD7-8E8B-98B790A12701}" type="datetime1">
              <a:rPr lang="en-US" smtClean="0"/>
              <a:t>11/23/21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368264245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604A86-E8D2-4E57-8D6D-61E2D175474B}" type="datetime1">
              <a:rPr lang="en-US" smtClean="0"/>
              <a:t>11/23/21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99010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AB17AF-8C4C-5845-B7DE-A4AC7A53117E}"/>
              </a:ext>
            </a:extLst>
          </p:cNvPr>
          <p:cNvSpPr/>
          <p:nvPr/>
        </p:nvSpPr>
        <p:spPr>
          <a:xfrm>
            <a:off x="0" y="-1"/>
            <a:ext cx="12192000" cy="1600201"/>
          </a:xfrm>
          <a:prstGeom prst="rect">
            <a:avLst/>
          </a:prstGeom>
          <a:gradFill flip="none" rotWithShape="1">
            <a:gsLst>
              <a:gs pos="100000">
                <a:schemeClr val="tx1">
                  <a:lumMod val="85000"/>
                  <a:lumOff val="15000"/>
                </a:schemeClr>
              </a:gs>
              <a:gs pos="0">
                <a:schemeClr val="tx1">
                  <a:lumMod val="65000"/>
                  <a:lumOff val="3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0" i="0">
                <a:solidFill>
                  <a:schemeClr val="bg1"/>
                </a:solidFill>
                <a:latin typeface="Helvetica Neue Thin" panose="020B0403020202020204" pitchFamily="34" charset="0"/>
                <a:ea typeface="Helvetica Neue Thin"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921DF3-1FB0-45DC-97EF-461960E13574}" type="datetime1">
              <a:rPr lang="en-US" smtClean="0"/>
              <a:t>11/23/21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2756221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82CF36-B83D-CA4E-A297-1A51EA28471C}"/>
              </a:ext>
            </a:extLst>
          </p:cNvPr>
          <p:cNvSpPr/>
          <p:nvPr/>
        </p:nvSpPr>
        <p:spPr>
          <a:xfrm>
            <a:off x="0" y="-1"/>
            <a:ext cx="12192000" cy="1600201"/>
          </a:xfrm>
          <a:prstGeom prst="rect">
            <a:avLst/>
          </a:prstGeom>
          <a:gradFill flip="none" rotWithShape="1">
            <a:gsLst>
              <a:gs pos="100000">
                <a:schemeClr val="tx1">
                  <a:lumMod val="85000"/>
                  <a:lumOff val="15000"/>
                </a:schemeClr>
              </a:gs>
              <a:gs pos="0">
                <a:schemeClr val="tx1">
                  <a:lumMod val="65000"/>
                  <a:lumOff val="3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0" i="0">
                <a:solidFill>
                  <a:schemeClr val="bg1"/>
                </a:solidFill>
                <a:latin typeface="Helvetica Neue Thin" panose="020B0403020202020204" pitchFamily="34" charset="0"/>
                <a:ea typeface="Helvetica Neue Thin" panose="020B040302020202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2B088E-2809-46D8-B43F-738015D878CC}" type="datetime1">
              <a:rPr lang="en-US" smtClean="0"/>
              <a:t>11/23/21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367506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2E7A9B-E4F1-7444-9561-2EEF0BD9300B}"/>
              </a:ext>
            </a:extLst>
          </p:cNvPr>
          <p:cNvSpPr/>
          <p:nvPr/>
        </p:nvSpPr>
        <p:spPr>
          <a:xfrm>
            <a:off x="0" y="-1"/>
            <a:ext cx="12192000" cy="1600201"/>
          </a:xfrm>
          <a:prstGeom prst="rect">
            <a:avLst/>
          </a:prstGeom>
          <a:gradFill flip="none" rotWithShape="1">
            <a:gsLst>
              <a:gs pos="100000">
                <a:schemeClr val="tx1">
                  <a:lumMod val="85000"/>
                  <a:lumOff val="15000"/>
                </a:schemeClr>
              </a:gs>
              <a:gs pos="0">
                <a:schemeClr val="tx1">
                  <a:lumMod val="65000"/>
                  <a:lumOff val="3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0" i="0">
                <a:solidFill>
                  <a:schemeClr val="bg1"/>
                </a:solidFill>
                <a:latin typeface="Helvetica Neue Thin" panose="020B0403020202020204" pitchFamily="34" charset="0"/>
                <a:ea typeface="Helvetica Neue Thin" panose="020B0403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08D42A-BC08-426E-9E11-483BA9D61AF6}" type="datetime1">
              <a:rPr lang="en-US" smtClean="0"/>
              <a:t>11/23/21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1548437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maller Title n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2E7A9B-E4F1-7444-9561-2EEF0BD9300B}"/>
              </a:ext>
            </a:extLst>
          </p:cNvPr>
          <p:cNvSpPr/>
          <p:nvPr/>
        </p:nvSpPr>
        <p:spPr>
          <a:xfrm>
            <a:off x="0" y="-1"/>
            <a:ext cx="12192000" cy="762001"/>
          </a:xfrm>
          <a:prstGeom prst="rect">
            <a:avLst/>
          </a:prstGeom>
          <a:gradFill flip="none" rotWithShape="1">
            <a:gsLst>
              <a:gs pos="100000">
                <a:schemeClr val="tx1">
                  <a:lumMod val="85000"/>
                  <a:lumOff val="15000"/>
                </a:schemeClr>
              </a:gs>
              <a:gs pos="0">
                <a:schemeClr val="tx1">
                  <a:lumMod val="65000"/>
                  <a:lumOff val="3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228600"/>
            <a:ext cx="10972800" cy="1143000"/>
          </a:xfrm>
        </p:spPr>
        <p:txBody>
          <a:bodyPr/>
          <a:lstStyle>
            <a:lvl1pPr>
              <a:defRPr b="0" i="0">
                <a:solidFill>
                  <a:schemeClr val="bg1"/>
                </a:solidFill>
                <a:latin typeface="Helvetica Neue Thin" panose="020B0403020202020204" pitchFamily="34" charset="0"/>
                <a:ea typeface="Helvetica Neue Thin" panose="020B0403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B28102-2E91-4DD7-8E8B-98B790A12701}" type="datetime1">
              <a:rPr lang="en-US" smtClean="0"/>
              <a:t>11/23/21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305485555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D5C786-44E1-4BD5-AD14-75F3EA166B5A}" type="datetime1">
              <a:rPr lang="en-US" smtClean="0"/>
              <a:t>11/23/21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BADE50-950A-4D58-BFB2-FA2C6A8B385D}" type="slidenum">
              <a:rPr lang="en-US" smtClean="0"/>
              <a:t>‹#›</a:t>
            </a:fld>
            <a:endParaRPr lang="en-US"/>
          </a:p>
        </p:txBody>
      </p:sp>
    </p:spTree>
    <p:extLst>
      <p:ext uri="{BB962C8B-B14F-4D97-AF65-F5344CB8AC3E}">
        <p14:creationId xmlns:p14="http://schemas.microsoft.com/office/powerpoint/2010/main" val="2193089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28102-2E91-4DD7-8E8B-98B790A12701}" type="datetime1">
              <a:rPr lang="en-US" smtClean="0"/>
              <a:t>11/23/21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BADE50-950A-4D58-BFB2-FA2C6A8B385D}" type="slidenum">
              <a:rPr lang="en-US" smtClean="0"/>
              <a:t>‹#›</a:t>
            </a:fld>
            <a:endParaRPr lang="en-US"/>
          </a:p>
        </p:txBody>
      </p:sp>
    </p:spTree>
    <p:extLst>
      <p:ext uri="{BB962C8B-B14F-4D97-AF65-F5344CB8AC3E}">
        <p14:creationId xmlns:p14="http://schemas.microsoft.com/office/powerpoint/2010/main" val="514559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jpeg"/><Relationship Id="rId9" Type="http://schemas.openxmlformats.org/officeDocument/2006/relationships/image" Target="../media/image22.tiff"/></Relationships>
</file>

<file path=ppt/slides/_rels/slide26.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jpeg"/><Relationship Id="rId9" Type="http://schemas.openxmlformats.org/officeDocument/2006/relationships/image" Target="../media/image22.tiff"/></Relationships>
</file>

<file path=ppt/slides/_rels/slide27.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jpeg"/><Relationship Id="rId9" Type="http://schemas.openxmlformats.org/officeDocument/2006/relationships/image" Target="../media/image22.tiff"/></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tiff"/><Relationship Id="rId7" Type="http://schemas.openxmlformats.org/officeDocument/2006/relationships/image" Target="../media/image16.tiff"/><Relationship Id="rId12" Type="http://schemas.openxmlformats.org/officeDocument/2006/relationships/image" Target="../media/image21.tif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30.png"/><Relationship Id="rId10" Type="http://schemas.openxmlformats.org/officeDocument/2006/relationships/image" Target="../media/image19.tiff"/><Relationship Id="rId4" Type="http://schemas.openxmlformats.org/officeDocument/2006/relationships/image" Target="../media/image125.png"/><Relationship Id="rId9" Type="http://schemas.openxmlformats.org/officeDocument/2006/relationships/image" Target="../media/image1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tiff"/><Relationship Id="rId3" Type="http://schemas.openxmlformats.org/officeDocument/2006/relationships/image" Target="../media/image230.png"/><Relationship Id="rId7" Type="http://schemas.openxmlformats.org/officeDocument/2006/relationships/image" Target="../media/image27.png"/><Relationship Id="rId12" Type="http://schemas.openxmlformats.org/officeDocument/2006/relationships/image" Target="../media/image17.jpeg"/><Relationship Id="rId17" Type="http://schemas.openxmlformats.org/officeDocument/2006/relationships/image" Target="../media/image22.tiff"/><Relationship Id="rId2" Type="http://schemas.openxmlformats.org/officeDocument/2006/relationships/image" Target="../media/image22.png"/><Relationship Id="rId16"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16.tiff"/><Relationship Id="rId5" Type="http://schemas.openxmlformats.org/officeDocument/2006/relationships/image" Target="../media/image25.png"/><Relationship Id="rId15" Type="http://schemas.openxmlformats.org/officeDocument/2006/relationships/image" Target="../media/image20.tiff"/><Relationship Id="rId10" Type="http://schemas.openxmlformats.org/officeDocument/2006/relationships/image" Target="../media/image15.tiff"/><Relationship Id="rId4" Type="http://schemas.openxmlformats.org/officeDocument/2006/relationships/image" Target="../media/image24.png"/><Relationship Id="rId9" Type="http://schemas.openxmlformats.org/officeDocument/2006/relationships/image" Target="../media/image180.png"/><Relationship Id="rId14" Type="http://schemas.openxmlformats.org/officeDocument/2006/relationships/image" Target="../media/image19.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6CE7-81B2-8049-9E87-758163BB5B98}"/>
              </a:ext>
            </a:extLst>
          </p:cNvPr>
          <p:cNvSpPr>
            <a:spLocks noGrp="1"/>
          </p:cNvSpPr>
          <p:nvPr>
            <p:ph type="ctrTitle"/>
          </p:nvPr>
        </p:nvSpPr>
        <p:spPr>
          <a:xfrm>
            <a:off x="914400" y="990600"/>
            <a:ext cx="10363200" cy="1470025"/>
          </a:xfrm>
        </p:spPr>
        <p:txBody>
          <a:bodyPr>
            <a:normAutofit fontScale="90000"/>
          </a:bodyPr>
          <a:lstStyle/>
          <a:p>
            <a:r>
              <a:rPr lang="en-US" sz="8000" dirty="0">
                <a:ln w="3175">
                  <a:solidFill>
                    <a:schemeClr val="bg1"/>
                  </a:solidFill>
                </a:ln>
                <a:solidFill>
                  <a:schemeClr val="bg1"/>
                </a:solidFill>
                <a:latin typeface="Helvetica Neue" panose="02000503000000020004" pitchFamily="2" charset="0"/>
                <a:ea typeface="Helvetica Neue" panose="02000503000000020004" pitchFamily="2" charset="0"/>
              </a:rPr>
              <a:t>CS4102 Algorithms</a:t>
            </a:r>
            <a:br>
              <a:rPr lang="en-US" sz="8000" dirty="0"/>
            </a:br>
            <a:r>
              <a:rPr lang="en-US" dirty="0">
                <a:solidFill>
                  <a:schemeClr val="bg1">
                    <a:lumMod val="65000"/>
                  </a:schemeClr>
                </a:solidFill>
              </a:rPr>
              <a:t>Fall 2021 – </a:t>
            </a:r>
            <a:r>
              <a:rPr lang="en-US" dirty="0" err="1">
                <a:solidFill>
                  <a:schemeClr val="bg1">
                    <a:lumMod val="65000"/>
                  </a:schemeClr>
                </a:solidFill>
              </a:rPr>
              <a:t>Floryan</a:t>
            </a:r>
            <a:r>
              <a:rPr lang="en-US" dirty="0">
                <a:solidFill>
                  <a:schemeClr val="bg1">
                    <a:lumMod val="65000"/>
                  </a:schemeClr>
                </a:solidFill>
              </a:rPr>
              <a:t> and Horton</a:t>
            </a:r>
            <a:endParaRPr lang="en-US" dirty="0"/>
          </a:p>
        </p:txBody>
      </p:sp>
      <p:sp>
        <p:nvSpPr>
          <p:cNvPr id="3" name="Subtitle 2">
            <a:extLst>
              <a:ext uri="{FF2B5EF4-FFF2-40B4-BE49-F238E27FC236}">
                <a16:creationId xmlns:a16="http://schemas.microsoft.com/office/drawing/2014/main" id="{EAD58644-965A-D547-8284-0CF0702A7861}"/>
              </a:ext>
            </a:extLst>
          </p:cNvPr>
          <p:cNvSpPr>
            <a:spLocks noGrp="1"/>
          </p:cNvSpPr>
          <p:nvPr>
            <p:ph type="subTitle" idx="1"/>
          </p:nvPr>
        </p:nvSpPr>
        <p:spPr>
          <a:xfrm>
            <a:off x="1828800" y="3187700"/>
            <a:ext cx="8534400" cy="2667000"/>
          </a:xfrm>
        </p:spPr>
        <p:txBody>
          <a:bodyPr>
            <a:normAutofit/>
          </a:bodyPr>
          <a:lstStyle/>
          <a:p>
            <a:pPr algn="l"/>
            <a:r>
              <a:rPr lang="en-US" dirty="0"/>
              <a:t>Module 10</a:t>
            </a:r>
          </a:p>
          <a:p>
            <a:pPr algn="l"/>
            <a:endParaRPr lang="en-US" dirty="0"/>
          </a:p>
        </p:txBody>
      </p:sp>
      <p:sp>
        <p:nvSpPr>
          <p:cNvPr id="4" name="Slide Number Placeholder 3">
            <a:extLst>
              <a:ext uri="{FF2B5EF4-FFF2-40B4-BE49-F238E27FC236}">
                <a16:creationId xmlns:a16="http://schemas.microsoft.com/office/drawing/2014/main" id="{31482174-F7C5-3845-B17B-CDFA1796A629}"/>
              </a:ext>
            </a:extLst>
          </p:cNvPr>
          <p:cNvSpPr>
            <a:spLocks noGrp="1"/>
          </p:cNvSpPr>
          <p:nvPr>
            <p:ph type="sldNum" sz="quarter" idx="12"/>
          </p:nvPr>
        </p:nvSpPr>
        <p:spPr/>
        <p:txBody>
          <a:bodyPr/>
          <a:lstStyle/>
          <a:p>
            <a:fld id="{86BADE50-950A-4D58-BFB2-FA2C6A8B385D}" type="slidenum">
              <a:rPr lang="en-US" smtClean="0"/>
              <a:t>1</a:t>
            </a:fld>
            <a:endParaRPr lang="en-US"/>
          </a:p>
        </p:txBody>
      </p:sp>
    </p:spTree>
    <p:extLst>
      <p:ext uri="{BB962C8B-B14F-4D97-AF65-F5344CB8AC3E}">
        <p14:creationId xmlns:p14="http://schemas.microsoft.com/office/powerpoint/2010/main" val="61652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Vertex-Disjoint Paths</a:t>
            </a:r>
          </a:p>
        </p:txBody>
      </p:sp>
      <p:sp>
        <p:nvSpPr>
          <p:cNvPr id="4" name="Slide Number Placeholder 3"/>
          <p:cNvSpPr>
            <a:spLocks noGrp="1"/>
          </p:cNvSpPr>
          <p:nvPr>
            <p:ph type="sldNum" sz="quarter" idx="12"/>
          </p:nvPr>
        </p:nvSpPr>
        <p:spPr/>
        <p:txBody>
          <a:bodyPr/>
          <a:lstStyle/>
          <a:p>
            <a:fld id="{86BADE50-950A-4D58-BFB2-FA2C6A8B385D}" type="slidenum">
              <a:rPr lang="en-US" smtClean="0"/>
              <a:t>10</a:t>
            </a:fld>
            <a:endParaRPr lang="en-US"/>
          </a:p>
        </p:txBody>
      </p:sp>
      <mc:AlternateContent xmlns:mc="http://schemas.openxmlformats.org/markup-compatibility/2006" xmlns:a14="http://schemas.microsoft.com/office/drawing/2010/main">
        <mc:Choice Requires="a14">
          <p:sp>
            <p:nvSpPr>
              <p:cNvPr id="6" name="Oval 5"/>
              <p:cNvSpPr/>
              <p:nvPr/>
            </p:nvSpPr>
            <p:spPr>
              <a:xfrm>
                <a:off x="1797832" y="2988540"/>
                <a:ext cx="459341" cy="459341"/>
              </a:xfrm>
              <a:prstGeom prst="ellipse">
                <a:avLst/>
              </a:prstGeom>
              <a:solidFill>
                <a:srgbClr val="7030A0"/>
              </a:solid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US" dirty="0"/>
              </a:p>
            </p:txBody>
          </p:sp>
        </mc:Choice>
        <mc:Fallback xmlns="">
          <p:sp>
            <p:nvSpPr>
              <p:cNvPr id="6" name="Oval 5"/>
              <p:cNvSpPr>
                <a:spLocks noRot="1" noChangeAspect="1" noMove="1" noResize="1" noEditPoints="1" noAdjustHandles="1" noChangeArrowheads="1" noChangeShapeType="1" noTextEdit="1"/>
              </p:cNvSpPr>
              <p:nvPr/>
            </p:nvSpPr>
            <p:spPr>
              <a:xfrm>
                <a:off x="1797832" y="2988540"/>
                <a:ext cx="459341" cy="459341"/>
              </a:xfrm>
              <a:prstGeom prst="ellipse">
                <a:avLst/>
              </a:prstGeom>
              <a:blipFill>
                <a:blip r:embed="rId2"/>
                <a:stretch>
                  <a:fillRect/>
                </a:stretch>
              </a:blipFill>
              <a:ln>
                <a:solidFill>
                  <a:srgbClr val="7030A0"/>
                </a:solidFill>
                <a:headEnd type="none" w="med" len="med"/>
                <a:tailEnd type="triangl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7696201" y="5092007"/>
                <a:ext cx="459341" cy="459341"/>
              </a:xfrm>
              <a:prstGeom prst="ellipse">
                <a:avLst/>
              </a:prstGeom>
              <a:solidFill>
                <a:srgbClr val="00CCFF"/>
              </a:solid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𝑣</m:t>
                      </m:r>
                    </m:oMath>
                  </m:oMathPara>
                </a14:m>
                <a:endParaRPr lang="en-US" dirty="0">
                  <a:solidFill>
                    <a:schemeClr val="tx1"/>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7696201" y="5092007"/>
                <a:ext cx="459341" cy="459341"/>
              </a:xfrm>
              <a:prstGeom prst="ellipse">
                <a:avLst/>
              </a:prstGeom>
              <a:blipFill>
                <a:blip r:embed="rId3"/>
                <a:stretch>
                  <a:fillRect/>
                </a:stretch>
              </a:blipFill>
              <a:ln>
                <a:solidFill>
                  <a:srgbClr val="0070C0"/>
                </a:solidFill>
                <a:headEnd type="none" w="med" len="med"/>
                <a:tailEnd type="triangle" w="med" len="med"/>
              </a:ln>
            </p:spPr>
            <p:txBody>
              <a:bodyPr/>
              <a:lstStyle/>
              <a:p>
                <a:r>
                  <a:rPr lang="en-US">
                    <a:noFill/>
                  </a:rPr>
                  <a:t> </a:t>
                </a:r>
              </a:p>
            </p:txBody>
          </p:sp>
        </mc:Fallback>
      </mc:AlternateContent>
      <p:sp>
        <p:nvSpPr>
          <p:cNvPr id="8" name="Oval 7"/>
          <p:cNvSpPr/>
          <p:nvPr/>
        </p:nvSpPr>
        <p:spPr>
          <a:xfrm>
            <a:off x="4520419" y="2921271"/>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9" name="Oval 8"/>
          <p:cNvSpPr/>
          <p:nvPr/>
        </p:nvSpPr>
        <p:spPr>
          <a:xfrm>
            <a:off x="3590943" y="4167022"/>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sp>
        <p:nvSpPr>
          <p:cNvPr id="10" name="Oval 9"/>
          <p:cNvSpPr/>
          <p:nvPr/>
        </p:nvSpPr>
        <p:spPr>
          <a:xfrm>
            <a:off x="2027503" y="5607341"/>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11" name="Oval 10"/>
          <p:cNvSpPr/>
          <p:nvPr/>
        </p:nvSpPr>
        <p:spPr>
          <a:xfrm>
            <a:off x="2962657" y="5254408"/>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cxnSp>
        <p:nvCxnSpPr>
          <p:cNvPr id="12" name="Straight Arrow Connector 11"/>
          <p:cNvCxnSpPr>
            <a:stCxn id="6" idx="7"/>
            <a:endCxn id="8" idx="2"/>
          </p:cNvCxnSpPr>
          <p:nvPr/>
        </p:nvCxnSpPr>
        <p:spPr>
          <a:xfrm>
            <a:off x="2189904" y="3055809"/>
            <a:ext cx="2330515" cy="9513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4"/>
            <a:endCxn id="10" idx="0"/>
          </p:cNvCxnSpPr>
          <p:nvPr/>
        </p:nvCxnSpPr>
        <p:spPr>
          <a:xfrm>
            <a:off x="2027503" y="3447880"/>
            <a:ext cx="229671" cy="215946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7"/>
            <a:endCxn id="8" idx="3"/>
          </p:cNvCxnSpPr>
          <p:nvPr/>
        </p:nvCxnSpPr>
        <p:spPr>
          <a:xfrm flipV="1">
            <a:off x="3983015" y="3313342"/>
            <a:ext cx="604673" cy="92094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6"/>
            <a:endCxn id="9" idx="1"/>
          </p:cNvCxnSpPr>
          <p:nvPr/>
        </p:nvCxnSpPr>
        <p:spPr>
          <a:xfrm>
            <a:off x="2257173" y="3218210"/>
            <a:ext cx="1401039" cy="101608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5"/>
            <a:endCxn id="11" idx="1"/>
          </p:cNvCxnSpPr>
          <p:nvPr/>
        </p:nvCxnSpPr>
        <p:spPr>
          <a:xfrm>
            <a:off x="2189903" y="3380612"/>
            <a:ext cx="840022" cy="1941065"/>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6"/>
            <a:endCxn id="69" idx="2"/>
          </p:cNvCxnSpPr>
          <p:nvPr/>
        </p:nvCxnSpPr>
        <p:spPr>
          <a:xfrm>
            <a:off x="4050284" y="4396693"/>
            <a:ext cx="862207" cy="229671"/>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7" idx="0"/>
            <a:endCxn id="8" idx="5"/>
          </p:cNvCxnSpPr>
          <p:nvPr/>
        </p:nvCxnSpPr>
        <p:spPr>
          <a:xfrm flipH="1" flipV="1">
            <a:off x="4912491" y="3313342"/>
            <a:ext cx="3013381" cy="1778664"/>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912491" y="4396693"/>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t>
            </a:r>
          </a:p>
        </p:txBody>
      </p:sp>
      <p:cxnSp>
        <p:nvCxnSpPr>
          <p:cNvPr id="72" name="Straight Arrow Connector 71"/>
          <p:cNvCxnSpPr>
            <a:stCxn id="11" idx="7"/>
            <a:endCxn id="69" idx="3"/>
          </p:cNvCxnSpPr>
          <p:nvPr/>
        </p:nvCxnSpPr>
        <p:spPr>
          <a:xfrm flipV="1">
            <a:off x="3354729" y="4788764"/>
            <a:ext cx="1625031" cy="532912"/>
          </a:xfrm>
          <a:prstGeom prst="straightConnector1">
            <a:avLst/>
          </a:prstGeom>
          <a:ln w="5715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3177708" y="6200273"/>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cxnSp>
        <p:nvCxnSpPr>
          <p:cNvPr id="91" name="Straight Arrow Connector 90"/>
          <p:cNvCxnSpPr>
            <a:stCxn id="10" idx="5"/>
            <a:endCxn id="90" idx="2"/>
          </p:cNvCxnSpPr>
          <p:nvPr/>
        </p:nvCxnSpPr>
        <p:spPr>
          <a:xfrm>
            <a:off x="2419575" y="5999413"/>
            <a:ext cx="758133" cy="43053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4303066" y="5885617"/>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cxnSp>
        <p:nvCxnSpPr>
          <p:cNvPr id="95" name="Straight Arrow Connector 94"/>
          <p:cNvCxnSpPr>
            <a:stCxn id="10" idx="6"/>
            <a:endCxn id="94" idx="2"/>
          </p:cNvCxnSpPr>
          <p:nvPr/>
        </p:nvCxnSpPr>
        <p:spPr>
          <a:xfrm>
            <a:off x="2486843" y="5837011"/>
            <a:ext cx="1816222" cy="2782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1" idx="5"/>
            <a:endCxn id="94" idx="1"/>
          </p:cNvCxnSpPr>
          <p:nvPr/>
        </p:nvCxnSpPr>
        <p:spPr>
          <a:xfrm>
            <a:off x="3354728" y="5646479"/>
            <a:ext cx="1015606" cy="306406"/>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1" idx="6"/>
            <a:endCxn id="7" idx="2"/>
          </p:cNvCxnSpPr>
          <p:nvPr/>
        </p:nvCxnSpPr>
        <p:spPr>
          <a:xfrm flipV="1">
            <a:off x="3421998" y="5321678"/>
            <a:ext cx="4274203" cy="162401"/>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6"/>
            <a:endCxn id="7" idx="1"/>
          </p:cNvCxnSpPr>
          <p:nvPr/>
        </p:nvCxnSpPr>
        <p:spPr>
          <a:xfrm>
            <a:off x="5371831" y="4626363"/>
            <a:ext cx="2391638" cy="53291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94" idx="6"/>
            <a:endCxn id="7" idx="3"/>
          </p:cNvCxnSpPr>
          <p:nvPr/>
        </p:nvCxnSpPr>
        <p:spPr>
          <a:xfrm flipV="1">
            <a:off x="4762407" y="5484079"/>
            <a:ext cx="3001063" cy="631209"/>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90" idx="6"/>
            <a:endCxn id="94" idx="3"/>
          </p:cNvCxnSpPr>
          <p:nvPr/>
        </p:nvCxnSpPr>
        <p:spPr>
          <a:xfrm flipV="1">
            <a:off x="3637048" y="6277689"/>
            <a:ext cx="733286" cy="15225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108214" y="2434750"/>
            <a:ext cx="5908477" cy="954107"/>
          </a:xfrm>
          <a:prstGeom prst="rect">
            <a:avLst/>
          </a:prstGeom>
          <a:noFill/>
        </p:spPr>
        <p:txBody>
          <a:bodyPr wrap="none" rtlCol="0">
            <a:spAutoFit/>
          </a:bodyPr>
          <a:lstStyle/>
          <a:p>
            <a:r>
              <a:rPr lang="en-US" sz="2800" dirty="0"/>
              <a:t>This shows 3 </a:t>
            </a:r>
            <a:r>
              <a:rPr lang="en-US" sz="2800" u="sng" dirty="0"/>
              <a:t>edge</a:t>
            </a:r>
            <a:r>
              <a:rPr lang="en-US" sz="2800" dirty="0"/>
              <a:t>-disjoint paths.</a:t>
            </a:r>
            <a:br>
              <a:rPr lang="en-US" sz="2800" dirty="0"/>
            </a:br>
            <a:r>
              <a:rPr lang="en-US" sz="2800" dirty="0"/>
              <a:t>Note these aren’t </a:t>
            </a:r>
            <a:r>
              <a:rPr lang="en-US" sz="2800" u="sng" dirty="0"/>
              <a:t>vertex</a:t>
            </a:r>
            <a:r>
              <a:rPr lang="en-US" sz="2800" dirty="0"/>
              <a:t>-disjoint paths!</a:t>
            </a:r>
          </a:p>
        </p:txBody>
      </p:sp>
      <p:sp>
        <p:nvSpPr>
          <p:cNvPr id="3" name="Rectangle 2"/>
          <p:cNvSpPr/>
          <p:nvPr/>
        </p:nvSpPr>
        <p:spPr>
          <a:xfrm>
            <a:off x="2798640" y="5074212"/>
            <a:ext cx="745004" cy="745004"/>
          </a:xfrm>
          <a:prstGeom prst="rect">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696434B-41D4-DC47-AC09-3BA6DC1A50D6}"/>
                  </a:ext>
                </a:extLst>
              </p:cNvPr>
              <p:cNvSpPr txBox="1"/>
              <p:nvPr/>
            </p:nvSpPr>
            <p:spPr>
              <a:xfrm>
                <a:off x="1219200" y="1306652"/>
                <a:ext cx="9525000" cy="830997"/>
              </a:xfrm>
              <a:prstGeom prst="rect">
                <a:avLst/>
              </a:prstGeom>
              <a:noFill/>
            </p:spPr>
            <p:txBody>
              <a:bodyPr wrap="square" rtlCol="0">
                <a:spAutoFit/>
              </a:bodyPr>
              <a:lstStyle/>
              <a:p>
                <a:r>
                  <a:rPr lang="en-US" sz="2400" dirty="0"/>
                  <a:t>Given a graph </a:t>
                </a:r>
                <a14:m>
                  <m:oMath xmlns:m="http://schemas.openxmlformats.org/officeDocument/2006/math">
                    <m:r>
                      <a:rPr lang="en-US" sz="2400" i="1">
                        <a:latin typeface="Cambria Math"/>
                      </a:rPr>
                      <m:t>𝐺</m:t>
                    </m:r>
                    <m:r>
                      <a:rPr lang="en-US" sz="2400" i="1">
                        <a:latin typeface="Cambria Math"/>
                      </a:rPr>
                      <m:t>=(</m:t>
                    </m:r>
                    <m:r>
                      <a:rPr lang="en-US" sz="2400" i="1">
                        <a:latin typeface="Cambria Math"/>
                      </a:rPr>
                      <m:t>𝑉</m:t>
                    </m:r>
                    <m:r>
                      <a:rPr lang="en-US" sz="2400" i="1">
                        <a:latin typeface="Cambria Math"/>
                      </a:rPr>
                      <m:t>,</m:t>
                    </m:r>
                    <m:r>
                      <a:rPr lang="en-US" sz="2400" i="1">
                        <a:latin typeface="Cambria Math"/>
                      </a:rPr>
                      <m:t>𝐸</m:t>
                    </m:r>
                    <m:r>
                      <a:rPr lang="en-US" sz="2400" i="1">
                        <a:latin typeface="Cambria Math"/>
                      </a:rPr>
                      <m:t>)</m:t>
                    </m:r>
                  </m:oMath>
                </a14:m>
                <a:r>
                  <a:rPr lang="en-US" sz="2400" dirty="0"/>
                  <a:t>, a start node </a:t>
                </a:r>
                <a14:m>
                  <m:oMath xmlns:m="http://schemas.openxmlformats.org/officeDocument/2006/math">
                    <m:r>
                      <a:rPr lang="en-US" sz="2400" b="0" i="1" smtClean="0">
                        <a:latin typeface="Cambria Math" panose="02040503050406030204" pitchFamily="18" charset="0"/>
                      </a:rPr>
                      <m:t>𝑢</m:t>
                    </m:r>
                  </m:oMath>
                </a14:m>
                <a:r>
                  <a:rPr lang="en-US" sz="2400" dirty="0"/>
                  <a:t> and a destination node </a:t>
                </a:r>
                <a14:m>
                  <m:oMath xmlns:m="http://schemas.openxmlformats.org/officeDocument/2006/math">
                    <m:r>
                      <a:rPr lang="en-US" sz="2400" b="0" i="1" smtClean="0">
                        <a:latin typeface="Cambria Math" panose="02040503050406030204" pitchFamily="18" charset="0"/>
                      </a:rPr>
                      <m:t>𝑣</m:t>
                    </m:r>
                  </m:oMath>
                </a14:m>
                <a:r>
                  <a:rPr lang="en-US" sz="2400" dirty="0"/>
                  <a:t>, give the maximum number of paths from </a:t>
                </a:r>
                <a14:m>
                  <m:oMath xmlns:m="http://schemas.openxmlformats.org/officeDocument/2006/math">
                    <m:r>
                      <a:rPr lang="en-US" sz="2400" b="0" i="1" smtClean="0">
                        <a:latin typeface="Cambria Math" panose="02040503050406030204" pitchFamily="18" charset="0"/>
                      </a:rPr>
                      <m:t>𝑢</m:t>
                    </m:r>
                  </m:oMath>
                </a14:m>
                <a:r>
                  <a:rPr lang="en-US" sz="2400" dirty="0"/>
                  <a:t> to </a:t>
                </a:r>
                <a14:m>
                  <m:oMath xmlns:m="http://schemas.openxmlformats.org/officeDocument/2006/math">
                    <m:r>
                      <a:rPr lang="en-US" sz="2400" b="0" i="1" smtClean="0">
                        <a:latin typeface="Cambria Math" panose="02040503050406030204" pitchFamily="18" charset="0"/>
                      </a:rPr>
                      <m:t>𝑣</m:t>
                    </m:r>
                  </m:oMath>
                </a14:m>
                <a:r>
                  <a:rPr lang="en-US" sz="2400" dirty="0"/>
                  <a:t> which share no vertices</a:t>
                </a:r>
              </a:p>
            </p:txBody>
          </p:sp>
        </mc:Choice>
        <mc:Fallback xmlns="">
          <p:sp>
            <p:nvSpPr>
              <p:cNvPr id="31" name="TextBox 30">
                <a:extLst>
                  <a:ext uri="{FF2B5EF4-FFF2-40B4-BE49-F238E27FC236}">
                    <a16:creationId xmlns:a16="http://schemas.microsoft.com/office/drawing/2014/main" id="{A696434B-41D4-DC47-AC09-3BA6DC1A50D6}"/>
                  </a:ext>
                </a:extLst>
              </p:cNvPr>
              <p:cNvSpPr txBox="1">
                <a:spLocks noRot="1" noChangeAspect="1" noMove="1" noResize="1" noEditPoints="1" noAdjustHandles="1" noChangeArrowheads="1" noChangeShapeType="1" noTextEdit="1"/>
              </p:cNvSpPr>
              <p:nvPr/>
            </p:nvSpPr>
            <p:spPr>
              <a:xfrm>
                <a:off x="1219200" y="1306652"/>
                <a:ext cx="9525000" cy="830997"/>
              </a:xfrm>
              <a:prstGeom prst="rect">
                <a:avLst/>
              </a:prstGeom>
              <a:blipFill>
                <a:blip r:embed="rId4"/>
                <a:stretch>
                  <a:fillRect l="-1065" t="-4478" r="-1198" b="-14925"/>
                </a:stretch>
              </a:blipFill>
            </p:spPr>
            <p:txBody>
              <a:bodyPr/>
              <a:lstStyle/>
              <a:p>
                <a:r>
                  <a:rPr lang="en-US">
                    <a:noFill/>
                  </a:rPr>
                  <a:t> </a:t>
                </a:r>
              </a:p>
            </p:txBody>
          </p:sp>
        </mc:Fallback>
      </mc:AlternateContent>
    </p:spTree>
    <p:extLst>
      <p:ext uri="{BB962C8B-B14F-4D97-AF65-F5344CB8AC3E}">
        <p14:creationId xmlns:p14="http://schemas.microsoft.com/office/powerpoint/2010/main" val="3857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Vertex-Disjoint Paths Algorithm</a:t>
            </a:r>
          </a:p>
        </p:txBody>
      </p:sp>
      <p:sp>
        <p:nvSpPr>
          <p:cNvPr id="4" name="Slide Number Placeholder 3"/>
          <p:cNvSpPr>
            <a:spLocks noGrp="1"/>
          </p:cNvSpPr>
          <p:nvPr>
            <p:ph type="sldNum" sz="quarter" idx="12"/>
          </p:nvPr>
        </p:nvSpPr>
        <p:spPr>
          <a:xfrm>
            <a:off x="8737600" y="6203950"/>
            <a:ext cx="2844800" cy="365125"/>
          </a:xfrm>
        </p:spPr>
        <p:txBody>
          <a:bodyPr/>
          <a:lstStyle/>
          <a:p>
            <a:fld id="{86BADE50-950A-4D58-BFB2-FA2C6A8B385D}" type="slidenum">
              <a:rPr lang="en-US" smtClean="0"/>
              <a:t>11</a:t>
            </a:fld>
            <a:endParaRPr lang="en-US"/>
          </a:p>
        </p:txBody>
      </p:sp>
      <p:sp>
        <p:nvSpPr>
          <p:cNvPr id="5" name="TextBox 4"/>
          <p:cNvSpPr txBox="1"/>
          <p:nvPr/>
        </p:nvSpPr>
        <p:spPr>
          <a:xfrm>
            <a:off x="1143000" y="1296867"/>
            <a:ext cx="9906000" cy="830997"/>
          </a:xfrm>
          <a:prstGeom prst="rect">
            <a:avLst/>
          </a:prstGeom>
          <a:noFill/>
        </p:spPr>
        <p:txBody>
          <a:bodyPr wrap="square" rtlCol="0">
            <a:spAutoFit/>
          </a:bodyPr>
          <a:lstStyle/>
          <a:p>
            <a:r>
              <a:rPr lang="en-US" sz="2400" dirty="0"/>
              <a:t>Idea: Convert an instance of the vertex-disjoint paths problem into an instance of edge-disjoint paths</a:t>
            </a:r>
          </a:p>
        </p:txBody>
      </p:sp>
      <mc:AlternateContent xmlns:mc="http://schemas.openxmlformats.org/markup-compatibility/2006" xmlns:a14="http://schemas.microsoft.com/office/drawing/2010/main">
        <mc:Choice Requires="a14">
          <p:sp>
            <p:nvSpPr>
              <p:cNvPr id="31" name="Oval 30"/>
              <p:cNvSpPr/>
              <p:nvPr/>
            </p:nvSpPr>
            <p:spPr>
              <a:xfrm>
                <a:off x="1797832" y="3110726"/>
                <a:ext cx="459341" cy="459341"/>
              </a:xfrm>
              <a:prstGeom prst="ellipse">
                <a:avLst/>
              </a:prstGeom>
              <a:solidFill>
                <a:srgbClr val="7030A0"/>
              </a:solid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US" dirty="0"/>
              </a:p>
            </p:txBody>
          </p:sp>
        </mc:Choice>
        <mc:Fallback xmlns="">
          <p:sp>
            <p:nvSpPr>
              <p:cNvPr id="31" name="Oval 30"/>
              <p:cNvSpPr>
                <a:spLocks noRot="1" noChangeAspect="1" noMove="1" noResize="1" noEditPoints="1" noAdjustHandles="1" noChangeArrowheads="1" noChangeShapeType="1" noTextEdit="1"/>
              </p:cNvSpPr>
              <p:nvPr/>
            </p:nvSpPr>
            <p:spPr>
              <a:xfrm>
                <a:off x="1797832" y="3110726"/>
                <a:ext cx="459341" cy="459341"/>
              </a:xfrm>
              <a:prstGeom prst="ellipse">
                <a:avLst/>
              </a:prstGeom>
              <a:blipFill>
                <a:blip r:embed="rId2"/>
                <a:stretch>
                  <a:fillRect/>
                </a:stretch>
              </a:blipFill>
              <a:ln>
                <a:solidFill>
                  <a:srgbClr val="7030A0"/>
                </a:solidFill>
                <a:headEnd type="none" w="med" len="med"/>
                <a:tailEnd type="triangl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p:cNvSpPr/>
              <p:nvPr/>
            </p:nvSpPr>
            <p:spPr>
              <a:xfrm>
                <a:off x="7696201" y="5214193"/>
                <a:ext cx="459341" cy="459341"/>
              </a:xfrm>
              <a:prstGeom prst="ellipse">
                <a:avLst/>
              </a:prstGeom>
              <a:solidFill>
                <a:srgbClr val="00CCFF"/>
              </a:solid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𝑣</m:t>
                      </m:r>
                    </m:oMath>
                  </m:oMathPara>
                </a14:m>
                <a:endParaRPr lang="en-US" dirty="0">
                  <a:solidFill>
                    <a:schemeClr val="tx1"/>
                  </a:solidFill>
                </a:endParaRPr>
              </a:p>
            </p:txBody>
          </p:sp>
        </mc:Choice>
        <mc:Fallback xmlns="">
          <p:sp>
            <p:nvSpPr>
              <p:cNvPr id="32" name="Oval 31"/>
              <p:cNvSpPr>
                <a:spLocks noRot="1" noChangeAspect="1" noMove="1" noResize="1" noEditPoints="1" noAdjustHandles="1" noChangeArrowheads="1" noChangeShapeType="1" noTextEdit="1"/>
              </p:cNvSpPr>
              <p:nvPr/>
            </p:nvSpPr>
            <p:spPr>
              <a:xfrm>
                <a:off x="7696201" y="5214193"/>
                <a:ext cx="459341" cy="459341"/>
              </a:xfrm>
              <a:prstGeom prst="ellipse">
                <a:avLst/>
              </a:prstGeom>
              <a:blipFill>
                <a:blip r:embed="rId3"/>
                <a:stretch>
                  <a:fillRect/>
                </a:stretch>
              </a:blipFill>
              <a:ln>
                <a:solidFill>
                  <a:srgbClr val="0070C0"/>
                </a:solidFill>
                <a:headEnd type="none" w="med" len="med"/>
                <a:tailEnd type="triangle" w="med" len="med"/>
              </a:ln>
            </p:spPr>
            <p:txBody>
              <a:bodyPr/>
              <a:lstStyle/>
              <a:p>
                <a:r>
                  <a:rPr lang="en-US">
                    <a:noFill/>
                  </a:rPr>
                  <a:t> </a:t>
                </a:r>
              </a:p>
            </p:txBody>
          </p:sp>
        </mc:Fallback>
      </mc:AlternateContent>
      <p:sp>
        <p:nvSpPr>
          <p:cNvPr id="33" name="Oval 32"/>
          <p:cNvSpPr/>
          <p:nvPr/>
        </p:nvSpPr>
        <p:spPr>
          <a:xfrm>
            <a:off x="4520419" y="3043457"/>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34" name="Oval 33"/>
          <p:cNvSpPr/>
          <p:nvPr/>
        </p:nvSpPr>
        <p:spPr>
          <a:xfrm>
            <a:off x="3590943" y="4289208"/>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sp>
        <p:nvSpPr>
          <p:cNvPr id="35" name="Oval 34"/>
          <p:cNvSpPr/>
          <p:nvPr/>
        </p:nvSpPr>
        <p:spPr>
          <a:xfrm>
            <a:off x="2027503" y="5729527"/>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36" name="Oval 35"/>
          <p:cNvSpPr/>
          <p:nvPr/>
        </p:nvSpPr>
        <p:spPr>
          <a:xfrm>
            <a:off x="2962657" y="5376594"/>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cxnSp>
        <p:nvCxnSpPr>
          <p:cNvPr id="37" name="Straight Arrow Connector 36"/>
          <p:cNvCxnSpPr>
            <a:stCxn id="31" idx="7"/>
            <a:endCxn id="33" idx="2"/>
          </p:cNvCxnSpPr>
          <p:nvPr/>
        </p:nvCxnSpPr>
        <p:spPr>
          <a:xfrm>
            <a:off x="2189904" y="3177995"/>
            <a:ext cx="2330515" cy="9513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1" idx="4"/>
            <a:endCxn id="35" idx="0"/>
          </p:cNvCxnSpPr>
          <p:nvPr/>
        </p:nvCxnSpPr>
        <p:spPr>
          <a:xfrm>
            <a:off x="2027503" y="3570066"/>
            <a:ext cx="229671" cy="215946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4" idx="7"/>
            <a:endCxn id="33" idx="3"/>
          </p:cNvCxnSpPr>
          <p:nvPr/>
        </p:nvCxnSpPr>
        <p:spPr>
          <a:xfrm flipV="1">
            <a:off x="3983015" y="3435528"/>
            <a:ext cx="604673" cy="92094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1" idx="6"/>
            <a:endCxn id="34" idx="1"/>
          </p:cNvCxnSpPr>
          <p:nvPr/>
        </p:nvCxnSpPr>
        <p:spPr>
          <a:xfrm>
            <a:off x="2257173" y="3340396"/>
            <a:ext cx="1401039" cy="101608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1" idx="5"/>
            <a:endCxn id="36" idx="1"/>
          </p:cNvCxnSpPr>
          <p:nvPr/>
        </p:nvCxnSpPr>
        <p:spPr>
          <a:xfrm>
            <a:off x="2189903" y="3502798"/>
            <a:ext cx="840022" cy="1941065"/>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6"/>
            <a:endCxn id="44" idx="2"/>
          </p:cNvCxnSpPr>
          <p:nvPr/>
        </p:nvCxnSpPr>
        <p:spPr>
          <a:xfrm>
            <a:off x="4050284" y="4518879"/>
            <a:ext cx="862207" cy="229671"/>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2" idx="0"/>
            <a:endCxn id="33" idx="5"/>
          </p:cNvCxnSpPr>
          <p:nvPr/>
        </p:nvCxnSpPr>
        <p:spPr>
          <a:xfrm flipH="1" flipV="1">
            <a:off x="4912491" y="3435528"/>
            <a:ext cx="3013381" cy="1778664"/>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4912491" y="4518879"/>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t>
            </a:r>
          </a:p>
        </p:txBody>
      </p:sp>
      <p:cxnSp>
        <p:nvCxnSpPr>
          <p:cNvPr id="45" name="Straight Arrow Connector 44"/>
          <p:cNvCxnSpPr>
            <a:stCxn id="36" idx="7"/>
            <a:endCxn id="44" idx="3"/>
          </p:cNvCxnSpPr>
          <p:nvPr/>
        </p:nvCxnSpPr>
        <p:spPr>
          <a:xfrm flipV="1">
            <a:off x="3354729" y="4910950"/>
            <a:ext cx="1625031" cy="532912"/>
          </a:xfrm>
          <a:prstGeom prst="straightConnector1">
            <a:avLst/>
          </a:prstGeom>
          <a:ln w="5715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3177708" y="6322459"/>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cxnSp>
        <p:nvCxnSpPr>
          <p:cNvPr id="47" name="Straight Arrow Connector 46"/>
          <p:cNvCxnSpPr>
            <a:stCxn id="35" idx="5"/>
            <a:endCxn id="46" idx="2"/>
          </p:cNvCxnSpPr>
          <p:nvPr/>
        </p:nvCxnSpPr>
        <p:spPr>
          <a:xfrm>
            <a:off x="2419575" y="6121599"/>
            <a:ext cx="758133" cy="43053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4303066" y="6007803"/>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cxnSp>
        <p:nvCxnSpPr>
          <p:cNvPr id="49" name="Straight Arrow Connector 48"/>
          <p:cNvCxnSpPr>
            <a:stCxn id="35" idx="6"/>
            <a:endCxn id="48" idx="2"/>
          </p:cNvCxnSpPr>
          <p:nvPr/>
        </p:nvCxnSpPr>
        <p:spPr>
          <a:xfrm>
            <a:off x="2486843" y="5959197"/>
            <a:ext cx="1816222" cy="2782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6" idx="5"/>
            <a:endCxn id="48" idx="1"/>
          </p:cNvCxnSpPr>
          <p:nvPr/>
        </p:nvCxnSpPr>
        <p:spPr>
          <a:xfrm>
            <a:off x="3354728" y="5768665"/>
            <a:ext cx="1015606" cy="306406"/>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6" idx="6"/>
            <a:endCxn id="32" idx="2"/>
          </p:cNvCxnSpPr>
          <p:nvPr/>
        </p:nvCxnSpPr>
        <p:spPr>
          <a:xfrm flipV="1">
            <a:off x="3421998" y="5443864"/>
            <a:ext cx="4274203" cy="162401"/>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4" idx="6"/>
            <a:endCxn id="32" idx="1"/>
          </p:cNvCxnSpPr>
          <p:nvPr/>
        </p:nvCxnSpPr>
        <p:spPr>
          <a:xfrm>
            <a:off x="5371831" y="4748549"/>
            <a:ext cx="2391638" cy="53291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8" idx="6"/>
            <a:endCxn id="32" idx="3"/>
          </p:cNvCxnSpPr>
          <p:nvPr/>
        </p:nvCxnSpPr>
        <p:spPr>
          <a:xfrm flipV="1">
            <a:off x="4762407" y="5606265"/>
            <a:ext cx="3001063" cy="631209"/>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6" idx="6"/>
            <a:endCxn id="48" idx="3"/>
          </p:cNvCxnSpPr>
          <p:nvPr/>
        </p:nvCxnSpPr>
        <p:spPr>
          <a:xfrm flipV="1">
            <a:off x="3637048" y="6399875"/>
            <a:ext cx="733286" cy="15225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7412697" y="3667666"/>
            <a:ext cx="924402" cy="600050"/>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 in</a:t>
            </a:r>
          </a:p>
        </p:txBody>
      </p:sp>
      <p:sp>
        <p:nvSpPr>
          <p:cNvPr id="58" name="TextBox 57"/>
          <p:cNvSpPr txBox="1"/>
          <p:nvPr/>
        </p:nvSpPr>
        <p:spPr>
          <a:xfrm>
            <a:off x="1143000" y="2069347"/>
            <a:ext cx="9906000" cy="830997"/>
          </a:xfrm>
          <a:prstGeom prst="rect">
            <a:avLst/>
          </a:prstGeom>
          <a:noFill/>
        </p:spPr>
        <p:txBody>
          <a:bodyPr wrap="square" rtlCol="0">
            <a:spAutoFit/>
          </a:bodyPr>
          <a:lstStyle/>
          <a:p>
            <a:r>
              <a:rPr lang="en-US" sz="2400" dirty="0"/>
              <a:t>Make two copies of each node, one connected to incoming edges, the other to outgoing edges</a:t>
            </a:r>
          </a:p>
        </p:txBody>
      </p:sp>
      <p:sp>
        <p:nvSpPr>
          <p:cNvPr id="59" name="Oval 58"/>
          <p:cNvSpPr/>
          <p:nvPr/>
        </p:nvSpPr>
        <p:spPr>
          <a:xfrm>
            <a:off x="9266481" y="3720825"/>
            <a:ext cx="924402" cy="600050"/>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 out</a:t>
            </a:r>
          </a:p>
        </p:txBody>
      </p:sp>
      <p:cxnSp>
        <p:nvCxnSpPr>
          <p:cNvPr id="61" name="Straight Arrow Connector 60"/>
          <p:cNvCxnSpPr>
            <a:stCxn id="57" idx="6"/>
            <a:endCxn id="59" idx="2"/>
          </p:cNvCxnSpPr>
          <p:nvPr/>
        </p:nvCxnSpPr>
        <p:spPr>
          <a:xfrm>
            <a:off x="8337099" y="3967692"/>
            <a:ext cx="929382" cy="5315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57" idx="4"/>
          </p:cNvCxnSpPr>
          <p:nvPr/>
        </p:nvCxnSpPr>
        <p:spPr>
          <a:xfrm flipV="1">
            <a:off x="7579358" y="4267716"/>
            <a:ext cx="295541" cy="48083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endCxn id="57" idx="2"/>
          </p:cNvCxnSpPr>
          <p:nvPr/>
        </p:nvCxnSpPr>
        <p:spPr>
          <a:xfrm flipV="1">
            <a:off x="6934201" y="3967692"/>
            <a:ext cx="478497" cy="5315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59" idx="5"/>
          </p:cNvCxnSpPr>
          <p:nvPr/>
        </p:nvCxnSpPr>
        <p:spPr>
          <a:xfrm>
            <a:off x="10055507" y="4233001"/>
            <a:ext cx="374624" cy="28526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280308" y="3316069"/>
            <a:ext cx="1549493" cy="646331"/>
          </a:xfrm>
          <a:prstGeom prst="rect">
            <a:avLst/>
          </a:prstGeom>
          <a:noFill/>
        </p:spPr>
        <p:txBody>
          <a:bodyPr wrap="square" rtlCol="0">
            <a:spAutoFit/>
          </a:bodyPr>
          <a:lstStyle/>
          <a:p>
            <a:r>
              <a:rPr lang="en-US" dirty="0"/>
              <a:t>Restricts to 1 edge</a:t>
            </a:r>
          </a:p>
        </p:txBody>
      </p:sp>
      <p:sp>
        <p:nvSpPr>
          <p:cNvPr id="77" name="TextBox 76"/>
          <p:cNvSpPr txBox="1"/>
          <p:nvPr/>
        </p:nvSpPr>
        <p:spPr>
          <a:xfrm>
            <a:off x="6037244" y="2769891"/>
            <a:ext cx="5872485" cy="461665"/>
          </a:xfrm>
          <a:prstGeom prst="rect">
            <a:avLst/>
          </a:prstGeom>
          <a:noFill/>
        </p:spPr>
        <p:txBody>
          <a:bodyPr wrap="square" rtlCol="0">
            <a:spAutoFit/>
          </a:bodyPr>
          <a:lstStyle/>
          <a:p>
            <a:r>
              <a:rPr lang="en-US" sz="2400" dirty="0"/>
              <a:t>Compute </a:t>
            </a:r>
            <a:r>
              <a:rPr lang="en-US" sz="2400" b="1" dirty="0"/>
              <a:t>Edge-Disjoint Paths </a:t>
            </a:r>
            <a:r>
              <a:rPr lang="en-US" sz="2400" dirty="0"/>
              <a:t>on new graph</a:t>
            </a:r>
          </a:p>
        </p:txBody>
      </p:sp>
      <p:sp>
        <p:nvSpPr>
          <p:cNvPr id="55" name="TextBox 54">
            <a:extLst>
              <a:ext uri="{FF2B5EF4-FFF2-40B4-BE49-F238E27FC236}">
                <a16:creationId xmlns:a16="http://schemas.microsoft.com/office/drawing/2014/main" id="{931F7F95-0B9B-924F-B1F8-5C88CCF98E39}"/>
              </a:ext>
            </a:extLst>
          </p:cNvPr>
          <p:cNvSpPr txBox="1"/>
          <p:nvPr/>
        </p:nvSpPr>
        <p:spPr>
          <a:xfrm>
            <a:off x="8541904" y="4816852"/>
            <a:ext cx="3401829" cy="1569660"/>
          </a:xfrm>
          <a:prstGeom prst="rect">
            <a:avLst/>
          </a:prstGeom>
          <a:noFill/>
          <a:ln w="44450">
            <a:solidFill>
              <a:srgbClr val="0070C0"/>
            </a:solidFill>
          </a:ln>
        </p:spPr>
        <p:txBody>
          <a:bodyPr wrap="square" rtlCol="0">
            <a:spAutoFit/>
          </a:bodyPr>
          <a:lstStyle/>
          <a:p>
            <a:r>
              <a:rPr lang="en-US" sz="2400" dirty="0"/>
              <a:t>Why does this work?</a:t>
            </a:r>
            <a:br>
              <a:rPr lang="en-US" sz="2400" dirty="0"/>
            </a:br>
            <a:r>
              <a:rPr lang="en-US" sz="2400" dirty="0"/>
              <a:t>We need to be able to make a valid argument that it always does.</a:t>
            </a:r>
          </a:p>
        </p:txBody>
      </p:sp>
    </p:spTree>
    <p:extLst>
      <p:ext uri="{BB962C8B-B14F-4D97-AF65-F5344CB8AC3E}">
        <p14:creationId xmlns:p14="http://schemas.microsoft.com/office/powerpoint/2010/main" val="35062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par>
                                <p:cTn id="15" presetID="10"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par>
                                <p:cTn id="18" presetID="10" presetClass="entr" presetSubtype="0"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par>
                                <p:cTn id="21" presetID="10"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10" presetClass="entr" presetSubtype="0" fill="hold" nodeType="with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P spid="59" grpId="0" animBg="1"/>
      <p:bldP spid="29" grpId="0"/>
      <p:bldP spid="77" grpId="0"/>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9A6B-2D9C-634D-B87E-A0D80EE2C45E}"/>
              </a:ext>
            </a:extLst>
          </p:cNvPr>
          <p:cNvSpPr>
            <a:spLocks noGrp="1"/>
          </p:cNvSpPr>
          <p:nvPr>
            <p:ph type="title"/>
          </p:nvPr>
        </p:nvSpPr>
        <p:spPr/>
        <p:txBody>
          <a:bodyPr/>
          <a:lstStyle/>
          <a:p>
            <a:r>
              <a:rPr lang="en-US" dirty="0"/>
              <a:t>What’s the situation </a:t>
            </a:r>
            <a:r>
              <a:rPr lang="en-US" u="sng" dirty="0"/>
              <a:t>now</a:t>
            </a:r>
            <a:r>
              <a:rPr lang="en-US" dirty="0"/>
              <a:t>?</a:t>
            </a:r>
          </a:p>
        </p:txBody>
      </p:sp>
      <p:sp>
        <p:nvSpPr>
          <p:cNvPr id="3" name="Content Placeholder 2">
            <a:extLst>
              <a:ext uri="{FF2B5EF4-FFF2-40B4-BE49-F238E27FC236}">
                <a16:creationId xmlns:a16="http://schemas.microsoft.com/office/drawing/2014/main" id="{44E74178-DBCB-5D49-A3BB-5F92FD21D636}"/>
              </a:ext>
            </a:extLst>
          </p:cNvPr>
          <p:cNvSpPr>
            <a:spLocks noGrp="1"/>
          </p:cNvSpPr>
          <p:nvPr>
            <p:ph idx="1"/>
          </p:nvPr>
        </p:nvSpPr>
        <p:spPr>
          <a:xfrm>
            <a:off x="609600" y="1447800"/>
            <a:ext cx="11125200" cy="5029200"/>
          </a:xfrm>
        </p:spPr>
        <p:txBody>
          <a:bodyPr>
            <a:normAutofit fontScale="92500" lnSpcReduction="10000"/>
          </a:bodyPr>
          <a:lstStyle/>
          <a:p>
            <a:r>
              <a:rPr lang="en-US" dirty="0"/>
              <a:t>Given an input </a:t>
            </a:r>
            <a:r>
              <a:rPr lang="en-US" b="1" i="1" dirty="0">
                <a:solidFill>
                  <a:srgbClr val="0070C0"/>
                </a:solidFill>
                <a:latin typeface="Times" pitchFamily="2" charset="0"/>
              </a:rPr>
              <a:t>I</a:t>
            </a:r>
            <a:r>
              <a:rPr lang="en-US" b="1" i="1" baseline="-25000" dirty="0">
                <a:solidFill>
                  <a:srgbClr val="0070C0"/>
                </a:solidFill>
                <a:latin typeface="Times" pitchFamily="2" charset="0"/>
              </a:rPr>
              <a:t>1</a:t>
            </a:r>
            <a:r>
              <a:rPr lang="en-US" dirty="0"/>
              <a:t> for the </a:t>
            </a:r>
            <a:r>
              <a:rPr lang="en-US" b="1" i="1" dirty="0">
                <a:solidFill>
                  <a:srgbClr val="0070C0"/>
                </a:solidFill>
              </a:rPr>
              <a:t>max network flow problem </a:t>
            </a:r>
            <a:r>
              <a:rPr lang="en-US" dirty="0"/>
              <a:t>(graph G with edge capacities), we can find max flow for that input </a:t>
            </a:r>
          </a:p>
          <a:p>
            <a:r>
              <a:rPr lang="en-US" dirty="0"/>
              <a:t>Given an input </a:t>
            </a:r>
            <a:r>
              <a:rPr lang="en-US" b="1" i="1" dirty="0">
                <a:solidFill>
                  <a:srgbClr val="C00000"/>
                </a:solidFill>
                <a:latin typeface="Times" pitchFamily="2" charset="0"/>
              </a:rPr>
              <a:t>I</a:t>
            </a:r>
            <a:r>
              <a:rPr lang="en-US" b="1" i="1" baseline="-25000" dirty="0">
                <a:solidFill>
                  <a:srgbClr val="C00000"/>
                </a:solidFill>
                <a:latin typeface="Times" pitchFamily="2" charset="0"/>
              </a:rPr>
              <a:t>2</a:t>
            </a:r>
            <a:r>
              <a:rPr lang="en-US" b="1" i="1" baseline="-25000" dirty="0">
                <a:solidFill>
                  <a:srgbClr val="0070C0"/>
                </a:solidFill>
                <a:latin typeface="Times" pitchFamily="2" charset="0"/>
              </a:rPr>
              <a:t> </a:t>
            </a:r>
            <a:r>
              <a:rPr lang="en-US" dirty="0"/>
              <a:t>for </a:t>
            </a:r>
            <a:r>
              <a:rPr lang="en-US" b="1" i="1" u="sng" dirty="0">
                <a:solidFill>
                  <a:srgbClr val="C00000"/>
                </a:solidFill>
              </a:rPr>
              <a:t>edge</a:t>
            </a:r>
            <a:r>
              <a:rPr lang="en-US" b="1" i="1" dirty="0">
                <a:solidFill>
                  <a:srgbClr val="C00000"/>
                </a:solidFill>
              </a:rPr>
              <a:t>-disjoint path problem</a:t>
            </a:r>
            <a:r>
              <a:rPr lang="en-US" dirty="0"/>
              <a:t>, we can:</a:t>
            </a:r>
          </a:p>
          <a:p>
            <a:pPr lvl="1"/>
            <a:r>
              <a:rPr lang="en-US" dirty="0"/>
              <a:t>Convert that input </a:t>
            </a:r>
            <a:r>
              <a:rPr lang="en-US" b="1" i="1" dirty="0">
                <a:solidFill>
                  <a:srgbClr val="C00000"/>
                </a:solidFill>
                <a:latin typeface="Times" pitchFamily="2" charset="0"/>
              </a:rPr>
              <a:t>I</a:t>
            </a:r>
            <a:r>
              <a:rPr lang="en-US" b="1" i="1" baseline="-25000" dirty="0">
                <a:solidFill>
                  <a:srgbClr val="C00000"/>
                </a:solidFill>
                <a:latin typeface="Times" pitchFamily="2" charset="0"/>
              </a:rPr>
              <a:t>2</a:t>
            </a:r>
            <a:r>
              <a:rPr lang="en-US" dirty="0"/>
              <a:t> to make a valid input </a:t>
            </a:r>
            <a:r>
              <a:rPr lang="en-US" b="1" i="1" dirty="0">
                <a:solidFill>
                  <a:srgbClr val="0070C0"/>
                </a:solidFill>
                <a:latin typeface="Times" pitchFamily="2" charset="0"/>
              </a:rPr>
              <a:t>I</a:t>
            </a:r>
            <a:r>
              <a:rPr lang="en-US" b="1" i="1" baseline="-25000" dirty="0">
                <a:solidFill>
                  <a:srgbClr val="0070C0"/>
                </a:solidFill>
                <a:latin typeface="Times" pitchFamily="2" charset="0"/>
              </a:rPr>
              <a:t>1 </a:t>
            </a:r>
            <a:r>
              <a:rPr lang="en-US" dirty="0"/>
              <a:t>for </a:t>
            </a:r>
            <a:r>
              <a:rPr lang="en-US" b="1" i="1" dirty="0">
                <a:solidFill>
                  <a:srgbClr val="0070C0"/>
                </a:solidFill>
              </a:rPr>
              <a:t>network flow problem</a:t>
            </a:r>
            <a:r>
              <a:rPr lang="en-US" dirty="0"/>
              <a:t>,  and solve that to find </a:t>
            </a:r>
            <a:r>
              <a:rPr lang="en-US" b="1" dirty="0">
                <a:solidFill>
                  <a:srgbClr val="C00000"/>
                </a:solidFill>
              </a:rPr>
              <a:t>number of edge-disjoint paths</a:t>
            </a:r>
            <a:endParaRPr lang="en-US" dirty="0"/>
          </a:p>
          <a:p>
            <a:r>
              <a:rPr lang="en-US" dirty="0"/>
              <a:t>Given an input </a:t>
            </a:r>
            <a:r>
              <a:rPr lang="en-US" b="1" i="1" dirty="0">
                <a:solidFill>
                  <a:srgbClr val="FF33CC"/>
                </a:solidFill>
                <a:latin typeface="Times" pitchFamily="2" charset="0"/>
              </a:rPr>
              <a:t>I</a:t>
            </a:r>
            <a:r>
              <a:rPr lang="en-US" b="1" i="1" baseline="-25000" dirty="0">
                <a:solidFill>
                  <a:srgbClr val="FF33CC"/>
                </a:solidFill>
                <a:latin typeface="Times" pitchFamily="2" charset="0"/>
              </a:rPr>
              <a:t>3</a:t>
            </a:r>
            <a:r>
              <a:rPr lang="en-US" b="1" i="1" baseline="-25000" dirty="0">
                <a:solidFill>
                  <a:srgbClr val="0070C0"/>
                </a:solidFill>
                <a:latin typeface="Times" pitchFamily="2" charset="0"/>
              </a:rPr>
              <a:t> </a:t>
            </a:r>
            <a:r>
              <a:rPr lang="en-US" dirty="0"/>
              <a:t>for </a:t>
            </a:r>
            <a:r>
              <a:rPr lang="en-US" b="1" i="1" u="sng" dirty="0">
                <a:solidFill>
                  <a:srgbClr val="FF33CC"/>
                </a:solidFill>
              </a:rPr>
              <a:t>vertex</a:t>
            </a:r>
            <a:r>
              <a:rPr lang="en-US" b="1" i="1" dirty="0">
                <a:solidFill>
                  <a:srgbClr val="FF33CC"/>
                </a:solidFill>
              </a:rPr>
              <a:t>-disjoint path problem</a:t>
            </a:r>
            <a:r>
              <a:rPr lang="en-US" dirty="0"/>
              <a:t>, we can:</a:t>
            </a:r>
          </a:p>
          <a:p>
            <a:pPr lvl="1"/>
            <a:r>
              <a:rPr lang="en-US" dirty="0"/>
              <a:t>Convert that input </a:t>
            </a:r>
            <a:r>
              <a:rPr lang="en-US" b="1" i="1" dirty="0">
                <a:solidFill>
                  <a:srgbClr val="FF33CC"/>
                </a:solidFill>
                <a:latin typeface="Times" pitchFamily="2" charset="0"/>
              </a:rPr>
              <a:t>I</a:t>
            </a:r>
            <a:r>
              <a:rPr lang="en-US" b="1" i="1" baseline="-25000" dirty="0">
                <a:solidFill>
                  <a:srgbClr val="FF33CC"/>
                </a:solidFill>
                <a:latin typeface="Times" pitchFamily="2" charset="0"/>
              </a:rPr>
              <a:t>3</a:t>
            </a:r>
            <a:r>
              <a:rPr lang="en-US" dirty="0"/>
              <a:t> to make a valid input </a:t>
            </a:r>
            <a:r>
              <a:rPr lang="en-US" b="1" i="1" dirty="0">
                <a:solidFill>
                  <a:srgbClr val="C00000"/>
                </a:solidFill>
                <a:latin typeface="Times" pitchFamily="2" charset="0"/>
              </a:rPr>
              <a:t>I</a:t>
            </a:r>
            <a:r>
              <a:rPr lang="en-US" b="1" i="1" baseline="-25000" dirty="0">
                <a:solidFill>
                  <a:srgbClr val="C00000"/>
                </a:solidFill>
                <a:latin typeface="Times" pitchFamily="2" charset="0"/>
              </a:rPr>
              <a:t>2</a:t>
            </a:r>
            <a:r>
              <a:rPr lang="en-US" b="1" i="1" baseline="-25000" dirty="0">
                <a:solidFill>
                  <a:srgbClr val="0070C0"/>
                </a:solidFill>
                <a:latin typeface="Times" pitchFamily="2" charset="0"/>
              </a:rPr>
              <a:t> </a:t>
            </a:r>
            <a:r>
              <a:rPr lang="en-US" dirty="0"/>
              <a:t>for </a:t>
            </a:r>
            <a:r>
              <a:rPr lang="en-US" b="1" i="1" dirty="0">
                <a:solidFill>
                  <a:srgbClr val="C00000"/>
                </a:solidFill>
              </a:rPr>
              <a:t>edge-disjoint path problem</a:t>
            </a:r>
            <a:endParaRPr lang="en-US" dirty="0"/>
          </a:p>
          <a:p>
            <a:pPr lvl="1"/>
            <a:r>
              <a:rPr lang="en-US" dirty="0"/>
              <a:t>See above! Convert </a:t>
            </a:r>
            <a:r>
              <a:rPr lang="en-US" b="1" i="1" dirty="0">
                <a:solidFill>
                  <a:srgbClr val="C00000"/>
                </a:solidFill>
                <a:latin typeface="Times" pitchFamily="2" charset="0"/>
              </a:rPr>
              <a:t>I</a:t>
            </a:r>
            <a:r>
              <a:rPr lang="en-US" b="1" i="1" baseline="-25000" dirty="0">
                <a:solidFill>
                  <a:srgbClr val="C00000"/>
                </a:solidFill>
                <a:latin typeface="Times" pitchFamily="2" charset="0"/>
              </a:rPr>
              <a:t>2</a:t>
            </a:r>
            <a:r>
              <a:rPr lang="en-US" dirty="0"/>
              <a:t> to </a:t>
            </a:r>
            <a:r>
              <a:rPr lang="en-US" b="1" i="1" dirty="0">
                <a:solidFill>
                  <a:srgbClr val="0070C0"/>
                </a:solidFill>
                <a:latin typeface="Times" pitchFamily="2" charset="0"/>
              </a:rPr>
              <a:t>I</a:t>
            </a:r>
            <a:r>
              <a:rPr lang="en-US" b="1" i="1" baseline="-25000" dirty="0">
                <a:solidFill>
                  <a:srgbClr val="0070C0"/>
                </a:solidFill>
                <a:latin typeface="Times" pitchFamily="2" charset="0"/>
              </a:rPr>
              <a:t>1</a:t>
            </a:r>
            <a:r>
              <a:rPr lang="en-US" dirty="0"/>
              <a:t> and solve</a:t>
            </a:r>
            <a:r>
              <a:rPr lang="en-US" b="1" i="1" dirty="0">
                <a:solidFill>
                  <a:srgbClr val="0070C0"/>
                </a:solidFill>
              </a:rPr>
              <a:t> max network flow problem</a:t>
            </a:r>
          </a:p>
          <a:p>
            <a:r>
              <a:rPr lang="en-US" dirty="0"/>
              <a:t>This chain of “problem conversions” finds lets us solve </a:t>
            </a:r>
            <a:r>
              <a:rPr lang="en-US" b="1" i="1" u="sng" dirty="0">
                <a:solidFill>
                  <a:srgbClr val="FF33CC"/>
                </a:solidFill>
              </a:rPr>
              <a:t>vertex</a:t>
            </a:r>
            <a:r>
              <a:rPr lang="en-US" b="1" i="1" dirty="0">
                <a:solidFill>
                  <a:srgbClr val="FF33CC"/>
                </a:solidFill>
              </a:rPr>
              <a:t>-disjoint path problem</a:t>
            </a:r>
            <a:endParaRPr lang="en-US" dirty="0"/>
          </a:p>
          <a:p>
            <a:pPr lvl="1"/>
            <a:r>
              <a:rPr lang="en-US" b="1" dirty="0"/>
              <a:t>Time complexity? </a:t>
            </a:r>
            <a:r>
              <a:rPr lang="en-US" dirty="0"/>
              <a:t>Cost of solving max network flow plus two conversions</a:t>
            </a:r>
          </a:p>
        </p:txBody>
      </p:sp>
      <p:sp>
        <p:nvSpPr>
          <p:cNvPr id="4" name="Slide Number Placeholder 3">
            <a:extLst>
              <a:ext uri="{FF2B5EF4-FFF2-40B4-BE49-F238E27FC236}">
                <a16:creationId xmlns:a16="http://schemas.microsoft.com/office/drawing/2014/main" id="{37B334DC-C966-9A44-BA37-1CD51FD1FA08}"/>
              </a:ext>
            </a:extLst>
          </p:cNvPr>
          <p:cNvSpPr>
            <a:spLocks noGrp="1"/>
          </p:cNvSpPr>
          <p:nvPr>
            <p:ph type="sldNum" sz="quarter" idx="12"/>
          </p:nvPr>
        </p:nvSpPr>
        <p:spPr/>
        <p:txBody>
          <a:bodyPr/>
          <a:lstStyle/>
          <a:p>
            <a:fld id="{86BADE50-950A-4D58-BFB2-FA2C6A8B385D}" type="slidenum">
              <a:rPr lang="en-US" smtClean="0"/>
              <a:t>12</a:t>
            </a:fld>
            <a:endParaRPr lang="en-US"/>
          </a:p>
        </p:txBody>
      </p:sp>
    </p:spTree>
    <p:extLst>
      <p:ext uri="{BB962C8B-B14F-4D97-AF65-F5344CB8AC3E}">
        <p14:creationId xmlns:p14="http://schemas.microsoft.com/office/powerpoint/2010/main" val="113192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8A98-9943-6642-9A20-632EDD93BF53}"/>
              </a:ext>
            </a:extLst>
          </p:cNvPr>
          <p:cNvSpPr>
            <a:spLocks noGrp="1"/>
          </p:cNvSpPr>
          <p:nvPr>
            <p:ph type="ctrTitle"/>
          </p:nvPr>
        </p:nvSpPr>
        <p:spPr/>
        <p:txBody>
          <a:bodyPr/>
          <a:lstStyle/>
          <a:p>
            <a:r>
              <a:rPr lang="en-US" dirty="0"/>
              <a:t>Reductions</a:t>
            </a:r>
          </a:p>
        </p:txBody>
      </p:sp>
      <p:sp>
        <p:nvSpPr>
          <p:cNvPr id="3" name="Subtitle 2">
            <a:extLst>
              <a:ext uri="{FF2B5EF4-FFF2-40B4-BE49-F238E27FC236}">
                <a16:creationId xmlns:a16="http://schemas.microsoft.com/office/drawing/2014/main" id="{3FAAA07A-4840-C84B-9318-A83C908A2F56}"/>
              </a:ext>
            </a:extLst>
          </p:cNvPr>
          <p:cNvSpPr>
            <a:spLocks noGrp="1"/>
          </p:cNvSpPr>
          <p:nvPr>
            <p:ph type="subTitle" idx="1"/>
          </p:nvPr>
        </p:nvSpPr>
        <p:spPr/>
        <p:txBody>
          <a:bodyPr/>
          <a:lstStyle/>
          <a:p>
            <a:r>
              <a:rPr lang="en-US" dirty="0"/>
              <a:t>(We’re about to get interested in problems that seem to require exponential time…)</a:t>
            </a:r>
          </a:p>
        </p:txBody>
      </p:sp>
      <p:sp>
        <p:nvSpPr>
          <p:cNvPr id="4" name="Slide Number Placeholder 3">
            <a:extLst>
              <a:ext uri="{FF2B5EF4-FFF2-40B4-BE49-F238E27FC236}">
                <a16:creationId xmlns:a16="http://schemas.microsoft.com/office/drawing/2014/main" id="{62727E49-7D74-394F-8C3D-6FDDB494F013}"/>
              </a:ext>
            </a:extLst>
          </p:cNvPr>
          <p:cNvSpPr>
            <a:spLocks noGrp="1"/>
          </p:cNvSpPr>
          <p:nvPr>
            <p:ph type="sldNum" sz="quarter" idx="12"/>
          </p:nvPr>
        </p:nvSpPr>
        <p:spPr/>
        <p:txBody>
          <a:bodyPr/>
          <a:lstStyle/>
          <a:p>
            <a:fld id="{86BADE50-950A-4D58-BFB2-FA2C6A8B385D}" type="slidenum">
              <a:rPr lang="en-US" smtClean="0"/>
              <a:t>13</a:t>
            </a:fld>
            <a:endParaRPr lang="en-US"/>
          </a:p>
        </p:txBody>
      </p:sp>
    </p:spTree>
    <p:extLst>
      <p:ext uri="{BB962C8B-B14F-4D97-AF65-F5344CB8AC3E}">
        <p14:creationId xmlns:p14="http://schemas.microsoft.com/office/powerpoint/2010/main" val="2647010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Max-flow vs. Edge-disjoint paths</a:t>
            </a:r>
          </a:p>
        </p:txBody>
      </p:sp>
      <p:sp>
        <p:nvSpPr>
          <p:cNvPr id="4" name="Slide Number Placeholder 3"/>
          <p:cNvSpPr>
            <a:spLocks noGrp="1"/>
          </p:cNvSpPr>
          <p:nvPr>
            <p:ph type="sldNum" sz="quarter" idx="12"/>
          </p:nvPr>
        </p:nvSpPr>
        <p:spPr/>
        <p:txBody>
          <a:bodyPr/>
          <a:lstStyle/>
          <a:p>
            <a:fld id="{030EE116-056E-4288-B7F7-411CB7E437A9}" type="slidenum">
              <a:rPr lang="en-US" smtClean="0"/>
              <a:pPr/>
              <a:t>14</a:t>
            </a:fld>
            <a:endParaRPr lang="en-US"/>
          </a:p>
        </p:txBody>
      </p:sp>
      <p:sp>
        <p:nvSpPr>
          <p:cNvPr id="3" name="Content Placeholder 2"/>
          <p:cNvSpPr>
            <a:spLocks noGrp="1"/>
          </p:cNvSpPr>
          <p:nvPr>
            <p:ph sz="quarter" idx="1"/>
          </p:nvPr>
        </p:nvSpPr>
        <p:spPr/>
        <p:txBody>
          <a:bodyPr>
            <a:normAutofit fontScale="92500" lnSpcReduction="10000"/>
          </a:bodyPr>
          <a:lstStyle/>
          <a:p>
            <a:r>
              <a:rPr lang="en-US" dirty="0"/>
              <a:t>These two problems are “related”</a:t>
            </a:r>
          </a:p>
          <a:p>
            <a:pPr lvl="1"/>
            <a:r>
              <a:rPr lang="en-US" dirty="0"/>
              <a:t>Here we’re saying: if you can solve </a:t>
            </a:r>
            <a:r>
              <a:rPr lang="en-US" b="1" i="1" u="sng" dirty="0"/>
              <a:t>Max-flow</a:t>
            </a:r>
            <a:r>
              <a:rPr lang="en-US" dirty="0"/>
              <a:t>, you can solve </a:t>
            </a:r>
            <a:r>
              <a:rPr lang="en-US" b="1" i="1" u="sng" dirty="0"/>
              <a:t>Edge-disjoint path</a:t>
            </a:r>
          </a:p>
          <a:p>
            <a:r>
              <a:rPr lang="en-US" dirty="0"/>
              <a:t>Alternatively, we can say that one problem </a:t>
            </a:r>
            <a:r>
              <a:rPr lang="en-US" b="1" i="1" dirty="0">
                <a:solidFill>
                  <a:schemeClr val="accent1"/>
                </a:solidFill>
              </a:rPr>
              <a:t>reduces</a:t>
            </a:r>
            <a:r>
              <a:rPr lang="en-US" dirty="0"/>
              <a:t> to the other</a:t>
            </a:r>
          </a:p>
          <a:p>
            <a:pPr lvl="1"/>
            <a:r>
              <a:rPr lang="en-US" dirty="0"/>
              <a:t>The problem of finding Edge-disjoint paths </a:t>
            </a:r>
            <a:r>
              <a:rPr lang="en-US" b="1" i="1" dirty="0">
                <a:solidFill>
                  <a:schemeClr val="accent1"/>
                </a:solidFill>
              </a:rPr>
              <a:t>reduces to </a:t>
            </a:r>
            <a:r>
              <a:rPr lang="en-US" dirty="0"/>
              <a:t>the problem of finding max-flow</a:t>
            </a:r>
          </a:p>
          <a:p>
            <a:pPr lvl="1"/>
            <a:r>
              <a:rPr lang="en-US" dirty="0"/>
              <a:t>Maybe this </a:t>
            </a:r>
            <a:r>
              <a:rPr lang="en-US" b="1" i="1" dirty="0">
                <a:solidFill>
                  <a:schemeClr val="accent1"/>
                </a:solidFill>
              </a:rPr>
              <a:t>reduction</a:t>
            </a:r>
            <a:r>
              <a:rPr lang="en-US" dirty="0"/>
              <a:t> requires some work to “convert”</a:t>
            </a:r>
          </a:p>
          <a:p>
            <a:pPr lvl="2"/>
            <a:r>
              <a:rPr lang="en-US" dirty="0"/>
              <a:t>Could be nothing or minimal</a:t>
            </a:r>
          </a:p>
          <a:p>
            <a:pPr lvl="1"/>
            <a:r>
              <a:rPr lang="en-US" dirty="0"/>
              <a:t>For these problems, the cost of the conversion is </a:t>
            </a:r>
            <a:r>
              <a:rPr lang="en-US" b="1" i="1" dirty="0"/>
              <a:t>hopefully small (more on this in a moment).</a:t>
            </a:r>
          </a:p>
          <a:p>
            <a:pPr lvl="1"/>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Reduction</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15</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609600" y="1600200"/>
                <a:ext cx="10972800" cy="4876800"/>
              </a:xfrm>
            </p:spPr>
            <p:txBody>
              <a:bodyPr>
                <a:normAutofit fontScale="92500" lnSpcReduction="10000"/>
              </a:bodyPr>
              <a:lstStyle/>
              <a:p>
                <a:r>
                  <a:rPr lang="en-US" dirty="0"/>
                  <a:t>A </a:t>
                </a:r>
                <a:r>
                  <a:rPr lang="en-US" b="1" i="1" dirty="0">
                    <a:solidFill>
                      <a:schemeClr val="accent1"/>
                    </a:solidFill>
                  </a:rPr>
                  <a:t>reduction</a:t>
                </a:r>
                <a:r>
                  <a:rPr lang="en-US" dirty="0"/>
                  <a:t> is a transformation of one problem into another problem</a:t>
                </a:r>
              </a:p>
              <a:p>
                <a:pPr lvl="1"/>
                <a:r>
                  <a:rPr lang="en-US" dirty="0"/>
                  <a:t>Edge-disjoint paths is reducible to max-flow because we can use max-flow to solve it</a:t>
                </a:r>
              </a:p>
              <a:p>
                <a:pPr lvl="1"/>
                <a:r>
                  <a:rPr lang="en-US" dirty="0"/>
                  <a:t>Formally, problem A is </a:t>
                </a:r>
                <a:r>
                  <a:rPr lang="en-US" b="1" i="1" dirty="0">
                    <a:solidFill>
                      <a:schemeClr val="accent1"/>
                    </a:solidFill>
                  </a:rPr>
                  <a:t>reducible</a:t>
                </a:r>
                <a:r>
                  <a:rPr lang="en-US" dirty="0"/>
                  <a:t> to problem B if we can use a solution to B to solve A</a:t>
                </a:r>
              </a:p>
              <a:p>
                <a:r>
                  <a:rPr lang="en-US" dirty="0"/>
                  <a:t>We’re particularly interested in reductions that happen fast!</a:t>
                </a:r>
              </a:p>
              <a:p>
                <a:pPr lvl="1"/>
                <a:r>
                  <a:rPr lang="en-US" i="1" dirty="0"/>
                  <a:t>Meaning the work to do the conversion is fast (how fast?)</a:t>
                </a:r>
              </a:p>
              <a:p>
                <a:pPr>
                  <a:lnSpc>
                    <a:spcPct val="90000"/>
                  </a:lnSpc>
                </a:pPr>
                <a:r>
                  <a:rPr lang="en-US" altLang="en-US" dirty="0">
                    <a:ea typeface="ＭＳ Ｐゴシック" panose="020B0600070205080204" pitchFamily="34" charset="-128"/>
                  </a:rPr>
                  <a:t>If A is </a:t>
                </a:r>
                <a:r>
                  <a:rPr lang="en-US" altLang="en-US" b="1" i="1" dirty="0">
                    <a:solidFill>
                      <a:schemeClr val="accent1"/>
                    </a:solidFill>
                    <a:ea typeface="ＭＳ Ｐゴシック" panose="020B0600070205080204" pitchFamily="34" charset="-128"/>
                  </a:rPr>
                  <a:t>polynomial-time reducible </a:t>
                </a:r>
                <a:r>
                  <a:rPr lang="en-US" altLang="en-US" dirty="0">
                    <a:ea typeface="ＭＳ Ｐゴシック" panose="020B0600070205080204" pitchFamily="34" charset="-128"/>
                  </a:rPr>
                  <a:t>to B, we denote this as:</a:t>
                </a:r>
                <a:br>
                  <a:rPr lang="en-US" altLang="en-US" dirty="0">
                    <a:ea typeface="ＭＳ Ｐゴシック" panose="020B0600070205080204" pitchFamily="34" charset="-128"/>
                  </a:rPr>
                </a:br>
                <a:r>
                  <a:rPr lang="en-US" altLang="en-US" dirty="0">
                    <a:ea typeface="ＭＳ Ｐゴシック" panose="020B0600070205080204" pitchFamily="34" charset="-128"/>
                  </a:rPr>
                  <a:t>        </a:t>
                </a:r>
                <a:r>
                  <a:rPr lang="en-US" altLang="en-US" b="1" dirty="0">
                    <a:solidFill>
                      <a:schemeClr val="accent1"/>
                    </a:solidFill>
                    <a:ea typeface="ＭＳ Ｐゴシック" panose="020B0600070205080204" pitchFamily="34" charset="-128"/>
                  </a:rPr>
                  <a:t>A </a:t>
                </a:r>
                <a:r>
                  <a:rPr lang="en-US" altLang="en-US" b="1" dirty="0">
                    <a:solidFill>
                      <a:schemeClr val="accent1"/>
                    </a:solidFill>
                    <a:ea typeface="ＭＳ Ｐゴシック" panose="020B0600070205080204" pitchFamily="34" charset="-128"/>
                    <a:sym typeface="Symbol" pitchFamily="2" charset="2"/>
                  </a:rPr>
                  <a:t></a:t>
                </a:r>
                <a:r>
                  <a:rPr lang="en-US" altLang="en-US" b="1" baseline="-25000" dirty="0">
                    <a:solidFill>
                      <a:schemeClr val="accent1"/>
                    </a:solidFill>
                    <a:ea typeface="ＭＳ Ｐゴシック" panose="020B0600070205080204" pitchFamily="34" charset="-128"/>
                    <a:sym typeface="Symbol" pitchFamily="2" charset="2"/>
                  </a:rPr>
                  <a:t>p</a:t>
                </a:r>
                <a:r>
                  <a:rPr lang="en-US" altLang="en-US" b="1" dirty="0">
                    <a:solidFill>
                      <a:schemeClr val="accent1"/>
                    </a:solidFill>
                    <a:ea typeface="ＭＳ Ｐゴシック" panose="020B0600070205080204" pitchFamily="34" charset="-128"/>
                    <a:sym typeface="Symbol" pitchFamily="2" charset="2"/>
                  </a:rPr>
                  <a:t> </a:t>
                </a:r>
                <a:r>
                  <a:rPr lang="en-US" altLang="en-US" b="1" dirty="0">
                    <a:solidFill>
                      <a:schemeClr val="accent1"/>
                    </a:solidFill>
                    <a:ea typeface="ＭＳ Ｐゴシック" panose="020B0600070205080204" pitchFamily="34" charset="-128"/>
                  </a:rPr>
                  <a:t>B</a:t>
                </a:r>
              </a:p>
              <a:p>
                <a:pPr>
                  <a:lnSpc>
                    <a:spcPct val="90000"/>
                  </a:lnSpc>
                </a:pPr>
                <a:r>
                  <a:rPr lang="en-US" altLang="en-US" b="1" dirty="0">
                    <a:solidFill>
                      <a:schemeClr val="accent1"/>
                    </a:solidFill>
                    <a:ea typeface="ＭＳ Ｐゴシック" panose="020B0600070205080204" pitchFamily="34" charset="-128"/>
                  </a:rPr>
                  <a:t>If the conversion takes linear time, we might say </a:t>
                </a:r>
                <a14:m>
                  <m:oMath xmlns:m="http://schemas.openxmlformats.org/officeDocument/2006/math">
                    <m:r>
                      <a:rPr lang="en-US" altLang="en-US" b="1" i="1" smtClean="0">
                        <a:solidFill>
                          <a:schemeClr val="accent1"/>
                        </a:solidFill>
                        <a:latin typeface="Cambria Math" panose="02040503050406030204" pitchFamily="18" charset="0"/>
                        <a:ea typeface="ＭＳ Ｐゴシック" panose="020B0600070205080204" pitchFamily="34" charset="-128"/>
                      </a:rPr>
                      <m:t>𝑨</m:t>
                    </m:r>
                    <m:sSub>
                      <m:sSubPr>
                        <m:ctrlPr>
                          <a:rPr lang="en-US" altLang="en-US" b="1" i="1" smtClean="0">
                            <a:solidFill>
                              <a:schemeClr val="accent1"/>
                            </a:solidFill>
                            <a:latin typeface="Cambria Math" panose="02040503050406030204" pitchFamily="18" charset="0"/>
                            <a:ea typeface="ＭＳ Ｐゴシック" panose="020B0600070205080204" pitchFamily="34" charset="-128"/>
                          </a:rPr>
                        </m:ctrlPr>
                      </m:sSubPr>
                      <m:e>
                        <m:r>
                          <a:rPr lang="en-US" altLang="en-US" b="1" i="1" smtClean="0">
                            <a:solidFill>
                              <a:schemeClr val="accent1"/>
                            </a:solidFill>
                            <a:latin typeface="Cambria Math" panose="02040503050406030204" pitchFamily="18" charset="0"/>
                            <a:ea typeface="ＭＳ Ｐゴシック" panose="020B0600070205080204" pitchFamily="34" charset="-128"/>
                          </a:rPr>
                          <m:t>≤</m:t>
                        </m:r>
                      </m:e>
                      <m:sub>
                        <m:r>
                          <a:rPr lang="en-US" altLang="en-US" b="1" i="1" smtClean="0">
                            <a:solidFill>
                              <a:schemeClr val="accent1"/>
                            </a:solidFill>
                            <a:latin typeface="Cambria Math" panose="02040503050406030204" pitchFamily="18" charset="0"/>
                            <a:ea typeface="ＭＳ Ｐゴシック" panose="020B0600070205080204" pitchFamily="34" charset="-128"/>
                          </a:rPr>
                          <m:t>𝒏</m:t>
                        </m:r>
                      </m:sub>
                    </m:sSub>
                    <m:r>
                      <a:rPr lang="en-US" altLang="en-US" b="1" i="1" smtClean="0">
                        <a:solidFill>
                          <a:schemeClr val="accent1"/>
                        </a:solidFill>
                        <a:latin typeface="Cambria Math" panose="02040503050406030204" pitchFamily="18" charset="0"/>
                        <a:ea typeface="ＭＳ Ｐゴシック" panose="020B0600070205080204" pitchFamily="34" charset="-128"/>
                      </a:rPr>
                      <m:t>𝑩</m:t>
                    </m:r>
                  </m:oMath>
                </a14:m>
                <a:endParaRPr lang="en-US" altLang="en-US" b="1" dirty="0">
                  <a:solidFill>
                    <a:schemeClr val="accent1"/>
                  </a:solidFill>
                  <a:ea typeface="ＭＳ Ｐゴシック" panose="020B0600070205080204" pitchFamily="34" charset="-128"/>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609600" y="1600200"/>
                <a:ext cx="10972800" cy="4876800"/>
              </a:xfrm>
              <a:blipFill>
                <a:blip r:embed="rId2"/>
                <a:stretch>
                  <a:fillRect l="-1273" t="-2338" r="-694" b="-519"/>
                </a:stretch>
              </a:blipFill>
            </p:spPr>
            <p:txBody>
              <a:bodyPr/>
              <a:lstStyle/>
              <a:p>
                <a:r>
                  <a:rPr lang="en-US">
                    <a:noFill/>
                  </a:rPr>
                  <a:t> </a:t>
                </a:r>
              </a:p>
            </p:txBody>
          </p:sp>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488720" y="1454735"/>
            <a:ext cx="3215508" cy="516208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In General: </a:t>
            </a:r>
            <a:r>
              <a:rPr lang="en-US" dirty="0">
                <a:solidFill>
                  <a:srgbClr val="FFA7FF"/>
                </a:solidFill>
              </a:rPr>
              <a:t>A Reduction</a:t>
            </a:r>
          </a:p>
        </p:txBody>
      </p:sp>
      <p:sp>
        <p:nvSpPr>
          <p:cNvPr id="4" name="Slide Number Placeholder 3"/>
          <p:cNvSpPr>
            <a:spLocks noGrp="1"/>
          </p:cNvSpPr>
          <p:nvPr>
            <p:ph type="sldNum" sz="quarter" idx="12"/>
          </p:nvPr>
        </p:nvSpPr>
        <p:spPr/>
        <p:txBody>
          <a:bodyPr/>
          <a:lstStyle/>
          <a:p>
            <a:fld id="{86BADE50-950A-4D58-BFB2-FA2C6A8B385D}" type="slidenum">
              <a:rPr lang="en-US" smtClean="0"/>
              <a:t>16</a:t>
            </a:fld>
            <a:endParaRPr lang="en-US"/>
          </a:p>
        </p:txBody>
      </p:sp>
      <p:sp>
        <p:nvSpPr>
          <p:cNvPr id="12" name="TextBox 11"/>
          <p:cNvSpPr txBox="1"/>
          <p:nvPr/>
        </p:nvSpPr>
        <p:spPr>
          <a:xfrm>
            <a:off x="338527" y="1384885"/>
            <a:ext cx="2611389" cy="1200329"/>
          </a:xfrm>
          <a:prstGeom prst="rect">
            <a:avLst/>
          </a:prstGeom>
          <a:noFill/>
        </p:spPr>
        <p:txBody>
          <a:bodyPr wrap="square" rtlCol="0">
            <a:spAutoFit/>
          </a:bodyPr>
          <a:lstStyle/>
          <a:p>
            <a:r>
              <a:rPr lang="en-US" sz="2400" b="1" dirty="0"/>
              <a:t>A problem we </a:t>
            </a:r>
            <a:r>
              <a:rPr lang="en-US" sz="2400" b="1" u="sng" dirty="0"/>
              <a:t>don’t</a:t>
            </a:r>
            <a:r>
              <a:rPr lang="en-US" sz="2400" b="1" dirty="0"/>
              <a:t> know how to solve</a:t>
            </a:r>
          </a:p>
        </p:txBody>
      </p:sp>
      <p:sp>
        <p:nvSpPr>
          <p:cNvPr id="16" name="TextBox 15"/>
          <p:cNvSpPr txBox="1"/>
          <p:nvPr/>
        </p:nvSpPr>
        <p:spPr>
          <a:xfrm>
            <a:off x="9243033" y="1454734"/>
            <a:ext cx="2844800" cy="830997"/>
          </a:xfrm>
          <a:prstGeom prst="rect">
            <a:avLst/>
          </a:prstGeom>
          <a:noFill/>
        </p:spPr>
        <p:txBody>
          <a:bodyPr wrap="square" rtlCol="0">
            <a:spAutoFit/>
          </a:bodyPr>
          <a:lstStyle/>
          <a:p>
            <a:r>
              <a:rPr lang="en-US" sz="2400" b="1" dirty="0"/>
              <a:t>A problem we </a:t>
            </a:r>
            <a:r>
              <a:rPr lang="en-US" sz="2400" b="1" u="sng" dirty="0"/>
              <a:t>do</a:t>
            </a:r>
            <a:r>
              <a:rPr lang="en-US" sz="2400" b="1" dirty="0"/>
              <a:t> know how to solve</a:t>
            </a:r>
          </a:p>
        </p:txBody>
      </p:sp>
      <mc:AlternateContent xmlns:mc="http://schemas.openxmlformats.org/markup-compatibility/2006" xmlns:a14="http://schemas.microsoft.com/office/drawing/2010/main">
        <mc:Choice Requires="a14">
          <p:sp>
            <p:nvSpPr>
              <p:cNvPr id="21" name="TextBox 20"/>
              <p:cNvSpPr txBox="1"/>
              <p:nvPr/>
            </p:nvSpPr>
            <p:spPr>
              <a:xfrm>
                <a:off x="8040749" y="4726663"/>
                <a:ext cx="1935082" cy="461665"/>
              </a:xfrm>
              <a:prstGeom prst="rect">
                <a:avLst/>
              </a:prstGeom>
              <a:noFill/>
            </p:spPr>
            <p:txBody>
              <a:bodyPr wrap="none" rtlCol="0">
                <a:spAutoFit/>
              </a:bodyPr>
              <a:lstStyle/>
              <a:p>
                <a:r>
                  <a:rPr lang="en-US" sz="2400" dirty="0"/>
                  <a:t>Solution for </a:t>
                </a:r>
                <a14:m>
                  <m:oMath xmlns:m="http://schemas.openxmlformats.org/officeDocument/2006/math">
                    <m:r>
                      <a:rPr lang="en-US" sz="2400" b="1" i="1" dirty="0">
                        <a:latin typeface="Cambria Math"/>
                      </a:rPr>
                      <m:t>𝑩</m:t>
                    </m:r>
                  </m:oMath>
                </a14:m>
                <a:endParaRPr lang="en-US" sz="2400" b="1" dirty="0"/>
              </a:p>
            </p:txBody>
          </p:sp>
        </mc:Choice>
        <mc:Fallback xmlns="">
          <p:sp>
            <p:nvSpPr>
              <p:cNvPr id="21" name="TextBox 20"/>
              <p:cNvSpPr txBox="1">
                <a:spLocks noRot="1" noChangeAspect="1" noMove="1" noResize="1" noEditPoints="1" noAdjustHandles="1" noChangeArrowheads="1" noChangeShapeType="1" noTextEdit="1"/>
              </p:cNvSpPr>
              <p:nvPr/>
            </p:nvSpPr>
            <p:spPr>
              <a:xfrm>
                <a:off x="8040749" y="4726663"/>
                <a:ext cx="1935082" cy="461665"/>
              </a:xfrm>
              <a:prstGeom prst="rect">
                <a:avLst/>
              </a:prstGeom>
              <a:blipFill>
                <a:blip r:embed="rId2"/>
                <a:stretch>
                  <a:fillRect l="-5229" t="-8108"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Flowchart: Magnetic Disk 21"/>
              <p:cNvSpPr/>
              <p:nvPr/>
            </p:nvSpPr>
            <p:spPr>
              <a:xfrm>
                <a:off x="3077361" y="2060349"/>
                <a:ext cx="625924" cy="1184190"/>
              </a:xfrm>
              <a:prstGeom prst="flowChartMagneticDisk">
                <a:avLst/>
              </a:prstGeom>
              <a:solidFill>
                <a:schemeClr val="tx2">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i="1">
                          <a:solidFill>
                            <a:schemeClr val="tx1"/>
                          </a:solidFill>
                          <a:latin typeface="Cambria Math"/>
                        </a:rPr>
                        <m:t>𝐴</m:t>
                      </m:r>
                    </m:oMath>
                  </m:oMathPara>
                </a14:m>
                <a:endParaRPr lang="en-US" sz="4000" i="1" dirty="0">
                  <a:solidFill>
                    <a:schemeClr val="tx1"/>
                  </a:solidFill>
                </a:endParaRPr>
              </a:p>
            </p:txBody>
          </p:sp>
        </mc:Choice>
        <mc:Fallback xmlns="">
          <p:sp>
            <p:nvSpPr>
              <p:cNvPr id="22" name="Flowchart: Magnetic Disk 21"/>
              <p:cNvSpPr>
                <a:spLocks noRot="1" noChangeAspect="1" noMove="1" noResize="1" noEditPoints="1" noAdjustHandles="1" noChangeArrowheads="1" noChangeShapeType="1" noTextEdit="1"/>
              </p:cNvSpPr>
              <p:nvPr/>
            </p:nvSpPr>
            <p:spPr>
              <a:xfrm>
                <a:off x="3077361" y="2060349"/>
                <a:ext cx="625924" cy="1184190"/>
              </a:xfrm>
              <a:prstGeom prst="flowChartMagneticDisk">
                <a:avLst/>
              </a:prstGeom>
              <a:blipFill>
                <a:blip r:embed="rId3"/>
                <a:stretch>
                  <a:fillRect l="-11538"/>
                </a:stretch>
              </a:blipFill>
              <a:ln>
                <a:solidFill>
                  <a:schemeClr val="tx1">
                    <a:lumMod val="95000"/>
                    <a:lumOff val="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236354" y="4650030"/>
                <a:ext cx="1915845" cy="461665"/>
              </a:xfrm>
              <a:prstGeom prst="rect">
                <a:avLst/>
              </a:prstGeom>
              <a:noFill/>
            </p:spPr>
            <p:txBody>
              <a:bodyPr wrap="none" rtlCol="0">
                <a:spAutoFit/>
              </a:bodyPr>
              <a:lstStyle/>
              <a:p>
                <a:r>
                  <a:rPr lang="en-US" sz="2400" dirty="0"/>
                  <a:t>Solution for </a:t>
                </a:r>
                <a14:m>
                  <m:oMath xmlns:m="http://schemas.openxmlformats.org/officeDocument/2006/math">
                    <m:r>
                      <a:rPr lang="en-US" sz="2400" b="1" i="1">
                        <a:latin typeface="Cambria Math"/>
                      </a:rPr>
                      <m:t>𝑨</m:t>
                    </m:r>
                  </m:oMath>
                </a14:m>
                <a:endParaRPr lang="en-US" sz="2400"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2236354" y="4650030"/>
                <a:ext cx="1915845" cy="461665"/>
              </a:xfrm>
              <a:prstGeom prst="rect">
                <a:avLst/>
              </a:prstGeom>
              <a:blipFill>
                <a:blip r:embed="rId4"/>
                <a:stretch>
                  <a:fillRect l="-5298" t="-8108" b="-29730"/>
                </a:stretch>
              </a:blipFill>
            </p:spPr>
            <p:txBody>
              <a:bodyPr/>
              <a:lstStyle/>
              <a:p>
                <a:r>
                  <a:rPr lang="en-US">
                    <a:noFill/>
                  </a:rPr>
                  <a:t> </a:t>
                </a:r>
              </a:p>
            </p:txBody>
          </p:sp>
        </mc:Fallback>
      </mc:AlternateContent>
      <p:sp>
        <p:nvSpPr>
          <p:cNvPr id="30" name="AutoShape 5"/>
          <p:cNvSpPr>
            <a:spLocks noChangeArrowheads="1"/>
          </p:cNvSpPr>
          <p:nvPr/>
        </p:nvSpPr>
        <p:spPr bwMode="auto">
          <a:xfrm>
            <a:off x="4722103" y="2778752"/>
            <a:ext cx="2840038" cy="759976"/>
          </a:xfrm>
          <a:prstGeom prst="rightArrow">
            <a:avLst>
              <a:gd name="adj1" fmla="val 52315"/>
              <a:gd name="adj2" fmla="val 59192"/>
            </a:avLst>
          </a:prstGeom>
          <a:noFill/>
          <a:ln w="317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endParaRPr lang="en-US" altLang="en-US" sz="2000" dirty="0"/>
          </a:p>
        </p:txBody>
      </p:sp>
      <p:sp>
        <p:nvSpPr>
          <p:cNvPr id="31" name="AutoShape 5"/>
          <p:cNvSpPr>
            <a:spLocks noChangeArrowheads="1"/>
          </p:cNvSpPr>
          <p:nvPr/>
        </p:nvSpPr>
        <p:spPr bwMode="auto">
          <a:xfrm rot="5400000">
            <a:off x="8467260" y="3871206"/>
            <a:ext cx="823923" cy="701516"/>
          </a:xfrm>
          <a:prstGeom prst="rightArrow">
            <a:avLst>
              <a:gd name="adj1" fmla="val 52315"/>
              <a:gd name="adj2" fmla="val 59192"/>
            </a:avLst>
          </a:prstGeom>
          <a:noFill/>
          <a:ln w="317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endParaRPr lang="en-US" altLang="en-US" dirty="0"/>
          </a:p>
        </p:txBody>
      </p:sp>
      <p:sp>
        <p:nvSpPr>
          <p:cNvPr id="32" name="AutoShape 5"/>
          <p:cNvSpPr>
            <a:spLocks noChangeArrowheads="1"/>
          </p:cNvSpPr>
          <p:nvPr/>
        </p:nvSpPr>
        <p:spPr bwMode="auto">
          <a:xfrm rot="10800000">
            <a:off x="4722103" y="4811917"/>
            <a:ext cx="2840038" cy="993815"/>
          </a:xfrm>
          <a:prstGeom prst="rightArrow">
            <a:avLst>
              <a:gd name="adj1" fmla="val 52315"/>
              <a:gd name="adj2" fmla="val 60630"/>
            </a:avLst>
          </a:prstGeom>
          <a:noFill/>
          <a:ln w="317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endParaRPr lang="en-US" altLang="en-US" sz="2800" dirty="0"/>
          </a:p>
        </p:txBody>
      </p:sp>
      <p:sp>
        <p:nvSpPr>
          <p:cNvPr id="35" name="TextBox 34"/>
          <p:cNvSpPr txBox="1"/>
          <p:nvPr/>
        </p:nvSpPr>
        <p:spPr>
          <a:xfrm>
            <a:off x="5155018" y="1444128"/>
            <a:ext cx="1911485" cy="584775"/>
          </a:xfrm>
          <a:prstGeom prst="rect">
            <a:avLst/>
          </a:prstGeom>
          <a:noFill/>
        </p:spPr>
        <p:txBody>
          <a:bodyPr wrap="none" rtlCol="0">
            <a:spAutoFit/>
          </a:bodyPr>
          <a:lstStyle/>
          <a:p>
            <a:r>
              <a:rPr lang="en-US" sz="3200" b="1" dirty="0"/>
              <a:t>Reduction</a:t>
            </a:r>
            <a:endParaRPr lang="en-US" sz="2400" b="1" dirty="0"/>
          </a:p>
        </p:txBody>
      </p:sp>
      <mc:AlternateContent xmlns:mc="http://schemas.openxmlformats.org/markup-compatibility/2006" xmlns:a14="http://schemas.microsoft.com/office/drawing/2010/main">
        <mc:Choice Requires="a14">
          <p:sp>
            <p:nvSpPr>
              <p:cNvPr id="3" name="TextBox 2"/>
              <p:cNvSpPr txBox="1"/>
              <p:nvPr/>
            </p:nvSpPr>
            <p:spPr>
              <a:xfrm>
                <a:off x="4575366" y="2137485"/>
                <a:ext cx="3333428" cy="707886"/>
              </a:xfrm>
              <a:prstGeom prst="rect">
                <a:avLst/>
              </a:prstGeom>
              <a:noFill/>
            </p:spPr>
            <p:txBody>
              <a:bodyPr wrap="square" rtlCol="0">
                <a:spAutoFit/>
              </a:bodyPr>
              <a:lstStyle/>
              <a:p>
                <a:r>
                  <a:rPr lang="en-US" sz="2000" dirty="0"/>
                  <a:t>Map Instances of problem </a:t>
                </a:r>
                <a14:m>
                  <m:oMath xmlns:m="http://schemas.openxmlformats.org/officeDocument/2006/math">
                    <m:r>
                      <a:rPr lang="en-US" sz="2000" b="1" i="1" dirty="0">
                        <a:latin typeface="Cambria Math"/>
                      </a:rPr>
                      <m:t>𝑨</m:t>
                    </m:r>
                    <m:r>
                      <a:rPr lang="en-US" sz="2000" b="1" i="1" dirty="0">
                        <a:latin typeface="Cambria Math"/>
                      </a:rPr>
                      <m:t> </m:t>
                    </m:r>
                  </m:oMath>
                </a14:m>
                <a:r>
                  <a:rPr lang="en-US" sz="2000" dirty="0"/>
                  <a:t>to Instances of </a:t>
                </a:r>
                <a14:m>
                  <m:oMath xmlns:m="http://schemas.openxmlformats.org/officeDocument/2006/math">
                    <m:r>
                      <a:rPr lang="en-US" sz="2000" b="1" i="1" dirty="0">
                        <a:latin typeface="Cambria Math"/>
                      </a:rPr>
                      <m:t>𝑩</m:t>
                    </m:r>
                  </m:oMath>
                </a14:m>
                <a:endParaRPr lang="en-US" sz="20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4575366" y="2137485"/>
                <a:ext cx="3333428" cy="707886"/>
              </a:xfrm>
              <a:prstGeom prst="rect">
                <a:avLst/>
              </a:prstGeom>
              <a:blipFill>
                <a:blip r:embed="rId5"/>
                <a:stretch>
                  <a:fillRect l="-1901" t="-5263"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7" name="TextBox 276"/>
              <p:cNvSpPr txBox="1"/>
              <p:nvPr/>
            </p:nvSpPr>
            <p:spPr>
              <a:xfrm>
                <a:off x="8012591" y="3304423"/>
                <a:ext cx="3569809" cy="461665"/>
              </a:xfrm>
              <a:prstGeom prst="rect">
                <a:avLst/>
              </a:prstGeom>
              <a:noFill/>
            </p:spPr>
            <p:txBody>
              <a:bodyPr wrap="square" rtlCol="0">
                <a:spAutoFit/>
              </a:bodyPr>
              <a:lstStyle/>
              <a:p>
                <a:r>
                  <a:rPr lang="en-US" sz="2400" dirty="0"/>
                  <a:t>Using any Algorithm for </a:t>
                </a:r>
                <a14:m>
                  <m:oMath xmlns:m="http://schemas.openxmlformats.org/officeDocument/2006/math">
                    <m:r>
                      <a:rPr lang="en-US" sz="2400" b="1" i="1" dirty="0">
                        <a:latin typeface="Cambria Math"/>
                      </a:rPr>
                      <m:t>𝑩</m:t>
                    </m:r>
                  </m:oMath>
                </a14:m>
                <a:endParaRPr lang="en-US" sz="2400" b="1" dirty="0"/>
              </a:p>
            </p:txBody>
          </p:sp>
        </mc:Choice>
        <mc:Fallback xmlns="">
          <p:sp>
            <p:nvSpPr>
              <p:cNvPr id="277" name="TextBox 276"/>
              <p:cNvSpPr txBox="1">
                <a:spLocks noRot="1" noChangeAspect="1" noMove="1" noResize="1" noEditPoints="1" noAdjustHandles="1" noChangeArrowheads="1" noChangeShapeType="1" noTextEdit="1"/>
              </p:cNvSpPr>
              <p:nvPr/>
            </p:nvSpPr>
            <p:spPr>
              <a:xfrm>
                <a:off x="8012591" y="3304423"/>
                <a:ext cx="3569809" cy="461665"/>
              </a:xfrm>
              <a:prstGeom prst="rect">
                <a:avLst/>
              </a:prstGeom>
              <a:blipFill>
                <a:blip r:embed="rId6"/>
                <a:stretch>
                  <a:fillRect l="-2473" t="-8108"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8" name="TextBox 277"/>
              <p:cNvSpPr txBox="1"/>
              <p:nvPr/>
            </p:nvSpPr>
            <p:spPr>
              <a:xfrm>
                <a:off x="4498245" y="4020047"/>
                <a:ext cx="3333428" cy="707886"/>
              </a:xfrm>
              <a:prstGeom prst="rect">
                <a:avLst/>
              </a:prstGeom>
              <a:noFill/>
            </p:spPr>
            <p:txBody>
              <a:bodyPr wrap="square" rtlCol="0">
                <a:spAutoFit/>
              </a:bodyPr>
              <a:lstStyle/>
              <a:p>
                <a:r>
                  <a:rPr lang="en-US" sz="2000" dirty="0"/>
                  <a:t>Map Solutions of problem </a:t>
                </a:r>
                <a14:m>
                  <m:oMath xmlns:m="http://schemas.openxmlformats.org/officeDocument/2006/math">
                    <m:r>
                      <a:rPr lang="en-US" sz="2000" b="1" i="1" dirty="0">
                        <a:latin typeface="Cambria Math"/>
                      </a:rPr>
                      <m:t>𝑩</m:t>
                    </m:r>
                    <m:r>
                      <a:rPr lang="en-US" sz="2000" i="1" dirty="0">
                        <a:latin typeface="Cambria Math"/>
                      </a:rPr>
                      <m:t> </m:t>
                    </m:r>
                  </m:oMath>
                </a14:m>
                <a:r>
                  <a:rPr lang="en-US" sz="2000" dirty="0"/>
                  <a:t>to Solutions of </a:t>
                </a:r>
                <a14:m>
                  <m:oMath xmlns:m="http://schemas.openxmlformats.org/officeDocument/2006/math">
                    <m:r>
                      <a:rPr lang="en-US" sz="2000" b="1" i="1" dirty="0">
                        <a:latin typeface="Cambria Math"/>
                      </a:rPr>
                      <m:t>𝑨</m:t>
                    </m:r>
                  </m:oMath>
                </a14:m>
                <a:endParaRPr lang="en-US" sz="2000" b="1" dirty="0"/>
              </a:p>
            </p:txBody>
          </p:sp>
        </mc:Choice>
        <mc:Fallback xmlns="">
          <p:sp>
            <p:nvSpPr>
              <p:cNvPr id="278" name="TextBox 277"/>
              <p:cNvSpPr txBox="1">
                <a:spLocks noRot="1" noChangeAspect="1" noMove="1" noResize="1" noEditPoints="1" noAdjustHandles="1" noChangeArrowheads="1" noChangeShapeType="1" noTextEdit="1"/>
              </p:cNvSpPr>
              <p:nvPr/>
            </p:nvSpPr>
            <p:spPr>
              <a:xfrm>
                <a:off x="4498245" y="4020047"/>
                <a:ext cx="3333428" cy="707886"/>
              </a:xfrm>
              <a:prstGeom prst="rect">
                <a:avLst/>
              </a:prstGeom>
              <a:blipFill>
                <a:blip r:embed="rId7"/>
                <a:stretch>
                  <a:fillRect l="-2281" t="-5263"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9" name="Rectangle 278"/>
              <p:cNvSpPr/>
              <p:nvPr/>
            </p:nvSpPr>
            <p:spPr>
              <a:xfrm>
                <a:off x="8530640" y="5242707"/>
                <a:ext cx="625924" cy="1004887"/>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rPr>
                        <m:t>𝑅</m:t>
                      </m:r>
                      <m:r>
                        <a:rPr lang="en-US" sz="4000" b="0" i="1" baseline="-25000" smtClean="0">
                          <a:solidFill>
                            <a:schemeClr val="tx1"/>
                          </a:solidFill>
                          <a:latin typeface="Cambria Math" panose="02040503050406030204" pitchFamily="18" charset="0"/>
                        </a:rPr>
                        <m:t>𝐵</m:t>
                      </m:r>
                    </m:oMath>
                  </m:oMathPara>
                </a14:m>
                <a:endParaRPr lang="en-US" sz="4000" baseline="-25000" dirty="0">
                  <a:solidFill>
                    <a:schemeClr val="tx1"/>
                  </a:solidFill>
                </a:endParaRPr>
              </a:p>
            </p:txBody>
          </p:sp>
        </mc:Choice>
        <mc:Fallback xmlns="">
          <p:sp>
            <p:nvSpPr>
              <p:cNvPr id="279" name="Rectangle 278"/>
              <p:cNvSpPr>
                <a:spLocks noRot="1" noChangeAspect="1" noMove="1" noResize="1" noEditPoints="1" noAdjustHandles="1" noChangeArrowheads="1" noChangeShapeType="1" noTextEdit="1"/>
              </p:cNvSpPr>
              <p:nvPr/>
            </p:nvSpPr>
            <p:spPr>
              <a:xfrm>
                <a:off x="8530640" y="5242707"/>
                <a:ext cx="625924" cy="1004887"/>
              </a:xfrm>
              <a:prstGeom prst="rect">
                <a:avLst/>
              </a:prstGeom>
              <a:blipFill>
                <a:blip r:embed="rId8"/>
                <a:stretch>
                  <a:fillRect l="-25000" r="-3846"/>
                </a:stretch>
              </a:blipFill>
              <a:ln>
                <a:solidFill>
                  <a:schemeClr val="tx1">
                    <a:lumMod val="95000"/>
                    <a:lumOff val="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Flowchart: Magnetic Disk 279">
                <a:extLst>
                  <a:ext uri="{FF2B5EF4-FFF2-40B4-BE49-F238E27FC236}">
                    <a16:creationId xmlns:a16="http://schemas.microsoft.com/office/drawing/2014/main" id="{695455C0-679C-C348-BAB8-1292588A4653}"/>
                  </a:ext>
                </a:extLst>
              </p:cNvPr>
              <p:cNvSpPr/>
              <p:nvPr/>
            </p:nvSpPr>
            <p:spPr>
              <a:xfrm>
                <a:off x="8575481" y="2060349"/>
                <a:ext cx="625924" cy="1184190"/>
              </a:xfrm>
              <a:prstGeom prst="flowChartMagneticDisk">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rPr>
                        <m:t>𝐵</m:t>
                      </m:r>
                    </m:oMath>
                  </m:oMathPara>
                </a14:m>
                <a:endParaRPr lang="en-US" sz="4000" i="1" baseline="-25000" dirty="0">
                  <a:solidFill>
                    <a:schemeClr val="tx1"/>
                  </a:solidFill>
                </a:endParaRPr>
              </a:p>
            </p:txBody>
          </p:sp>
        </mc:Choice>
        <mc:Fallback xmlns="">
          <p:sp>
            <p:nvSpPr>
              <p:cNvPr id="24" name="Flowchart: Magnetic Disk 279">
                <a:extLst>
                  <a:ext uri="{FF2B5EF4-FFF2-40B4-BE49-F238E27FC236}">
                    <a16:creationId xmlns:a16="http://schemas.microsoft.com/office/drawing/2014/main" id="{695455C0-679C-C348-BAB8-1292588A4653}"/>
                  </a:ext>
                </a:extLst>
              </p:cNvPr>
              <p:cNvSpPr>
                <a:spLocks noRot="1" noChangeAspect="1" noMove="1" noResize="1" noEditPoints="1" noAdjustHandles="1" noChangeArrowheads="1" noChangeShapeType="1" noTextEdit="1"/>
              </p:cNvSpPr>
              <p:nvPr/>
            </p:nvSpPr>
            <p:spPr>
              <a:xfrm>
                <a:off x="8575481" y="2060349"/>
                <a:ext cx="625924" cy="1184190"/>
              </a:xfrm>
              <a:prstGeom prst="flowChartMagneticDisk">
                <a:avLst/>
              </a:prstGeom>
              <a:blipFill>
                <a:blip r:embed="rId9"/>
                <a:stretch>
                  <a:fillRect l="-9615"/>
                </a:stretch>
              </a:blipFill>
              <a:ln>
                <a:solidFill>
                  <a:schemeClr val="tx1">
                    <a:lumMod val="95000"/>
                    <a:lumOff val="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2B262D6B-2253-6240-94C1-D2CD2D3E9084}"/>
                  </a:ext>
                </a:extLst>
              </p:cNvPr>
              <p:cNvSpPr/>
              <p:nvPr/>
            </p:nvSpPr>
            <p:spPr>
              <a:xfrm>
                <a:off x="3054910" y="5242707"/>
                <a:ext cx="625924" cy="1004887"/>
              </a:xfrm>
              <a:prstGeom prst="rect">
                <a:avLst/>
              </a:prstGeom>
              <a:solidFill>
                <a:schemeClr val="tx2">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rPr>
                        <m:t>𝑅</m:t>
                      </m:r>
                      <m:r>
                        <a:rPr lang="en-US" sz="4000" b="0" i="1" baseline="-25000" smtClean="0">
                          <a:solidFill>
                            <a:schemeClr val="tx1"/>
                          </a:solidFill>
                          <a:latin typeface="Cambria Math" panose="02040503050406030204" pitchFamily="18" charset="0"/>
                        </a:rPr>
                        <m:t>𝐴</m:t>
                      </m:r>
                    </m:oMath>
                  </m:oMathPara>
                </a14:m>
                <a:endParaRPr lang="en-US" sz="4000" baseline="-25000" dirty="0">
                  <a:solidFill>
                    <a:schemeClr val="tx1"/>
                  </a:solidFill>
                </a:endParaRPr>
              </a:p>
            </p:txBody>
          </p:sp>
        </mc:Choice>
        <mc:Fallback xmlns="">
          <p:sp>
            <p:nvSpPr>
              <p:cNvPr id="25" name="Rectangle 24">
                <a:extLst>
                  <a:ext uri="{FF2B5EF4-FFF2-40B4-BE49-F238E27FC236}">
                    <a16:creationId xmlns:a16="http://schemas.microsoft.com/office/drawing/2014/main" id="{2B262D6B-2253-6240-94C1-D2CD2D3E9084}"/>
                  </a:ext>
                </a:extLst>
              </p:cNvPr>
              <p:cNvSpPr>
                <a:spLocks noRot="1" noChangeAspect="1" noMove="1" noResize="1" noEditPoints="1" noAdjustHandles="1" noChangeArrowheads="1" noChangeShapeType="1" noTextEdit="1"/>
              </p:cNvSpPr>
              <p:nvPr/>
            </p:nvSpPr>
            <p:spPr>
              <a:xfrm>
                <a:off x="3054910" y="5242707"/>
                <a:ext cx="625924" cy="1004887"/>
              </a:xfrm>
              <a:prstGeom prst="rect">
                <a:avLst/>
              </a:prstGeom>
              <a:blipFill>
                <a:blip r:embed="rId10"/>
                <a:stretch>
                  <a:fillRect l="-23077" r="-3846"/>
                </a:stretch>
              </a:blipFill>
              <a:ln>
                <a:solidFill>
                  <a:schemeClr val="tx1">
                    <a:lumMod val="95000"/>
                    <a:lumOff val="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992580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488720" y="1454735"/>
            <a:ext cx="3215508" cy="516208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In General: </a:t>
            </a:r>
            <a:r>
              <a:rPr lang="en-US" dirty="0">
                <a:solidFill>
                  <a:srgbClr val="FFA7FF"/>
                </a:solidFill>
              </a:rPr>
              <a:t>Reduction</a:t>
            </a:r>
          </a:p>
        </p:txBody>
      </p:sp>
      <p:sp>
        <p:nvSpPr>
          <p:cNvPr id="4" name="Slide Number Placeholder 3"/>
          <p:cNvSpPr>
            <a:spLocks noGrp="1"/>
          </p:cNvSpPr>
          <p:nvPr>
            <p:ph type="sldNum" sz="quarter" idx="12"/>
          </p:nvPr>
        </p:nvSpPr>
        <p:spPr/>
        <p:txBody>
          <a:bodyPr/>
          <a:lstStyle/>
          <a:p>
            <a:fld id="{86BADE50-950A-4D58-BFB2-FA2C6A8B385D}" type="slidenum">
              <a:rPr lang="en-US" smtClean="0"/>
              <a:t>17</a:t>
            </a:fld>
            <a:endParaRPr lang="en-US"/>
          </a:p>
        </p:txBody>
      </p:sp>
      <p:sp>
        <p:nvSpPr>
          <p:cNvPr id="12" name="TextBox 11"/>
          <p:cNvSpPr txBox="1"/>
          <p:nvPr/>
        </p:nvSpPr>
        <p:spPr>
          <a:xfrm>
            <a:off x="338527" y="1384885"/>
            <a:ext cx="2611389" cy="830997"/>
          </a:xfrm>
          <a:prstGeom prst="rect">
            <a:avLst/>
          </a:prstGeom>
          <a:noFill/>
        </p:spPr>
        <p:txBody>
          <a:bodyPr wrap="square" rtlCol="0">
            <a:spAutoFit/>
          </a:bodyPr>
          <a:lstStyle/>
          <a:p>
            <a:r>
              <a:rPr lang="en-US" sz="2400" b="1" dirty="0"/>
              <a:t>Problem we </a:t>
            </a:r>
            <a:r>
              <a:rPr lang="en-US" sz="2400" b="1" u="sng" dirty="0"/>
              <a:t>don’t</a:t>
            </a:r>
            <a:r>
              <a:rPr lang="en-US" sz="2400" b="1" dirty="0"/>
              <a:t> know how to solve</a:t>
            </a:r>
          </a:p>
        </p:txBody>
      </p:sp>
      <p:sp>
        <p:nvSpPr>
          <p:cNvPr id="16" name="TextBox 15"/>
          <p:cNvSpPr txBox="1"/>
          <p:nvPr/>
        </p:nvSpPr>
        <p:spPr>
          <a:xfrm>
            <a:off x="9243032" y="1454734"/>
            <a:ext cx="3569809" cy="830997"/>
          </a:xfrm>
          <a:prstGeom prst="rect">
            <a:avLst/>
          </a:prstGeom>
          <a:noFill/>
        </p:spPr>
        <p:txBody>
          <a:bodyPr wrap="square" rtlCol="0">
            <a:spAutoFit/>
          </a:bodyPr>
          <a:lstStyle/>
          <a:p>
            <a:r>
              <a:rPr lang="en-US" sz="2400" b="1" dirty="0"/>
              <a:t>Problem we </a:t>
            </a:r>
            <a:r>
              <a:rPr lang="en-US" sz="2400" b="1" u="sng" dirty="0"/>
              <a:t>do</a:t>
            </a:r>
            <a:r>
              <a:rPr lang="en-US" sz="2400" b="1" dirty="0"/>
              <a:t> know</a:t>
            </a:r>
            <a:br>
              <a:rPr lang="en-US" sz="2400" b="1" dirty="0"/>
            </a:br>
            <a:r>
              <a:rPr lang="en-US" sz="2400" b="1" dirty="0"/>
              <a:t>how to solve</a:t>
            </a:r>
          </a:p>
        </p:txBody>
      </p:sp>
      <mc:AlternateContent xmlns:mc="http://schemas.openxmlformats.org/markup-compatibility/2006" xmlns:a14="http://schemas.microsoft.com/office/drawing/2010/main">
        <mc:Choice Requires="a14">
          <p:sp>
            <p:nvSpPr>
              <p:cNvPr id="21" name="TextBox 20"/>
              <p:cNvSpPr txBox="1"/>
              <p:nvPr/>
            </p:nvSpPr>
            <p:spPr>
              <a:xfrm>
                <a:off x="8040749" y="4726663"/>
                <a:ext cx="1935082" cy="461665"/>
              </a:xfrm>
              <a:prstGeom prst="rect">
                <a:avLst/>
              </a:prstGeom>
              <a:noFill/>
            </p:spPr>
            <p:txBody>
              <a:bodyPr wrap="none" rtlCol="0">
                <a:spAutoFit/>
              </a:bodyPr>
              <a:lstStyle/>
              <a:p>
                <a:r>
                  <a:rPr lang="en-US" sz="2400" dirty="0"/>
                  <a:t>Solution for </a:t>
                </a:r>
                <a14:m>
                  <m:oMath xmlns:m="http://schemas.openxmlformats.org/officeDocument/2006/math">
                    <m:r>
                      <a:rPr lang="en-US" sz="2400" b="1" i="1" dirty="0">
                        <a:latin typeface="Cambria Math"/>
                      </a:rPr>
                      <m:t>𝑩</m:t>
                    </m:r>
                  </m:oMath>
                </a14:m>
                <a:endParaRPr lang="en-US" sz="2400" b="1" dirty="0"/>
              </a:p>
            </p:txBody>
          </p:sp>
        </mc:Choice>
        <mc:Fallback xmlns="">
          <p:sp>
            <p:nvSpPr>
              <p:cNvPr id="21" name="TextBox 20"/>
              <p:cNvSpPr txBox="1">
                <a:spLocks noRot="1" noChangeAspect="1" noMove="1" noResize="1" noEditPoints="1" noAdjustHandles="1" noChangeArrowheads="1" noChangeShapeType="1" noTextEdit="1"/>
              </p:cNvSpPr>
              <p:nvPr/>
            </p:nvSpPr>
            <p:spPr>
              <a:xfrm>
                <a:off x="8040749" y="4726663"/>
                <a:ext cx="1935082" cy="461665"/>
              </a:xfrm>
              <a:prstGeom prst="rect">
                <a:avLst/>
              </a:prstGeom>
              <a:blipFill>
                <a:blip r:embed="rId2"/>
                <a:stretch>
                  <a:fillRect l="-5229" t="-8108"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Flowchart: Magnetic Disk 21"/>
              <p:cNvSpPr/>
              <p:nvPr/>
            </p:nvSpPr>
            <p:spPr>
              <a:xfrm>
                <a:off x="3077361" y="2060349"/>
                <a:ext cx="625924" cy="1184190"/>
              </a:xfrm>
              <a:prstGeom prst="flowChartMagneticDisk">
                <a:avLst/>
              </a:prstGeom>
              <a:solidFill>
                <a:schemeClr val="tx2">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i="1">
                          <a:solidFill>
                            <a:schemeClr val="tx1"/>
                          </a:solidFill>
                          <a:latin typeface="Cambria Math"/>
                        </a:rPr>
                        <m:t>𝐴</m:t>
                      </m:r>
                    </m:oMath>
                  </m:oMathPara>
                </a14:m>
                <a:endParaRPr lang="en-US" sz="4000" i="1" dirty="0">
                  <a:solidFill>
                    <a:schemeClr val="tx1"/>
                  </a:solidFill>
                </a:endParaRPr>
              </a:p>
            </p:txBody>
          </p:sp>
        </mc:Choice>
        <mc:Fallback xmlns="">
          <p:sp>
            <p:nvSpPr>
              <p:cNvPr id="22" name="Flowchart: Magnetic Disk 21"/>
              <p:cNvSpPr>
                <a:spLocks noRot="1" noChangeAspect="1" noMove="1" noResize="1" noEditPoints="1" noAdjustHandles="1" noChangeArrowheads="1" noChangeShapeType="1" noTextEdit="1"/>
              </p:cNvSpPr>
              <p:nvPr/>
            </p:nvSpPr>
            <p:spPr>
              <a:xfrm>
                <a:off x="3077361" y="2060349"/>
                <a:ext cx="625924" cy="1184190"/>
              </a:xfrm>
              <a:prstGeom prst="flowChartMagneticDisk">
                <a:avLst/>
              </a:prstGeom>
              <a:blipFill>
                <a:blip r:embed="rId3"/>
                <a:stretch>
                  <a:fillRect l="-11538"/>
                </a:stretch>
              </a:blipFill>
              <a:ln>
                <a:solidFill>
                  <a:schemeClr val="tx1">
                    <a:lumMod val="95000"/>
                    <a:lumOff val="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236354" y="4650030"/>
                <a:ext cx="1915845" cy="461665"/>
              </a:xfrm>
              <a:prstGeom prst="rect">
                <a:avLst/>
              </a:prstGeom>
              <a:noFill/>
            </p:spPr>
            <p:txBody>
              <a:bodyPr wrap="none" rtlCol="0">
                <a:spAutoFit/>
              </a:bodyPr>
              <a:lstStyle/>
              <a:p>
                <a:r>
                  <a:rPr lang="en-US" sz="2400" dirty="0"/>
                  <a:t>Solution for </a:t>
                </a:r>
                <a14:m>
                  <m:oMath xmlns:m="http://schemas.openxmlformats.org/officeDocument/2006/math">
                    <m:r>
                      <a:rPr lang="en-US" sz="2400" b="1" i="1">
                        <a:latin typeface="Cambria Math"/>
                      </a:rPr>
                      <m:t>𝑨</m:t>
                    </m:r>
                  </m:oMath>
                </a14:m>
                <a:endParaRPr lang="en-US" sz="2400"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2236354" y="4650030"/>
                <a:ext cx="1915845" cy="461665"/>
              </a:xfrm>
              <a:prstGeom prst="rect">
                <a:avLst/>
              </a:prstGeom>
              <a:blipFill>
                <a:blip r:embed="rId4"/>
                <a:stretch>
                  <a:fillRect l="-5298" t="-8108" b="-29730"/>
                </a:stretch>
              </a:blipFill>
            </p:spPr>
            <p:txBody>
              <a:bodyPr/>
              <a:lstStyle/>
              <a:p>
                <a:r>
                  <a:rPr lang="en-US">
                    <a:noFill/>
                  </a:rPr>
                  <a:t> </a:t>
                </a:r>
              </a:p>
            </p:txBody>
          </p:sp>
        </mc:Fallback>
      </mc:AlternateContent>
      <p:sp>
        <p:nvSpPr>
          <p:cNvPr id="30" name="AutoShape 5"/>
          <p:cNvSpPr>
            <a:spLocks noChangeArrowheads="1"/>
          </p:cNvSpPr>
          <p:nvPr/>
        </p:nvSpPr>
        <p:spPr bwMode="auto">
          <a:xfrm>
            <a:off x="4722103" y="2778752"/>
            <a:ext cx="2840038" cy="759976"/>
          </a:xfrm>
          <a:prstGeom prst="rightArrow">
            <a:avLst>
              <a:gd name="adj1" fmla="val 52315"/>
              <a:gd name="adj2" fmla="val 59192"/>
            </a:avLst>
          </a:prstGeom>
          <a:noFill/>
          <a:ln w="317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endParaRPr lang="en-US" altLang="en-US" sz="2000" dirty="0"/>
          </a:p>
        </p:txBody>
      </p:sp>
      <p:sp>
        <p:nvSpPr>
          <p:cNvPr id="31" name="AutoShape 5"/>
          <p:cNvSpPr>
            <a:spLocks noChangeArrowheads="1"/>
          </p:cNvSpPr>
          <p:nvPr/>
        </p:nvSpPr>
        <p:spPr bwMode="auto">
          <a:xfrm rot="5400000">
            <a:off x="8467260" y="3871206"/>
            <a:ext cx="823923" cy="701516"/>
          </a:xfrm>
          <a:prstGeom prst="rightArrow">
            <a:avLst>
              <a:gd name="adj1" fmla="val 52315"/>
              <a:gd name="adj2" fmla="val 59192"/>
            </a:avLst>
          </a:prstGeom>
          <a:noFill/>
          <a:ln w="317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endParaRPr lang="en-US" altLang="en-US" dirty="0"/>
          </a:p>
        </p:txBody>
      </p:sp>
      <p:sp>
        <p:nvSpPr>
          <p:cNvPr id="32" name="AutoShape 5"/>
          <p:cNvSpPr>
            <a:spLocks noChangeArrowheads="1"/>
          </p:cNvSpPr>
          <p:nvPr/>
        </p:nvSpPr>
        <p:spPr bwMode="auto">
          <a:xfrm rot="10800000">
            <a:off x="4722103" y="4811917"/>
            <a:ext cx="2840038" cy="993815"/>
          </a:xfrm>
          <a:prstGeom prst="rightArrow">
            <a:avLst>
              <a:gd name="adj1" fmla="val 52315"/>
              <a:gd name="adj2" fmla="val 60630"/>
            </a:avLst>
          </a:prstGeom>
          <a:noFill/>
          <a:ln w="317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endParaRPr lang="en-US" altLang="en-US" sz="2800" dirty="0"/>
          </a:p>
        </p:txBody>
      </p:sp>
      <p:sp>
        <p:nvSpPr>
          <p:cNvPr id="35" name="TextBox 34"/>
          <p:cNvSpPr txBox="1"/>
          <p:nvPr/>
        </p:nvSpPr>
        <p:spPr>
          <a:xfrm>
            <a:off x="5155018" y="1444128"/>
            <a:ext cx="1911485" cy="584775"/>
          </a:xfrm>
          <a:prstGeom prst="rect">
            <a:avLst/>
          </a:prstGeom>
          <a:noFill/>
        </p:spPr>
        <p:txBody>
          <a:bodyPr wrap="none" rtlCol="0">
            <a:spAutoFit/>
          </a:bodyPr>
          <a:lstStyle/>
          <a:p>
            <a:r>
              <a:rPr lang="en-US" sz="3200" b="1" dirty="0"/>
              <a:t>Reduction</a:t>
            </a:r>
            <a:endParaRPr lang="en-US" sz="2400" b="1" dirty="0"/>
          </a:p>
        </p:txBody>
      </p:sp>
      <mc:AlternateContent xmlns:mc="http://schemas.openxmlformats.org/markup-compatibility/2006" xmlns:a14="http://schemas.microsoft.com/office/drawing/2010/main">
        <mc:Choice Requires="a14">
          <p:sp>
            <p:nvSpPr>
              <p:cNvPr id="3" name="TextBox 2"/>
              <p:cNvSpPr txBox="1"/>
              <p:nvPr/>
            </p:nvSpPr>
            <p:spPr>
              <a:xfrm>
                <a:off x="4575366" y="2137485"/>
                <a:ext cx="3333428" cy="707886"/>
              </a:xfrm>
              <a:prstGeom prst="rect">
                <a:avLst/>
              </a:prstGeom>
              <a:noFill/>
            </p:spPr>
            <p:txBody>
              <a:bodyPr wrap="square" rtlCol="0">
                <a:spAutoFit/>
              </a:bodyPr>
              <a:lstStyle/>
              <a:p>
                <a:r>
                  <a:rPr lang="en-US" sz="2000" dirty="0"/>
                  <a:t>Map Instances of problem </a:t>
                </a:r>
                <a14:m>
                  <m:oMath xmlns:m="http://schemas.openxmlformats.org/officeDocument/2006/math">
                    <m:r>
                      <a:rPr lang="en-US" sz="2000" b="1" i="1" dirty="0">
                        <a:latin typeface="Cambria Math"/>
                      </a:rPr>
                      <m:t>𝑨</m:t>
                    </m:r>
                    <m:r>
                      <a:rPr lang="en-US" sz="2000" b="1" i="1" dirty="0">
                        <a:latin typeface="Cambria Math"/>
                      </a:rPr>
                      <m:t> </m:t>
                    </m:r>
                  </m:oMath>
                </a14:m>
                <a:r>
                  <a:rPr lang="en-US" sz="2000" dirty="0"/>
                  <a:t>to Instances of </a:t>
                </a:r>
                <a14:m>
                  <m:oMath xmlns:m="http://schemas.openxmlformats.org/officeDocument/2006/math">
                    <m:r>
                      <a:rPr lang="en-US" sz="2000" b="1" i="1" dirty="0">
                        <a:latin typeface="Cambria Math"/>
                      </a:rPr>
                      <m:t>𝑩</m:t>
                    </m:r>
                  </m:oMath>
                </a14:m>
                <a:endParaRPr lang="en-US" sz="20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4575366" y="2137485"/>
                <a:ext cx="3333428" cy="707886"/>
              </a:xfrm>
              <a:prstGeom prst="rect">
                <a:avLst/>
              </a:prstGeom>
              <a:blipFill>
                <a:blip r:embed="rId5"/>
                <a:stretch>
                  <a:fillRect l="-1901" t="-5263"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7" name="TextBox 276"/>
              <p:cNvSpPr txBox="1"/>
              <p:nvPr/>
            </p:nvSpPr>
            <p:spPr>
              <a:xfrm>
                <a:off x="8012591" y="3304423"/>
                <a:ext cx="3569809" cy="461665"/>
              </a:xfrm>
              <a:prstGeom prst="rect">
                <a:avLst/>
              </a:prstGeom>
              <a:noFill/>
            </p:spPr>
            <p:txBody>
              <a:bodyPr wrap="square" rtlCol="0">
                <a:spAutoFit/>
              </a:bodyPr>
              <a:lstStyle/>
              <a:p>
                <a:r>
                  <a:rPr lang="en-US" sz="2400" dirty="0"/>
                  <a:t>Using any Algorithm for </a:t>
                </a:r>
                <a14:m>
                  <m:oMath xmlns:m="http://schemas.openxmlformats.org/officeDocument/2006/math">
                    <m:r>
                      <a:rPr lang="en-US" sz="2400" b="1" i="1" dirty="0">
                        <a:latin typeface="Cambria Math"/>
                      </a:rPr>
                      <m:t>𝑩</m:t>
                    </m:r>
                  </m:oMath>
                </a14:m>
                <a:endParaRPr lang="en-US" sz="2400" b="1" dirty="0"/>
              </a:p>
            </p:txBody>
          </p:sp>
        </mc:Choice>
        <mc:Fallback xmlns="">
          <p:sp>
            <p:nvSpPr>
              <p:cNvPr id="277" name="TextBox 276"/>
              <p:cNvSpPr txBox="1">
                <a:spLocks noRot="1" noChangeAspect="1" noMove="1" noResize="1" noEditPoints="1" noAdjustHandles="1" noChangeArrowheads="1" noChangeShapeType="1" noTextEdit="1"/>
              </p:cNvSpPr>
              <p:nvPr/>
            </p:nvSpPr>
            <p:spPr>
              <a:xfrm>
                <a:off x="8012591" y="3304423"/>
                <a:ext cx="3569809" cy="461665"/>
              </a:xfrm>
              <a:prstGeom prst="rect">
                <a:avLst/>
              </a:prstGeom>
              <a:blipFill>
                <a:blip r:embed="rId6"/>
                <a:stretch>
                  <a:fillRect l="-2473" t="-8108"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8" name="TextBox 277"/>
              <p:cNvSpPr txBox="1"/>
              <p:nvPr/>
            </p:nvSpPr>
            <p:spPr>
              <a:xfrm>
                <a:off x="4498245" y="4020047"/>
                <a:ext cx="3333428" cy="707886"/>
              </a:xfrm>
              <a:prstGeom prst="rect">
                <a:avLst/>
              </a:prstGeom>
              <a:noFill/>
            </p:spPr>
            <p:txBody>
              <a:bodyPr wrap="square" rtlCol="0">
                <a:spAutoFit/>
              </a:bodyPr>
              <a:lstStyle/>
              <a:p>
                <a:r>
                  <a:rPr lang="en-US" sz="2000" dirty="0"/>
                  <a:t>Map Solutions of problem </a:t>
                </a:r>
                <a14:m>
                  <m:oMath xmlns:m="http://schemas.openxmlformats.org/officeDocument/2006/math">
                    <m:r>
                      <a:rPr lang="en-US" sz="2000" b="1" i="1" dirty="0">
                        <a:latin typeface="Cambria Math"/>
                      </a:rPr>
                      <m:t>𝑩</m:t>
                    </m:r>
                    <m:r>
                      <a:rPr lang="en-US" sz="2000" i="1" dirty="0">
                        <a:latin typeface="Cambria Math"/>
                      </a:rPr>
                      <m:t> </m:t>
                    </m:r>
                  </m:oMath>
                </a14:m>
                <a:r>
                  <a:rPr lang="en-US" sz="2000" dirty="0"/>
                  <a:t>to Solutions of </a:t>
                </a:r>
                <a14:m>
                  <m:oMath xmlns:m="http://schemas.openxmlformats.org/officeDocument/2006/math">
                    <m:r>
                      <a:rPr lang="en-US" sz="2000" b="1" i="1" dirty="0">
                        <a:latin typeface="Cambria Math"/>
                      </a:rPr>
                      <m:t>𝑨</m:t>
                    </m:r>
                  </m:oMath>
                </a14:m>
                <a:endParaRPr lang="en-US" sz="2000" b="1" dirty="0"/>
              </a:p>
            </p:txBody>
          </p:sp>
        </mc:Choice>
        <mc:Fallback xmlns="">
          <p:sp>
            <p:nvSpPr>
              <p:cNvPr id="278" name="TextBox 277"/>
              <p:cNvSpPr txBox="1">
                <a:spLocks noRot="1" noChangeAspect="1" noMove="1" noResize="1" noEditPoints="1" noAdjustHandles="1" noChangeArrowheads="1" noChangeShapeType="1" noTextEdit="1"/>
              </p:cNvSpPr>
              <p:nvPr/>
            </p:nvSpPr>
            <p:spPr>
              <a:xfrm>
                <a:off x="4498245" y="4020047"/>
                <a:ext cx="3333428" cy="707886"/>
              </a:xfrm>
              <a:prstGeom prst="rect">
                <a:avLst/>
              </a:prstGeom>
              <a:blipFill>
                <a:blip r:embed="rId7"/>
                <a:stretch>
                  <a:fillRect l="-2281" t="-5263"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9" name="Rectangle 278"/>
              <p:cNvSpPr/>
              <p:nvPr/>
            </p:nvSpPr>
            <p:spPr>
              <a:xfrm>
                <a:off x="8530640" y="5242707"/>
                <a:ext cx="625924" cy="1004887"/>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rPr>
                        <m:t>𝑅</m:t>
                      </m:r>
                      <m:r>
                        <a:rPr lang="en-US" sz="4000" b="0" i="1" baseline="-25000" smtClean="0">
                          <a:solidFill>
                            <a:schemeClr val="tx1"/>
                          </a:solidFill>
                          <a:latin typeface="Cambria Math" panose="02040503050406030204" pitchFamily="18" charset="0"/>
                        </a:rPr>
                        <m:t>𝐵</m:t>
                      </m:r>
                    </m:oMath>
                  </m:oMathPara>
                </a14:m>
                <a:endParaRPr lang="en-US" sz="4000" baseline="-25000" dirty="0">
                  <a:solidFill>
                    <a:schemeClr val="tx1"/>
                  </a:solidFill>
                </a:endParaRPr>
              </a:p>
            </p:txBody>
          </p:sp>
        </mc:Choice>
        <mc:Fallback xmlns="">
          <p:sp>
            <p:nvSpPr>
              <p:cNvPr id="279" name="Rectangle 278"/>
              <p:cNvSpPr>
                <a:spLocks noRot="1" noChangeAspect="1" noMove="1" noResize="1" noEditPoints="1" noAdjustHandles="1" noChangeArrowheads="1" noChangeShapeType="1" noTextEdit="1"/>
              </p:cNvSpPr>
              <p:nvPr/>
            </p:nvSpPr>
            <p:spPr>
              <a:xfrm>
                <a:off x="8530640" y="5242707"/>
                <a:ext cx="625924" cy="1004887"/>
              </a:xfrm>
              <a:prstGeom prst="rect">
                <a:avLst/>
              </a:prstGeom>
              <a:blipFill>
                <a:blip r:embed="rId8"/>
                <a:stretch>
                  <a:fillRect l="-25000" r="-3846"/>
                </a:stretch>
              </a:blipFill>
              <a:ln>
                <a:solidFill>
                  <a:schemeClr val="tx1">
                    <a:lumMod val="95000"/>
                    <a:lumOff val="5000"/>
                  </a:schemeClr>
                </a:solidFill>
              </a:ln>
            </p:spPr>
            <p:txBody>
              <a:bodyPr/>
              <a:lstStyle/>
              <a:p>
                <a:r>
                  <a:rPr lang="en-US">
                    <a:noFill/>
                  </a:rPr>
                  <a:t> </a:t>
                </a:r>
              </a:p>
            </p:txBody>
          </p:sp>
        </mc:Fallback>
      </mc:AlternateContent>
      <p:sp>
        <p:nvSpPr>
          <p:cNvPr id="5" name="Rounded Rectangular Callout 4">
            <a:extLst>
              <a:ext uri="{FF2B5EF4-FFF2-40B4-BE49-F238E27FC236}">
                <a16:creationId xmlns:a16="http://schemas.microsoft.com/office/drawing/2014/main" id="{06D5239D-8834-B044-B09D-B842BB2BAF32}"/>
              </a:ext>
            </a:extLst>
          </p:cNvPr>
          <p:cNvSpPr/>
          <p:nvPr/>
        </p:nvSpPr>
        <p:spPr>
          <a:xfrm>
            <a:off x="9017815" y="4423209"/>
            <a:ext cx="2992438" cy="1656702"/>
          </a:xfrm>
          <a:prstGeom prst="wedgeRoundRectCallout">
            <a:avLst>
              <a:gd name="adj1" fmla="val -30074"/>
              <a:gd name="adj2" fmla="val -8958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For now: we are NOT focusing on an algorithm to solve one of these, </a:t>
            </a:r>
            <a:r>
              <a:rPr lang="en-US" sz="2000" b="1" u="sng" dirty="0"/>
              <a:t>just on the reduction</a:t>
            </a:r>
            <a:r>
              <a:rPr lang="en-US" sz="2000" b="1" dirty="0"/>
              <a:t>!</a:t>
            </a:r>
          </a:p>
        </p:txBody>
      </p:sp>
      <mc:AlternateContent xmlns:mc="http://schemas.openxmlformats.org/markup-compatibility/2006" xmlns:a14="http://schemas.microsoft.com/office/drawing/2010/main">
        <mc:Choice Requires="a14">
          <p:sp>
            <p:nvSpPr>
              <p:cNvPr id="24" name="Flowchart: Magnetic Disk 279">
                <a:extLst>
                  <a:ext uri="{FF2B5EF4-FFF2-40B4-BE49-F238E27FC236}">
                    <a16:creationId xmlns:a16="http://schemas.microsoft.com/office/drawing/2014/main" id="{695455C0-679C-C348-BAB8-1292588A4653}"/>
                  </a:ext>
                </a:extLst>
              </p:cNvPr>
              <p:cNvSpPr/>
              <p:nvPr/>
            </p:nvSpPr>
            <p:spPr>
              <a:xfrm>
                <a:off x="8575481" y="2060349"/>
                <a:ext cx="625924" cy="1184190"/>
              </a:xfrm>
              <a:prstGeom prst="flowChartMagneticDisk">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rPr>
                        <m:t>𝐵</m:t>
                      </m:r>
                    </m:oMath>
                  </m:oMathPara>
                </a14:m>
                <a:endParaRPr lang="en-US" sz="4000" i="1" baseline="-25000" dirty="0">
                  <a:solidFill>
                    <a:schemeClr val="tx1"/>
                  </a:solidFill>
                </a:endParaRPr>
              </a:p>
            </p:txBody>
          </p:sp>
        </mc:Choice>
        <mc:Fallback xmlns="">
          <p:sp>
            <p:nvSpPr>
              <p:cNvPr id="24" name="Flowchart: Magnetic Disk 279">
                <a:extLst>
                  <a:ext uri="{FF2B5EF4-FFF2-40B4-BE49-F238E27FC236}">
                    <a16:creationId xmlns:a16="http://schemas.microsoft.com/office/drawing/2014/main" id="{695455C0-679C-C348-BAB8-1292588A4653}"/>
                  </a:ext>
                </a:extLst>
              </p:cNvPr>
              <p:cNvSpPr>
                <a:spLocks noRot="1" noChangeAspect="1" noMove="1" noResize="1" noEditPoints="1" noAdjustHandles="1" noChangeArrowheads="1" noChangeShapeType="1" noTextEdit="1"/>
              </p:cNvSpPr>
              <p:nvPr/>
            </p:nvSpPr>
            <p:spPr>
              <a:xfrm>
                <a:off x="8575481" y="2060349"/>
                <a:ext cx="625924" cy="1184190"/>
              </a:xfrm>
              <a:prstGeom prst="flowChartMagneticDisk">
                <a:avLst/>
              </a:prstGeom>
              <a:blipFill>
                <a:blip r:embed="rId9"/>
                <a:stretch>
                  <a:fillRect l="-9615"/>
                </a:stretch>
              </a:blipFill>
              <a:ln>
                <a:solidFill>
                  <a:schemeClr val="tx1">
                    <a:lumMod val="95000"/>
                    <a:lumOff val="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2B262D6B-2253-6240-94C1-D2CD2D3E9084}"/>
                  </a:ext>
                </a:extLst>
              </p:cNvPr>
              <p:cNvSpPr/>
              <p:nvPr/>
            </p:nvSpPr>
            <p:spPr>
              <a:xfrm>
                <a:off x="3054910" y="5242707"/>
                <a:ext cx="625924" cy="1004887"/>
              </a:xfrm>
              <a:prstGeom prst="rect">
                <a:avLst/>
              </a:prstGeom>
              <a:solidFill>
                <a:schemeClr val="tx2">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rPr>
                        <m:t>𝑅</m:t>
                      </m:r>
                      <m:r>
                        <a:rPr lang="en-US" sz="4000" b="0" i="1" baseline="-25000" smtClean="0">
                          <a:solidFill>
                            <a:schemeClr val="tx1"/>
                          </a:solidFill>
                          <a:latin typeface="Cambria Math" panose="02040503050406030204" pitchFamily="18" charset="0"/>
                        </a:rPr>
                        <m:t>𝐴</m:t>
                      </m:r>
                    </m:oMath>
                  </m:oMathPara>
                </a14:m>
                <a:endParaRPr lang="en-US" sz="4000" baseline="-25000" dirty="0">
                  <a:solidFill>
                    <a:schemeClr val="tx1"/>
                  </a:solidFill>
                </a:endParaRPr>
              </a:p>
            </p:txBody>
          </p:sp>
        </mc:Choice>
        <mc:Fallback xmlns="">
          <p:sp>
            <p:nvSpPr>
              <p:cNvPr id="25" name="Rectangle 24">
                <a:extLst>
                  <a:ext uri="{FF2B5EF4-FFF2-40B4-BE49-F238E27FC236}">
                    <a16:creationId xmlns:a16="http://schemas.microsoft.com/office/drawing/2014/main" id="{2B262D6B-2253-6240-94C1-D2CD2D3E9084}"/>
                  </a:ext>
                </a:extLst>
              </p:cNvPr>
              <p:cNvSpPr>
                <a:spLocks noRot="1" noChangeAspect="1" noMove="1" noResize="1" noEditPoints="1" noAdjustHandles="1" noChangeArrowheads="1" noChangeShapeType="1" noTextEdit="1"/>
              </p:cNvSpPr>
              <p:nvPr/>
            </p:nvSpPr>
            <p:spPr>
              <a:xfrm>
                <a:off x="3054910" y="5242707"/>
                <a:ext cx="625924" cy="1004887"/>
              </a:xfrm>
              <a:prstGeom prst="rect">
                <a:avLst/>
              </a:prstGeom>
              <a:blipFill>
                <a:blip r:embed="rId10"/>
                <a:stretch>
                  <a:fillRect l="-23077" r="-3846"/>
                </a:stretch>
              </a:blipFill>
              <a:ln>
                <a:solidFill>
                  <a:schemeClr val="tx1">
                    <a:lumMod val="95000"/>
                    <a:lumOff val="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452910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Runtime</a:t>
            </a:r>
          </a:p>
        </p:txBody>
      </p:sp>
      <p:sp>
        <p:nvSpPr>
          <p:cNvPr id="4" name="Slide Number Placeholder 3"/>
          <p:cNvSpPr>
            <a:spLocks noGrp="1"/>
          </p:cNvSpPr>
          <p:nvPr>
            <p:ph type="sldNum" sz="quarter" idx="12"/>
          </p:nvPr>
        </p:nvSpPr>
        <p:spPr/>
        <p:txBody>
          <a:bodyPr/>
          <a:lstStyle/>
          <a:p>
            <a:fld id="{030EE116-056E-4288-B7F7-411CB7E437A9}" type="slidenum">
              <a:rPr lang="en-US" smtClean="0"/>
              <a:pPr/>
              <a:t>18</a:t>
            </a:fld>
            <a:endParaRPr lang="en-US"/>
          </a:p>
        </p:txBody>
      </p:sp>
      <p:sp>
        <p:nvSpPr>
          <p:cNvPr id="3" name="Content Placeholder 2"/>
          <p:cNvSpPr>
            <a:spLocks noGrp="1"/>
          </p:cNvSpPr>
          <p:nvPr>
            <p:ph sz="quarter" idx="1"/>
          </p:nvPr>
        </p:nvSpPr>
        <p:spPr>
          <a:xfrm>
            <a:off x="457200" y="1600200"/>
            <a:ext cx="11125200" cy="4953000"/>
          </a:xfrm>
        </p:spPr>
        <p:txBody>
          <a:bodyPr>
            <a:normAutofit lnSpcReduction="10000"/>
          </a:bodyPr>
          <a:lstStyle/>
          <a:p>
            <a:r>
              <a:rPr lang="en-US" dirty="0"/>
              <a:t>The total runtime to solve A is:</a:t>
            </a:r>
          </a:p>
          <a:p>
            <a:pPr lvl="1"/>
            <a:r>
              <a:rPr lang="en-US" b="1" i="1" dirty="0"/>
              <a:t>Convert(A-&gt;B)</a:t>
            </a:r>
            <a:r>
              <a:rPr lang="en-US" dirty="0"/>
              <a:t>: Time it takes to convert problem A into problem B</a:t>
            </a:r>
          </a:p>
          <a:p>
            <a:pPr lvl="1"/>
            <a:r>
              <a:rPr lang="en-US" b="1" i="1" dirty="0"/>
              <a:t>Execute(B):</a:t>
            </a:r>
            <a:r>
              <a:rPr lang="en-US" dirty="0"/>
              <a:t> Time it takes to execute algorithm to solve B</a:t>
            </a:r>
          </a:p>
          <a:p>
            <a:pPr lvl="1"/>
            <a:r>
              <a:rPr lang="en-US" b="1" i="1" dirty="0"/>
              <a:t>Solve(B-&gt;A)</a:t>
            </a:r>
            <a:r>
              <a:rPr lang="en-US" dirty="0"/>
              <a:t>: Time to convert solution of B back to solution of A</a:t>
            </a:r>
          </a:p>
          <a:p>
            <a:pPr lvl="1"/>
            <a:endParaRPr lang="en-US" b="1" i="1" dirty="0"/>
          </a:p>
          <a:p>
            <a:r>
              <a:rPr lang="en-US" b="1" i="1" dirty="0"/>
              <a:t>Total Runtime: Convert(A-&gt;B) + Execute(B) + Solve(B-&gt;A)</a:t>
            </a:r>
          </a:p>
          <a:p>
            <a:endParaRPr lang="en-US" b="1" i="1" dirty="0"/>
          </a:p>
          <a:p>
            <a:r>
              <a:rPr lang="en-US" dirty="0"/>
              <a:t>Do you see why we want convert() and solve() to be FAST. We want the slowest part to be the actual algorithm that solves B if possible.</a:t>
            </a:r>
          </a:p>
          <a:p>
            <a:pPr lvl="1"/>
            <a:endParaRPr lang="en-US" dirty="0"/>
          </a:p>
        </p:txBody>
      </p:sp>
    </p:spTree>
    <p:extLst>
      <p:ext uri="{BB962C8B-B14F-4D97-AF65-F5344CB8AC3E}">
        <p14:creationId xmlns:p14="http://schemas.microsoft.com/office/powerpoint/2010/main" val="2914824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Hard-ness</a:t>
            </a:r>
          </a:p>
        </p:txBody>
      </p:sp>
      <p:sp>
        <p:nvSpPr>
          <p:cNvPr id="4" name="Slide Number Placeholder 3"/>
          <p:cNvSpPr>
            <a:spLocks noGrp="1"/>
          </p:cNvSpPr>
          <p:nvPr>
            <p:ph type="sldNum" sz="quarter" idx="12"/>
          </p:nvPr>
        </p:nvSpPr>
        <p:spPr/>
        <p:txBody>
          <a:bodyPr/>
          <a:lstStyle/>
          <a:p>
            <a:fld id="{030EE116-056E-4288-B7F7-411CB7E437A9}" type="slidenum">
              <a:rPr lang="en-US" smtClean="0"/>
              <a:pPr/>
              <a:t>19</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95400"/>
                <a:ext cx="11125200" cy="5257800"/>
              </a:xfrm>
            </p:spPr>
            <p:txBody>
              <a:bodyPr>
                <a:normAutofit fontScale="92500"/>
              </a:bodyPr>
              <a:lstStyle/>
              <a:p>
                <a:pPr marL="0" indent="0">
                  <a:buNone/>
                </a:pPr>
                <a:r>
                  <a:rPr lang="en-US" b="1" i="1" dirty="0"/>
                  <a:t>Total Runtime: Convert(A-&gt;B) + Execute(B) + Solve(B-&gt;A)</a:t>
                </a:r>
              </a:p>
              <a:p>
                <a:endParaRPr lang="en-US" b="1" i="1" dirty="0"/>
              </a:p>
              <a:p>
                <a:r>
                  <a:rPr lang="en-US" dirty="0"/>
                  <a:t>Generally, we want execute() to be the slowest term, we then can say </a:t>
                </a:r>
                <a14:m>
                  <m:oMath xmlns:m="http://schemas.openxmlformats.org/officeDocument/2006/math">
                    <m:r>
                      <a:rPr lang="en-US" b="0" i="1" smtClean="0">
                        <a:latin typeface="Cambria Math" panose="02040503050406030204" pitchFamily="18" charset="0"/>
                      </a:rPr>
                      <m:t>𝐴</m:t>
                    </m:r>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𝛼</m:t>
                        </m:r>
                      </m:sub>
                    </m:sSub>
                    <m:r>
                      <a:rPr lang="en-US" b="0" i="1" smtClean="0">
                        <a:latin typeface="Cambria Math" panose="02040503050406030204" pitchFamily="18" charset="0"/>
                      </a:rPr>
                      <m:t>𝐵</m:t>
                    </m:r>
                  </m:oMath>
                </a14:m>
                <a:r>
                  <a:rPr lang="en-US" dirty="0"/>
                  <a:t> where alpha is the runtime of convert() and solve()</a:t>
                </a:r>
              </a:p>
              <a:p>
                <a:endParaRPr lang="en-US" dirty="0"/>
              </a:p>
              <a:p>
                <a:r>
                  <a:rPr lang="en-US" dirty="0"/>
                  <a:t>If Execute() IS the slowest part, then what does that mean about the relative difficulty of solving A versus B??</a:t>
                </a:r>
              </a:p>
              <a:p>
                <a:pPr lvl="1"/>
                <a:r>
                  <a:rPr lang="en-US" dirty="0"/>
                  <a:t>It means that B is as hard or harder than A. Why?</a:t>
                </a:r>
              </a:p>
              <a:p>
                <a:pPr lvl="1"/>
                <a:r>
                  <a:rPr lang="en-US" dirty="0"/>
                  <a:t>Because B provides an algorithm that solves A, so if algorithm to solve B gets faster, so does the algorithm that solves A.</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95400"/>
                <a:ext cx="11125200" cy="5257800"/>
              </a:xfrm>
              <a:blipFill>
                <a:blip r:embed="rId2"/>
                <a:stretch>
                  <a:fillRect l="-1370" t="-1205" r="-1370"/>
                </a:stretch>
              </a:blipFill>
            </p:spPr>
            <p:txBody>
              <a:bodyPr/>
              <a:lstStyle/>
              <a:p>
                <a:r>
                  <a:rPr lang="en-US">
                    <a:noFill/>
                  </a:rPr>
                  <a:t> </a:t>
                </a:r>
              </a:p>
            </p:txBody>
          </p:sp>
        </mc:Fallback>
      </mc:AlternateContent>
    </p:spTree>
    <p:extLst>
      <p:ext uri="{BB962C8B-B14F-4D97-AF65-F5344CB8AC3E}">
        <p14:creationId xmlns:p14="http://schemas.microsoft.com/office/powerpoint/2010/main" val="4236900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3C82-FB1E-9B41-9C6B-87C336C4922D}"/>
              </a:ext>
            </a:extLst>
          </p:cNvPr>
          <p:cNvSpPr>
            <a:spLocks noGrp="1"/>
          </p:cNvSpPr>
          <p:nvPr>
            <p:ph type="title"/>
          </p:nvPr>
        </p:nvSpPr>
        <p:spPr/>
        <p:txBody>
          <a:bodyPr/>
          <a:lstStyle/>
          <a:p>
            <a:r>
              <a:rPr lang="en-US" dirty="0"/>
              <a:t>Roadmap: Where We’re Going and Why</a:t>
            </a:r>
          </a:p>
        </p:txBody>
      </p:sp>
      <p:sp>
        <p:nvSpPr>
          <p:cNvPr id="3" name="Content Placeholder 2">
            <a:extLst>
              <a:ext uri="{FF2B5EF4-FFF2-40B4-BE49-F238E27FC236}">
                <a16:creationId xmlns:a16="http://schemas.microsoft.com/office/drawing/2014/main" id="{5269E30A-8B11-F04A-8AA0-33FCB281CF98}"/>
              </a:ext>
            </a:extLst>
          </p:cNvPr>
          <p:cNvSpPr>
            <a:spLocks noGrp="1"/>
          </p:cNvSpPr>
          <p:nvPr>
            <p:ph idx="1"/>
          </p:nvPr>
        </p:nvSpPr>
        <p:spPr/>
        <p:txBody>
          <a:bodyPr anchor="t" anchorCtr="0">
            <a:normAutofit/>
          </a:bodyPr>
          <a:lstStyle/>
          <a:p>
            <a:r>
              <a:rPr lang="en-US" b="1" i="1" dirty="0">
                <a:solidFill>
                  <a:schemeClr val="accent1"/>
                </a:solidFill>
              </a:rPr>
              <a:t>Reductions</a:t>
            </a:r>
            <a:r>
              <a:rPr lang="en-US" dirty="0"/>
              <a:t> between problems</a:t>
            </a:r>
          </a:p>
          <a:p>
            <a:pPr lvl="1"/>
            <a:r>
              <a:rPr lang="en-US" dirty="0"/>
              <a:t>Why?  Can be a practical way of solving a new problem</a:t>
            </a:r>
          </a:p>
          <a:p>
            <a:pPr lvl="1"/>
            <a:r>
              <a:rPr lang="en-US" dirty="0"/>
              <a:t>Also: A proof about one problem’s complexity can be applied to another</a:t>
            </a:r>
          </a:p>
          <a:p>
            <a:pPr lvl="1"/>
            <a:r>
              <a:rPr lang="en-US" dirty="0"/>
              <a:t>Formal definition of a reduction</a:t>
            </a:r>
          </a:p>
          <a:p>
            <a:r>
              <a:rPr lang="en-US" dirty="0"/>
              <a:t>Examples</a:t>
            </a:r>
          </a:p>
          <a:p>
            <a:pPr lvl="1"/>
            <a:r>
              <a:rPr lang="en-US" dirty="0"/>
              <a:t>Bipartite graphs, matching</a:t>
            </a:r>
          </a:p>
          <a:p>
            <a:pPr lvl="1"/>
            <a:r>
              <a:rPr lang="en-US" dirty="0"/>
              <a:t>Vertex cover and independent set</a:t>
            </a:r>
          </a:p>
        </p:txBody>
      </p:sp>
      <p:sp>
        <p:nvSpPr>
          <p:cNvPr id="4" name="Slide Number Placeholder 3">
            <a:extLst>
              <a:ext uri="{FF2B5EF4-FFF2-40B4-BE49-F238E27FC236}">
                <a16:creationId xmlns:a16="http://schemas.microsoft.com/office/drawing/2014/main" id="{089D0457-CF06-D24B-9D75-4320A45E0497}"/>
              </a:ext>
            </a:extLst>
          </p:cNvPr>
          <p:cNvSpPr>
            <a:spLocks noGrp="1"/>
          </p:cNvSpPr>
          <p:nvPr>
            <p:ph type="sldNum" sz="quarter" idx="12"/>
          </p:nvPr>
        </p:nvSpPr>
        <p:spPr/>
        <p:txBody>
          <a:bodyPr/>
          <a:lstStyle/>
          <a:p>
            <a:fld id="{86BADE50-950A-4D58-BFB2-FA2C6A8B385D}" type="slidenum">
              <a:rPr lang="en-US" smtClean="0"/>
              <a:t>2</a:t>
            </a:fld>
            <a:endParaRPr lang="en-US"/>
          </a:p>
        </p:txBody>
      </p:sp>
    </p:spTree>
    <p:extLst>
      <p:ext uri="{BB962C8B-B14F-4D97-AF65-F5344CB8AC3E}">
        <p14:creationId xmlns:p14="http://schemas.microsoft.com/office/powerpoint/2010/main" val="3800314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Max-flow vs. min-cut</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20</a:t>
            </a:fld>
            <a:endParaRPr lang="en-US"/>
          </a:p>
        </p:txBody>
      </p:sp>
      <p:sp>
        <p:nvSpPr>
          <p:cNvPr id="3" name="Content Placeholder 2"/>
          <p:cNvSpPr>
            <a:spLocks noGrp="1"/>
          </p:cNvSpPr>
          <p:nvPr>
            <p:ph sz="quarter" idx="1"/>
          </p:nvPr>
        </p:nvSpPr>
        <p:spPr/>
        <p:txBody>
          <a:bodyPr>
            <a:normAutofit fontScale="92500"/>
          </a:bodyPr>
          <a:lstStyle/>
          <a:p>
            <a:r>
              <a:rPr lang="en-US" dirty="0"/>
              <a:t>These two problems are “equivalent”</a:t>
            </a:r>
          </a:p>
          <a:p>
            <a:pPr lvl="1"/>
            <a:r>
              <a:rPr lang="en-US" dirty="0"/>
              <a:t>Remember? </a:t>
            </a:r>
            <a:r>
              <a:rPr lang="en-US" b="1" i="1" dirty="0">
                <a:solidFill>
                  <a:schemeClr val="accent1"/>
                </a:solidFill>
              </a:rPr>
              <a:t>max-flow min-cut </a:t>
            </a:r>
            <a:r>
              <a:rPr lang="en-US" b="1" i="1" u="sng" dirty="0">
                <a:solidFill>
                  <a:schemeClr val="accent1"/>
                </a:solidFill>
              </a:rPr>
              <a:t>theorem</a:t>
            </a:r>
            <a:endParaRPr lang="en-US" u="sng" dirty="0"/>
          </a:p>
          <a:p>
            <a:pPr lvl="1"/>
            <a:r>
              <a:rPr lang="en-US" dirty="0"/>
              <a:t>Here we’re saying: if you can solve one, you can solve the other</a:t>
            </a:r>
          </a:p>
          <a:p>
            <a:r>
              <a:rPr lang="en-US" dirty="0"/>
              <a:t>Alternatively, we can say that one problem </a:t>
            </a:r>
            <a:r>
              <a:rPr lang="en-US" b="1" i="1" dirty="0">
                <a:solidFill>
                  <a:schemeClr val="accent1"/>
                </a:solidFill>
              </a:rPr>
              <a:t>reduces</a:t>
            </a:r>
            <a:r>
              <a:rPr lang="en-US" dirty="0"/>
              <a:t> to the other</a:t>
            </a:r>
          </a:p>
          <a:p>
            <a:pPr lvl="1"/>
            <a:r>
              <a:rPr lang="en-US" dirty="0"/>
              <a:t>The problem of finding min-cut </a:t>
            </a:r>
            <a:r>
              <a:rPr lang="en-US" b="1" i="1" dirty="0">
                <a:solidFill>
                  <a:schemeClr val="accent1"/>
                </a:solidFill>
              </a:rPr>
              <a:t>reduces to </a:t>
            </a:r>
            <a:r>
              <a:rPr lang="en-US" dirty="0"/>
              <a:t>the problem of finding max-flow</a:t>
            </a:r>
          </a:p>
          <a:p>
            <a:pPr lvl="1"/>
            <a:r>
              <a:rPr lang="en-US" dirty="0"/>
              <a:t>Maybe this </a:t>
            </a:r>
            <a:r>
              <a:rPr lang="en-US" b="1" i="1" dirty="0">
                <a:solidFill>
                  <a:schemeClr val="accent1"/>
                </a:solidFill>
              </a:rPr>
              <a:t>reduction</a:t>
            </a:r>
            <a:r>
              <a:rPr lang="en-US" dirty="0"/>
              <a:t> requires some work to “convert”</a:t>
            </a:r>
          </a:p>
          <a:p>
            <a:pPr lvl="2"/>
            <a:r>
              <a:rPr lang="en-US" dirty="0"/>
              <a:t>Could be nothing or minimal</a:t>
            </a:r>
          </a:p>
          <a:p>
            <a:pPr lvl="1"/>
            <a:r>
              <a:rPr lang="en-US" dirty="0"/>
              <a:t>For these problems, the cost of the conversion is </a:t>
            </a:r>
            <a:r>
              <a:rPr lang="en-US" b="1" i="1" dirty="0"/>
              <a:t>polynomial</a:t>
            </a:r>
          </a:p>
          <a:p>
            <a:pPr lvl="1"/>
            <a:endParaRPr lang="en-US" dirty="0"/>
          </a:p>
        </p:txBody>
      </p:sp>
    </p:spTree>
    <p:extLst>
      <p:ext uri="{BB962C8B-B14F-4D97-AF65-F5344CB8AC3E}">
        <p14:creationId xmlns:p14="http://schemas.microsoft.com/office/powerpoint/2010/main" val="3915095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8A98-9943-6642-9A20-632EDD93BF53}"/>
              </a:ext>
            </a:extLst>
          </p:cNvPr>
          <p:cNvSpPr>
            <a:spLocks noGrp="1"/>
          </p:cNvSpPr>
          <p:nvPr>
            <p:ph type="ctrTitle"/>
          </p:nvPr>
        </p:nvSpPr>
        <p:spPr/>
        <p:txBody>
          <a:bodyPr/>
          <a:lstStyle/>
          <a:p>
            <a:r>
              <a:rPr lang="en-US" dirty="0"/>
              <a:t>Bipartite Matching</a:t>
            </a:r>
          </a:p>
        </p:txBody>
      </p:sp>
      <p:sp>
        <p:nvSpPr>
          <p:cNvPr id="3" name="Subtitle 2">
            <a:extLst>
              <a:ext uri="{FF2B5EF4-FFF2-40B4-BE49-F238E27FC236}">
                <a16:creationId xmlns:a16="http://schemas.microsoft.com/office/drawing/2014/main" id="{3FAAA07A-4840-C84B-9318-A83C908A2F56}"/>
              </a:ext>
            </a:extLst>
          </p:cNvPr>
          <p:cNvSpPr>
            <a:spLocks noGrp="1"/>
          </p:cNvSpPr>
          <p:nvPr>
            <p:ph type="subTitle" idx="1"/>
          </p:nvPr>
        </p:nvSpPr>
        <p:spPr/>
        <p:txBody>
          <a:bodyPr/>
          <a:lstStyle/>
          <a:p>
            <a:r>
              <a:rPr lang="en-US" dirty="0"/>
              <a:t>Another example of a reduction</a:t>
            </a:r>
          </a:p>
        </p:txBody>
      </p:sp>
      <p:sp>
        <p:nvSpPr>
          <p:cNvPr id="4" name="Slide Number Placeholder 3">
            <a:extLst>
              <a:ext uri="{FF2B5EF4-FFF2-40B4-BE49-F238E27FC236}">
                <a16:creationId xmlns:a16="http://schemas.microsoft.com/office/drawing/2014/main" id="{62727E49-7D74-394F-8C3D-6FDDB494F013}"/>
              </a:ext>
            </a:extLst>
          </p:cNvPr>
          <p:cNvSpPr>
            <a:spLocks noGrp="1"/>
          </p:cNvSpPr>
          <p:nvPr>
            <p:ph type="sldNum" sz="quarter" idx="12"/>
          </p:nvPr>
        </p:nvSpPr>
        <p:spPr/>
        <p:txBody>
          <a:bodyPr/>
          <a:lstStyle/>
          <a:p>
            <a:fld id="{86BADE50-950A-4D58-BFB2-FA2C6A8B385D}" type="slidenum">
              <a:rPr lang="en-US" smtClean="0"/>
              <a:t>21</a:t>
            </a:fld>
            <a:endParaRPr lang="en-US"/>
          </a:p>
        </p:txBody>
      </p:sp>
    </p:spTree>
    <p:extLst>
      <p:ext uri="{BB962C8B-B14F-4D97-AF65-F5344CB8AC3E}">
        <p14:creationId xmlns:p14="http://schemas.microsoft.com/office/powerpoint/2010/main" val="847815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Bipartite Graphs</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22</a:t>
            </a:fld>
            <a:endParaRPr lang="en-US"/>
          </a:p>
        </p:txBody>
      </p:sp>
      <p:sp>
        <p:nvSpPr>
          <p:cNvPr id="6" name="Content Placeholder 5"/>
          <p:cNvSpPr>
            <a:spLocks noGrp="1"/>
          </p:cNvSpPr>
          <p:nvPr>
            <p:ph sz="quarter" idx="1"/>
          </p:nvPr>
        </p:nvSpPr>
        <p:spPr/>
        <p:txBody>
          <a:bodyPr/>
          <a:lstStyle/>
          <a:p>
            <a:r>
              <a:rPr lang="en-US" dirty="0"/>
              <a:t>A graph is </a:t>
            </a:r>
            <a:r>
              <a:rPr lang="en-US" i="1" dirty="0"/>
              <a:t>bipartite</a:t>
            </a:r>
            <a:r>
              <a:rPr lang="en-US" dirty="0"/>
              <a:t> if node-set V can be split into sets X and Y such that every edge has one end in X and one end in Y</a:t>
            </a:r>
          </a:p>
          <a:p>
            <a:pPr lvl="1"/>
            <a:r>
              <a:rPr lang="en-US" dirty="0"/>
              <a:t>X and Y could be colored red and blue</a:t>
            </a:r>
          </a:p>
          <a:p>
            <a:pPr lvl="1"/>
            <a:r>
              <a:rPr lang="en-US" dirty="0"/>
              <a:t>Or Boolean true/false</a:t>
            </a:r>
          </a:p>
        </p:txBody>
      </p:sp>
      <p:pic>
        <p:nvPicPr>
          <p:cNvPr id="7" name="Picture 6" descr="RecursiveEvenBipartite.png"/>
          <p:cNvPicPr>
            <a:picLocks noChangeAspect="1"/>
          </p:cNvPicPr>
          <p:nvPr/>
        </p:nvPicPr>
        <p:blipFill>
          <a:blip r:embed="rId2">
            <a:clrChange>
              <a:clrFrom>
                <a:srgbClr val="FFFFFF"/>
              </a:clrFrom>
              <a:clrTo>
                <a:srgbClr val="FFFFFF">
                  <a:alpha val="0"/>
                </a:srgbClr>
              </a:clrTo>
            </a:clrChange>
          </a:blip>
          <a:stretch>
            <a:fillRect/>
          </a:stretch>
        </p:blipFill>
        <p:spPr>
          <a:xfrm>
            <a:off x="909638" y="3615263"/>
            <a:ext cx="5343525" cy="2514600"/>
          </a:xfrm>
          <a:prstGeom prst="rect">
            <a:avLst/>
          </a:prstGeom>
        </p:spPr>
      </p:pic>
      <p:sp>
        <p:nvSpPr>
          <p:cNvPr id="2" name="TextBox 1">
            <a:extLst>
              <a:ext uri="{FF2B5EF4-FFF2-40B4-BE49-F238E27FC236}">
                <a16:creationId xmlns:a16="http://schemas.microsoft.com/office/drawing/2014/main" id="{8F4993FC-0275-7449-965A-3D83891F01F5}"/>
              </a:ext>
            </a:extLst>
          </p:cNvPr>
          <p:cNvSpPr txBox="1"/>
          <p:nvPr/>
        </p:nvSpPr>
        <p:spPr>
          <a:xfrm>
            <a:off x="6553200" y="3264992"/>
            <a:ext cx="4606902" cy="461665"/>
          </a:xfrm>
          <a:prstGeom prst="rect">
            <a:avLst/>
          </a:prstGeom>
          <a:noFill/>
        </p:spPr>
        <p:txBody>
          <a:bodyPr wrap="none" rtlCol="0">
            <a:spAutoFit/>
          </a:bodyPr>
          <a:lstStyle/>
          <a:p>
            <a:r>
              <a:rPr lang="en-US" sz="2400" b="1" dirty="0">
                <a:solidFill>
                  <a:schemeClr val="accent1"/>
                </a:solidFill>
              </a:rPr>
              <a:t>How to determine if G is bipartite?</a:t>
            </a:r>
          </a:p>
        </p:txBody>
      </p:sp>
      <p:sp>
        <p:nvSpPr>
          <p:cNvPr id="8" name="TextBox 7">
            <a:extLst>
              <a:ext uri="{FF2B5EF4-FFF2-40B4-BE49-F238E27FC236}">
                <a16:creationId xmlns:a16="http://schemas.microsoft.com/office/drawing/2014/main" id="{D0AA593E-D5FA-3746-B983-4AEEEFDFB4B4}"/>
              </a:ext>
            </a:extLst>
          </p:cNvPr>
          <p:cNvSpPr txBox="1"/>
          <p:nvPr/>
        </p:nvSpPr>
        <p:spPr>
          <a:xfrm>
            <a:off x="6553200" y="3864944"/>
            <a:ext cx="4867275" cy="830997"/>
          </a:xfrm>
          <a:prstGeom prst="rect">
            <a:avLst/>
          </a:prstGeom>
          <a:noFill/>
        </p:spPr>
        <p:txBody>
          <a:bodyPr wrap="square" rtlCol="0">
            <a:spAutoFit/>
          </a:bodyPr>
          <a:lstStyle/>
          <a:p>
            <a:r>
              <a:rPr lang="en-US" sz="2400" b="1" dirty="0">
                <a:solidFill>
                  <a:schemeClr val="accent1"/>
                </a:solidFill>
              </a:rPr>
              <a:t>The numbers and arrows on edges may give you a clue….</a:t>
            </a:r>
          </a:p>
        </p:txBody>
      </p:sp>
      <p:sp>
        <p:nvSpPr>
          <p:cNvPr id="9" name="TextBox 8">
            <a:extLst>
              <a:ext uri="{FF2B5EF4-FFF2-40B4-BE49-F238E27FC236}">
                <a16:creationId xmlns:a16="http://schemas.microsoft.com/office/drawing/2014/main" id="{2DFA6FAA-9DFD-054A-AB24-072D074A6793}"/>
              </a:ext>
            </a:extLst>
          </p:cNvPr>
          <p:cNvSpPr txBox="1"/>
          <p:nvPr/>
        </p:nvSpPr>
        <p:spPr>
          <a:xfrm>
            <a:off x="6553200" y="4847576"/>
            <a:ext cx="4870564" cy="1569660"/>
          </a:xfrm>
          <a:prstGeom prst="rect">
            <a:avLst/>
          </a:prstGeom>
          <a:noFill/>
        </p:spPr>
        <p:txBody>
          <a:bodyPr wrap="none" rtlCol="0">
            <a:spAutoFit/>
          </a:bodyPr>
          <a:lstStyle/>
          <a:p>
            <a:r>
              <a:rPr lang="en-US" sz="2400" b="1" dirty="0">
                <a:solidFill>
                  <a:schemeClr val="accent1"/>
                </a:solidFill>
              </a:rPr>
              <a:t>BFS or DFS, and label nodes by levels</a:t>
            </a:r>
            <a:br>
              <a:rPr lang="en-US" sz="2400" b="1" dirty="0">
                <a:solidFill>
                  <a:schemeClr val="accent1"/>
                </a:solidFill>
              </a:rPr>
            </a:br>
            <a:r>
              <a:rPr lang="en-US" sz="2400" b="1" dirty="0">
                <a:solidFill>
                  <a:schemeClr val="accent1"/>
                </a:solidFill>
              </a:rPr>
              <a:t>in tree.</a:t>
            </a:r>
            <a:br>
              <a:rPr lang="en-US" sz="2400" b="1" dirty="0">
                <a:solidFill>
                  <a:schemeClr val="accent1"/>
                </a:solidFill>
              </a:rPr>
            </a:br>
            <a:r>
              <a:rPr lang="en-US" sz="2400" b="1" dirty="0">
                <a:solidFill>
                  <a:schemeClr val="accent1"/>
                </a:solidFill>
              </a:rPr>
              <a:t>Non-tree edge to node with same</a:t>
            </a:r>
            <a:br>
              <a:rPr lang="en-US" sz="2400" b="1" dirty="0">
                <a:solidFill>
                  <a:schemeClr val="accent1"/>
                </a:solidFill>
              </a:rPr>
            </a:br>
            <a:r>
              <a:rPr lang="en-US" sz="2400" b="1" dirty="0">
                <a:solidFill>
                  <a:schemeClr val="accent1"/>
                </a:solidFill>
              </a:rPr>
              <a:t>label means NOT bipartite.</a:t>
            </a:r>
          </a:p>
        </p:txBody>
      </p:sp>
    </p:spTree>
    <p:extLst>
      <p:ext uri="{BB962C8B-B14F-4D97-AF65-F5344CB8AC3E}">
        <p14:creationId xmlns:p14="http://schemas.microsoft.com/office/powerpoint/2010/main" val="59926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Notes and assumptions</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23</a:t>
            </a:fld>
            <a:endParaRPr lang="en-US"/>
          </a:p>
        </p:txBody>
      </p:sp>
      <p:sp>
        <p:nvSpPr>
          <p:cNvPr id="3" name="Content Placeholder 2"/>
          <p:cNvSpPr>
            <a:spLocks noGrp="1"/>
          </p:cNvSpPr>
          <p:nvPr>
            <p:ph sz="quarter" idx="1"/>
          </p:nvPr>
        </p:nvSpPr>
        <p:spPr/>
        <p:txBody>
          <a:bodyPr/>
          <a:lstStyle/>
          <a:p>
            <a:r>
              <a:rPr lang="en-US" dirty="0"/>
              <a:t>We assume the graph is connected</a:t>
            </a:r>
          </a:p>
          <a:p>
            <a:pPr lvl="1"/>
            <a:r>
              <a:rPr lang="en-US" dirty="0"/>
              <a:t>Otherwise we will only look at each connected component individually</a:t>
            </a:r>
          </a:p>
          <a:p>
            <a:r>
              <a:rPr lang="en-US" dirty="0"/>
              <a:t>A triangle cannot be bipartite</a:t>
            </a:r>
          </a:p>
          <a:p>
            <a:pPr lvl="1" algn="l"/>
            <a:r>
              <a:rPr lang="en-US" dirty="0"/>
              <a:t>In fact, any graph with an odd </a:t>
            </a:r>
            <a:br>
              <a:rPr lang="en-US" dirty="0"/>
            </a:br>
            <a:r>
              <a:rPr lang="en-US" dirty="0"/>
              <a:t>length cycle cannot be bipartite</a:t>
            </a:r>
          </a:p>
        </p:txBody>
      </p:sp>
      <p:pic>
        <p:nvPicPr>
          <p:cNvPr id="5" name="Picture 2" descr="C:\WINDOWS\Desktop\Oh_type\kleinberg_GIF_01to10\kleinberg_07F09.gif"/>
          <p:cNvPicPr preferRelativeResize="0">
            <a:picLocks noChangeAspect="1" noChangeArrowheads="1"/>
          </p:cNvPicPr>
          <p:nvPr>
            <p:custDataLst>
              <p:tags r:id="rId1"/>
            </p:custDataLst>
          </p:nvPr>
        </p:nvPicPr>
        <p:blipFill>
          <a:blip r:embed="rId3">
            <a:clrChange>
              <a:clrFrom>
                <a:srgbClr val="FFFFFF"/>
              </a:clrFrom>
              <a:clrTo>
                <a:srgbClr val="FFFFFF">
                  <a:alpha val="0"/>
                </a:srgbClr>
              </a:clrTo>
            </a:clrChange>
          </a:blip>
          <a:srcRect l="7189" t="2029" r="67321" b="28994"/>
          <a:stretch>
            <a:fillRect/>
          </a:stretch>
        </p:blipFill>
        <p:spPr bwMode="auto">
          <a:xfrm>
            <a:off x="7543800" y="2836986"/>
            <a:ext cx="2667000" cy="3487615"/>
          </a:xfrm>
          <a:prstGeom prst="rect">
            <a:avLst/>
          </a:prstGeom>
          <a:noFill/>
          <a:ln w="9525">
            <a:noFill/>
            <a:miter lim="800000"/>
            <a:headEnd/>
            <a:tailEnd/>
          </a:ln>
          <a:effectLst/>
        </p:spPr>
      </p:pic>
    </p:spTree>
    <p:extLst>
      <p:ext uri="{BB962C8B-B14F-4D97-AF65-F5344CB8AC3E}">
        <p14:creationId xmlns:p14="http://schemas.microsoft.com/office/powerpoint/2010/main" val="646681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Bipartite Determination Algorithm </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24</a:t>
            </a:fld>
            <a:endParaRPr lang="en-US"/>
          </a:p>
        </p:txBody>
      </p:sp>
      <p:sp>
        <p:nvSpPr>
          <p:cNvPr id="3" name="Content Placeholder 2"/>
          <p:cNvSpPr>
            <a:spLocks noGrp="1"/>
          </p:cNvSpPr>
          <p:nvPr>
            <p:ph sz="quarter" idx="1"/>
          </p:nvPr>
        </p:nvSpPr>
        <p:spPr/>
        <p:txBody>
          <a:bodyPr/>
          <a:lstStyle/>
          <a:p>
            <a:r>
              <a:rPr lang="en-US" dirty="0"/>
              <a:t>Pick a starting vertex, color it red</a:t>
            </a:r>
          </a:p>
          <a:p>
            <a:r>
              <a:rPr lang="en-US" dirty="0"/>
              <a:t>Color all adjacent nodes blue</a:t>
            </a:r>
          </a:p>
          <a:p>
            <a:pPr lvl="1"/>
            <a:r>
              <a:rPr lang="en-US" dirty="0"/>
              <a:t>And all nodes adjacent to that red</a:t>
            </a:r>
          </a:p>
          <a:p>
            <a:pPr lvl="1"/>
            <a:r>
              <a:rPr lang="en-US" dirty="0"/>
              <a:t>Etc.</a:t>
            </a:r>
          </a:p>
          <a:p>
            <a:r>
              <a:rPr lang="en-US" dirty="0"/>
              <a:t>If you ever try coloring a red-node blue, or a blue-node red, then the graph is not bipartite</a:t>
            </a:r>
          </a:p>
          <a:p>
            <a:endParaRPr lang="en-US" dirty="0"/>
          </a:p>
          <a:p>
            <a:r>
              <a:rPr lang="en-US" dirty="0"/>
              <a:t>Does this algorithm sound familiar?</a:t>
            </a:r>
          </a:p>
        </p:txBody>
      </p:sp>
    </p:spTree>
    <p:extLst>
      <p:ext uri="{BB962C8B-B14F-4D97-AF65-F5344CB8AC3E}">
        <p14:creationId xmlns:p14="http://schemas.microsoft.com/office/powerpoint/2010/main" val="1399331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Bipartite Matching</a:t>
            </a:r>
          </a:p>
        </p:txBody>
      </p:sp>
      <p:sp>
        <p:nvSpPr>
          <p:cNvPr id="4" name="Slide Number Placeholder 3"/>
          <p:cNvSpPr>
            <a:spLocks noGrp="1"/>
          </p:cNvSpPr>
          <p:nvPr>
            <p:ph type="sldNum" sz="quarter" idx="12"/>
          </p:nvPr>
        </p:nvSpPr>
        <p:spPr/>
        <p:txBody>
          <a:bodyPr/>
          <a:lstStyle/>
          <a:p>
            <a:fld id="{86BADE50-950A-4D58-BFB2-FA2C6A8B385D}" type="slidenum">
              <a:rPr lang="en-US" smtClean="0"/>
              <a:t>25</a:t>
            </a:fld>
            <a:endParaRPr lang="en-US"/>
          </a:p>
        </p:txBody>
      </p:sp>
      <p:sp>
        <p:nvSpPr>
          <p:cNvPr id="5" name="TextBox 4"/>
          <p:cNvSpPr txBox="1"/>
          <p:nvPr/>
        </p:nvSpPr>
        <p:spPr>
          <a:xfrm>
            <a:off x="3836496" y="1249461"/>
            <a:ext cx="1579728" cy="461665"/>
          </a:xfrm>
          <a:prstGeom prst="rect">
            <a:avLst/>
          </a:prstGeom>
          <a:noFill/>
        </p:spPr>
        <p:txBody>
          <a:bodyPr wrap="none" rtlCol="0">
            <a:spAutoFit/>
          </a:bodyPr>
          <a:lstStyle/>
          <a:p>
            <a:r>
              <a:rPr lang="en-US" sz="2400" b="1" dirty="0"/>
              <a:t>Dog Lovers</a:t>
            </a:r>
          </a:p>
        </p:txBody>
      </p:sp>
      <p:sp>
        <p:nvSpPr>
          <p:cNvPr id="14" name="TextBox 13"/>
          <p:cNvSpPr txBox="1"/>
          <p:nvPr/>
        </p:nvSpPr>
        <p:spPr>
          <a:xfrm>
            <a:off x="6567435" y="1249461"/>
            <a:ext cx="2214645" cy="461665"/>
          </a:xfrm>
          <a:prstGeom prst="rect">
            <a:avLst/>
          </a:prstGeom>
          <a:noFill/>
        </p:spPr>
        <p:txBody>
          <a:bodyPr wrap="none" rtlCol="0">
            <a:spAutoFit/>
          </a:bodyPr>
          <a:lstStyle/>
          <a:p>
            <a:r>
              <a:rPr lang="en-US" sz="2400" b="1" dirty="0"/>
              <a:t>Adoptable Dogs</a:t>
            </a:r>
          </a:p>
        </p:txBody>
      </p:sp>
      <p:grpSp>
        <p:nvGrpSpPr>
          <p:cNvPr id="58" name="Group 57">
            <a:extLst>
              <a:ext uri="{FF2B5EF4-FFF2-40B4-BE49-F238E27FC236}">
                <a16:creationId xmlns:a16="http://schemas.microsoft.com/office/drawing/2014/main" id="{627D728E-D197-CC4E-ABA0-177080EAF1DF}"/>
              </a:ext>
            </a:extLst>
          </p:cNvPr>
          <p:cNvGrpSpPr/>
          <p:nvPr/>
        </p:nvGrpSpPr>
        <p:grpSpPr>
          <a:xfrm>
            <a:off x="4192382" y="1775728"/>
            <a:ext cx="3713046" cy="4961280"/>
            <a:chOff x="3784372" y="1053974"/>
            <a:chExt cx="4345205" cy="5805955"/>
          </a:xfrm>
        </p:grpSpPr>
        <p:cxnSp>
          <p:nvCxnSpPr>
            <p:cNvPr id="15" name="Straight Connector 14">
              <a:extLst>
                <a:ext uri="{FF2B5EF4-FFF2-40B4-BE49-F238E27FC236}">
                  <a16:creationId xmlns:a16="http://schemas.microsoft.com/office/drawing/2014/main" id="{266C6C14-E94B-EB43-B600-A88728EB7B01}"/>
                </a:ext>
              </a:extLst>
            </p:cNvPr>
            <p:cNvCxnSpPr>
              <a:cxnSpLocks/>
            </p:cNvCxnSpPr>
            <p:nvPr/>
          </p:nvCxnSpPr>
          <p:spPr>
            <a:xfrm flipV="1">
              <a:off x="4718825" y="1630676"/>
              <a:ext cx="2293428" cy="328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2AF6C4-F8B6-8E45-96CC-E2FB1AD7599C}"/>
                </a:ext>
              </a:extLst>
            </p:cNvPr>
            <p:cNvCxnSpPr>
              <a:cxnSpLocks/>
            </p:cNvCxnSpPr>
            <p:nvPr/>
          </p:nvCxnSpPr>
          <p:spPr>
            <a:xfrm>
              <a:off x="4701308" y="1745442"/>
              <a:ext cx="2466043" cy="43531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9039D4-E75D-7048-A182-B766E16AB963}"/>
                </a:ext>
              </a:extLst>
            </p:cNvPr>
            <p:cNvCxnSpPr>
              <a:cxnSpLocks/>
            </p:cNvCxnSpPr>
            <p:nvPr/>
          </p:nvCxnSpPr>
          <p:spPr>
            <a:xfrm flipV="1">
              <a:off x="4666457" y="1614210"/>
              <a:ext cx="2500894" cy="17156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B1931A-4785-EB4E-B2AA-49E6FC3ECA45}"/>
                </a:ext>
              </a:extLst>
            </p:cNvPr>
            <p:cNvCxnSpPr>
              <a:cxnSpLocks/>
            </p:cNvCxnSpPr>
            <p:nvPr/>
          </p:nvCxnSpPr>
          <p:spPr>
            <a:xfrm>
              <a:off x="4632124" y="3337406"/>
              <a:ext cx="270364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9EC057-B40D-8E4C-873D-EC664724E9F2}"/>
                </a:ext>
              </a:extLst>
            </p:cNvPr>
            <p:cNvCxnSpPr>
              <a:cxnSpLocks/>
            </p:cNvCxnSpPr>
            <p:nvPr/>
          </p:nvCxnSpPr>
          <p:spPr>
            <a:xfrm>
              <a:off x="4676617" y="3362535"/>
              <a:ext cx="2421549" cy="122380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EBEF2F-29EE-AD45-9F41-2813EC6B6FF1}"/>
                </a:ext>
              </a:extLst>
            </p:cNvPr>
            <p:cNvCxnSpPr>
              <a:cxnSpLocks/>
            </p:cNvCxnSpPr>
            <p:nvPr/>
          </p:nvCxnSpPr>
          <p:spPr>
            <a:xfrm flipV="1">
              <a:off x="4701308" y="4794572"/>
              <a:ext cx="2634464" cy="439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7A6CD4-F0C2-D348-B952-CB8E01AF8F79}"/>
                </a:ext>
              </a:extLst>
            </p:cNvPr>
            <p:cNvCxnSpPr>
              <a:cxnSpLocks/>
              <a:stCxn id="7" idx="3"/>
            </p:cNvCxnSpPr>
            <p:nvPr/>
          </p:nvCxnSpPr>
          <p:spPr>
            <a:xfrm flipV="1">
              <a:off x="4791299" y="1745442"/>
              <a:ext cx="2376051" cy="30269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7EB825-BCF7-5041-9ADE-1C5E9ADF46D3}"/>
                </a:ext>
              </a:extLst>
            </p:cNvPr>
            <p:cNvCxnSpPr>
              <a:cxnSpLocks/>
            </p:cNvCxnSpPr>
            <p:nvPr/>
          </p:nvCxnSpPr>
          <p:spPr>
            <a:xfrm flipV="1">
              <a:off x="4632124" y="3477778"/>
              <a:ext cx="2646597" cy="293668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991296-BBA7-BA4A-B5CB-649F205FEECD}"/>
                </a:ext>
              </a:extLst>
            </p:cNvPr>
            <p:cNvCxnSpPr>
              <a:cxnSpLocks/>
            </p:cNvCxnSpPr>
            <p:nvPr/>
          </p:nvCxnSpPr>
          <p:spPr>
            <a:xfrm flipV="1">
              <a:off x="4644257" y="1745442"/>
              <a:ext cx="2691515" cy="44843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FF08E85-16C1-A145-9FB0-89A0C040D9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08586" y="1230713"/>
              <a:ext cx="967302" cy="1111006"/>
            </a:xfrm>
            <a:prstGeom prst="rect">
              <a:avLst/>
            </a:prstGeom>
          </p:spPr>
        </p:pic>
        <p:pic>
          <p:nvPicPr>
            <p:cNvPr id="6" name="Picture 5">
              <a:extLst>
                <a:ext uri="{FF2B5EF4-FFF2-40B4-BE49-F238E27FC236}">
                  <a16:creationId xmlns:a16="http://schemas.microsoft.com/office/drawing/2014/main" id="{DD5FDA6D-3566-5F4A-99FE-1931B0214C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4372" y="2634606"/>
              <a:ext cx="1015731" cy="1354309"/>
            </a:xfrm>
            <a:prstGeom prst="rect">
              <a:avLst/>
            </a:prstGeom>
          </p:spPr>
        </p:pic>
        <p:pic>
          <p:nvPicPr>
            <p:cNvPr id="7" name="Picture 6">
              <a:extLst>
                <a:ext uri="{FF2B5EF4-FFF2-40B4-BE49-F238E27FC236}">
                  <a16:creationId xmlns:a16="http://schemas.microsoft.com/office/drawing/2014/main" id="{355B004F-CD86-1B41-83C2-F69027923F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3173" y="4106991"/>
              <a:ext cx="998126" cy="1330834"/>
            </a:xfrm>
            <a:prstGeom prst="rect">
              <a:avLst/>
            </a:prstGeom>
          </p:spPr>
        </p:pic>
        <p:pic>
          <p:nvPicPr>
            <p:cNvPr id="8" name="Picture 7">
              <a:extLst>
                <a:ext uri="{FF2B5EF4-FFF2-40B4-BE49-F238E27FC236}">
                  <a16:creationId xmlns:a16="http://schemas.microsoft.com/office/drawing/2014/main" id="{E83411F1-0F55-0D4B-8BC4-4C94CE1028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17758" y="4130642"/>
              <a:ext cx="945213" cy="1260285"/>
            </a:xfrm>
            <a:prstGeom prst="rect">
              <a:avLst/>
            </a:prstGeom>
          </p:spPr>
        </p:pic>
        <p:pic>
          <p:nvPicPr>
            <p:cNvPr id="9" name="Picture 8">
              <a:extLst>
                <a:ext uri="{FF2B5EF4-FFF2-40B4-BE49-F238E27FC236}">
                  <a16:creationId xmlns:a16="http://schemas.microsoft.com/office/drawing/2014/main" id="{8C265AD1-8FC6-1E48-9FF9-DC886F7042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73165" y="5555902"/>
              <a:ext cx="838144" cy="1304027"/>
            </a:xfrm>
            <a:prstGeom prst="rect">
              <a:avLst/>
            </a:prstGeom>
          </p:spPr>
        </p:pic>
        <p:pic>
          <p:nvPicPr>
            <p:cNvPr id="11" name="Picture 10">
              <a:extLst>
                <a:ext uri="{FF2B5EF4-FFF2-40B4-BE49-F238E27FC236}">
                  <a16:creationId xmlns:a16="http://schemas.microsoft.com/office/drawing/2014/main" id="{DF17E874-23C4-9C44-8AA2-94F554D6325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88199" y="2800573"/>
              <a:ext cx="804333" cy="1206500"/>
            </a:xfrm>
            <a:prstGeom prst="rect">
              <a:avLst/>
            </a:prstGeom>
          </p:spPr>
        </p:pic>
        <p:pic>
          <p:nvPicPr>
            <p:cNvPr id="12" name="Picture 11">
              <a:extLst>
                <a:ext uri="{FF2B5EF4-FFF2-40B4-BE49-F238E27FC236}">
                  <a16:creationId xmlns:a16="http://schemas.microsoft.com/office/drawing/2014/main" id="{FB6BE3EA-0D01-4242-98F5-BA3F3315F48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51153" y="1053974"/>
              <a:ext cx="1078424" cy="1623028"/>
            </a:xfrm>
            <a:prstGeom prst="rect">
              <a:avLst/>
            </a:prstGeom>
          </p:spPr>
        </p:pic>
        <p:pic>
          <p:nvPicPr>
            <p:cNvPr id="13" name="Picture 12">
              <a:extLst>
                <a:ext uri="{FF2B5EF4-FFF2-40B4-BE49-F238E27FC236}">
                  <a16:creationId xmlns:a16="http://schemas.microsoft.com/office/drawing/2014/main" id="{EEB7152E-99F8-3948-9FEE-F4A9F779BA6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114115" y="5548524"/>
              <a:ext cx="952500" cy="1176336"/>
            </a:xfrm>
            <a:prstGeom prst="rect">
              <a:avLst/>
            </a:prstGeom>
          </p:spPr>
        </p:pic>
      </p:grpSp>
    </p:spTree>
    <p:extLst>
      <p:ext uri="{BB962C8B-B14F-4D97-AF65-F5344CB8AC3E}">
        <p14:creationId xmlns:p14="http://schemas.microsoft.com/office/powerpoint/2010/main" val="1694400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Bipartite Matching</a:t>
            </a:r>
          </a:p>
        </p:txBody>
      </p:sp>
      <p:sp>
        <p:nvSpPr>
          <p:cNvPr id="4" name="Slide Number Placeholder 3"/>
          <p:cNvSpPr>
            <a:spLocks noGrp="1"/>
          </p:cNvSpPr>
          <p:nvPr>
            <p:ph type="sldNum" sz="quarter" idx="12"/>
          </p:nvPr>
        </p:nvSpPr>
        <p:spPr/>
        <p:txBody>
          <a:bodyPr/>
          <a:lstStyle/>
          <a:p>
            <a:fld id="{86BADE50-950A-4D58-BFB2-FA2C6A8B385D}" type="slidenum">
              <a:rPr lang="en-US" smtClean="0"/>
              <a:t>26</a:t>
            </a:fld>
            <a:endParaRPr lang="en-US"/>
          </a:p>
        </p:txBody>
      </p:sp>
      <p:grpSp>
        <p:nvGrpSpPr>
          <p:cNvPr id="58" name="Group 57">
            <a:extLst>
              <a:ext uri="{FF2B5EF4-FFF2-40B4-BE49-F238E27FC236}">
                <a16:creationId xmlns:a16="http://schemas.microsoft.com/office/drawing/2014/main" id="{627D728E-D197-CC4E-ABA0-177080EAF1DF}"/>
              </a:ext>
            </a:extLst>
          </p:cNvPr>
          <p:cNvGrpSpPr/>
          <p:nvPr/>
        </p:nvGrpSpPr>
        <p:grpSpPr>
          <a:xfrm>
            <a:off x="4192382" y="1775728"/>
            <a:ext cx="3713046" cy="4961280"/>
            <a:chOff x="3784372" y="1053974"/>
            <a:chExt cx="4345205" cy="5805955"/>
          </a:xfrm>
        </p:grpSpPr>
        <p:cxnSp>
          <p:nvCxnSpPr>
            <p:cNvPr id="15" name="Straight Connector 14">
              <a:extLst>
                <a:ext uri="{FF2B5EF4-FFF2-40B4-BE49-F238E27FC236}">
                  <a16:creationId xmlns:a16="http://schemas.microsoft.com/office/drawing/2014/main" id="{266C6C14-E94B-EB43-B600-A88728EB7B01}"/>
                </a:ext>
              </a:extLst>
            </p:cNvPr>
            <p:cNvCxnSpPr>
              <a:cxnSpLocks/>
            </p:cNvCxnSpPr>
            <p:nvPr/>
          </p:nvCxnSpPr>
          <p:spPr>
            <a:xfrm flipV="1">
              <a:off x="4718825" y="1630676"/>
              <a:ext cx="2293428" cy="32834"/>
            </a:xfrm>
            <a:prstGeom prst="line">
              <a:avLst/>
            </a:prstGeom>
            <a:ln w="7620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2AF6C4-F8B6-8E45-96CC-E2FB1AD7599C}"/>
                </a:ext>
              </a:extLst>
            </p:cNvPr>
            <p:cNvCxnSpPr>
              <a:cxnSpLocks/>
            </p:cNvCxnSpPr>
            <p:nvPr/>
          </p:nvCxnSpPr>
          <p:spPr>
            <a:xfrm>
              <a:off x="4701308" y="1745442"/>
              <a:ext cx="2466043" cy="43531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9039D4-E75D-7048-A182-B766E16AB963}"/>
                </a:ext>
              </a:extLst>
            </p:cNvPr>
            <p:cNvCxnSpPr>
              <a:cxnSpLocks/>
            </p:cNvCxnSpPr>
            <p:nvPr/>
          </p:nvCxnSpPr>
          <p:spPr>
            <a:xfrm flipV="1">
              <a:off x="4666457" y="1614210"/>
              <a:ext cx="2500894" cy="17156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B1931A-4785-EB4E-B2AA-49E6FC3ECA45}"/>
                </a:ext>
              </a:extLst>
            </p:cNvPr>
            <p:cNvCxnSpPr>
              <a:cxnSpLocks/>
            </p:cNvCxnSpPr>
            <p:nvPr/>
          </p:nvCxnSpPr>
          <p:spPr>
            <a:xfrm>
              <a:off x="4632124" y="3337406"/>
              <a:ext cx="2703648" cy="0"/>
            </a:xfrm>
            <a:prstGeom prst="line">
              <a:avLst/>
            </a:prstGeom>
            <a:ln w="7620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9EC057-B40D-8E4C-873D-EC664724E9F2}"/>
                </a:ext>
              </a:extLst>
            </p:cNvPr>
            <p:cNvCxnSpPr>
              <a:cxnSpLocks/>
            </p:cNvCxnSpPr>
            <p:nvPr/>
          </p:nvCxnSpPr>
          <p:spPr>
            <a:xfrm>
              <a:off x="4676617" y="3362535"/>
              <a:ext cx="2421549" cy="122380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EBEF2F-29EE-AD45-9F41-2813EC6B6FF1}"/>
                </a:ext>
              </a:extLst>
            </p:cNvPr>
            <p:cNvCxnSpPr>
              <a:cxnSpLocks/>
            </p:cNvCxnSpPr>
            <p:nvPr/>
          </p:nvCxnSpPr>
          <p:spPr>
            <a:xfrm flipV="1">
              <a:off x="4701308" y="4794572"/>
              <a:ext cx="2634464" cy="43901"/>
            </a:xfrm>
            <a:prstGeom prst="line">
              <a:avLst/>
            </a:prstGeom>
            <a:ln w="7620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7A6CD4-F0C2-D348-B952-CB8E01AF8F79}"/>
                </a:ext>
              </a:extLst>
            </p:cNvPr>
            <p:cNvCxnSpPr>
              <a:cxnSpLocks/>
              <a:stCxn id="7" idx="3"/>
            </p:cNvCxnSpPr>
            <p:nvPr/>
          </p:nvCxnSpPr>
          <p:spPr>
            <a:xfrm flipV="1">
              <a:off x="4791299" y="1745442"/>
              <a:ext cx="2376051" cy="30269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7EB825-BCF7-5041-9ADE-1C5E9ADF46D3}"/>
                </a:ext>
              </a:extLst>
            </p:cNvPr>
            <p:cNvCxnSpPr>
              <a:cxnSpLocks/>
            </p:cNvCxnSpPr>
            <p:nvPr/>
          </p:nvCxnSpPr>
          <p:spPr>
            <a:xfrm flipV="1">
              <a:off x="4632124" y="3477778"/>
              <a:ext cx="2646597" cy="293668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991296-BBA7-BA4A-B5CB-649F205FEECD}"/>
                </a:ext>
              </a:extLst>
            </p:cNvPr>
            <p:cNvCxnSpPr>
              <a:cxnSpLocks/>
            </p:cNvCxnSpPr>
            <p:nvPr/>
          </p:nvCxnSpPr>
          <p:spPr>
            <a:xfrm flipV="1">
              <a:off x="4644257" y="1745442"/>
              <a:ext cx="2691515" cy="44843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FF08E85-16C1-A145-9FB0-89A0C040D9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08586" y="1230713"/>
              <a:ext cx="967302" cy="1111006"/>
            </a:xfrm>
            <a:prstGeom prst="rect">
              <a:avLst/>
            </a:prstGeom>
          </p:spPr>
        </p:pic>
        <p:pic>
          <p:nvPicPr>
            <p:cNvPr id="6" name="Picture 5">
              <a:extLst>
                <a:ext uri="{FF2B5EF4-FFF2-40B4-BE49-F238E27FC236}">
                  <a16:creationId xmlns:a16="http://schemas.microsoft.com/office/drawing/2014/main" id="{DD5FDA6D-3566-5F4A-99FE-1931B0214C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4372" y="2634606"/>
              <a:ext cx="1015731" cy="1354309"/>
            </a:xfrm>
            <a:prstGeom prst="rect">
              <a:avLst/>
            </a:prstGeom>
          </p:spPr>
        </p:pic>
        <p:pic>
          <p:nvPicPr>
            <p:cNvPr id="7" name="Picture 6">
              <a:extLst>
                <a:ext uri="{FF2B5EF4-FFF2-40B4-BE49-F238E27FC236}">
                  <a16:creationId xmlns:a16="http://schemas.microsoft.com/office/drawing/2014/main" id="{355B004F-CD86-1B41-83C2-F69027923F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3173" y="4106991"/>
              <a:ext cx="998126" cy="1330834"/>
            </a:xfrm>
            <a:prstGeom prst="rect">
              <a:avLst/>
            </a:prstGeom>
          </p:spPr>
        </p:pic>
        <p:pic>
          <p:nvPicPr>
            <p:cNvPr id="8" name="Picture 7">
              <a:extLst>
                <a:ext uri="{FF2B5EF4-FFF2-40B4-BE49-F238E27FC236}">
                  <a16:creationId xmlns:a16="http://schemas.microsoft.com/office/drawing/2014/main" id="{E83411F1-0F55-0D4B-8BC4-4C94CE1028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17758" y="4130642"/>
              <a:ext cx="945213" cy="1260285"/>
            </a:xfrm>
            <a:prstGeom prst="rect">
              <a:avLst/>
            </a:prstGeom>
          </p:spPr>
        </p:pic>
        <p:pic>
          <p:nvPicPr>
            <p:cNvPr id="9" name="Picture 8">
              <a:extLst>
                <a:ext uri="{FF2B5EF4-FFF2-40B4-BE49-F238E27FC236}">
                  <a16:creationId xmlns:a16="http://schemas.microsoft.com/office/drawing/2014/main" id="{8C265AD1-8FC6-1E48-9FF9-DC886F7042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73165" y="5555902"/>
              <a:ext cx="838144" cy="1304027"/>
            </a:xfrm>
            <a:prstGeom prst="rect">
              <a:avLst/>
            </a:prstGeom>
          </p:spPr>
        </p:pic>
        <p:pic>
          <p:nvPicPr>
            <p:cNvPr id="11" name="Picture 10">
              <a:extLst>
                <a:ext uri="{FF2B5EF4-FFF2-40B4-BE49-F238E27FC236}">
                  <a16:creationId xmlns:a16="http://schemas.microsoft.com/office/drawing/2014/main" id="{DF17E874-23C4-9C44-8AA2-94F554D6325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88199" y="2800573"/>
              <a:ext cx="804333" cy="1206500"/>
            </a:xfrm>
            <a:prstGeom prst="rect">
              <a:avLst/>
            </a:prstGeom>
          </p:spPr>
        </p:pic>
        <p:pic>
          <p:nvPicPr>
            <p:cNvPr id="12" name="Picture 11">
              <a:extLst>
                <a:ext uri="{FF2B5EF4-FFF2-40B4-BE49-F238E27FC236}">
                  <a16:creationId xmlns:a16="http://schemas.microsoft.com/office/drawing/2014/main" id="{FB6BE3EA-0D01-4242-98F5-BA3F3315F48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51153" y="1053974"/>
              <a:ext cx="1078424" cy="1623028"/>
            </a:xfrm>
            <a:prstGeom prst="rect">
              <a:avLst/>
            </a:prstGeom>
          </p:spPr>
        </p:pic>
        <p:pic>
          <p:nvPicPr>
            <p:cNvPr id="13" name="Picture 12">
              <a:extLst>
                <a:ext uri="{FF2B5EF4-FFF2-40B4-BE49-F238E27FC236}">
                  <a16:creationId xmlns:a16="http://schemas.microsoft.com/office/drawing/2014/main" id="{EEB7152E-99F8-3948-9FEE-F4A9F779BA6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114115" y="5548524"/>
              <a:ext cx="952500" cy="1176336"/>
            </a:xfrm>
            <a:prstGeom prst="rect">
              <a:avLst/>
            </a:prstGeom>
          </p:spPr>
        </p:pic>
      </p:grpSp>
      <p:sp>
        <p:nvSpPr>
          <p:cNvPr id="24" name="TextBox 23">
            <a:extLst>
              <a:ext uri="{FF2B5EF4-FFF2-40B4-BE49-F238E27FC236}">
                <a16:creationId xmlns:a16="http://schemas.microsoft.com/office/drawing/2014/main" id="{2E40AD0A-56E2-1345-AADD-74ED632C4363}"/>
              </a:ext>
            </a:extLst>
          </p:cNvPr>
          <p:cNvSpPr txBox="1"/>
          <p:nvPr/>
        </p:nvSpPr>
        <p:spPr>
          <a:xfrm>
            <a:off x="3836496" y="1249461"/>
            <a:ext cx="1579728" cy="461665"/>
          </a:xfrm>
          <a:prstGeom prst="rect">
            <a:avLst/>
          </a:prstGeom>
          <a:noFill/>
        </p:spPr>
        <p:txBody>
          <a:bodyPr wrap="none" rtlCol="0">
            <a:spAutoFit/>
          </a:bodyPr>
          <a:lstStyle/>
          <a:p>
            <a:r>
              <a:rPr lang="en-US" sz="2400" b="1" dirty="0"/>
              <a:t>Dog Lovers</a:t>
            </a:r>
          </a:p>
        </p:txBody>
      </p:sp>
      <p:sp>
        <p:nvSpPr>
          <p:cNvPr id="25" name="TextBox 24">
            <a:extLst>
              <a:ext uri="{FF2B5EF4-FFF2-40B4-BE49-F238E27FC236}">
                <a16:creationId xmlns:a16="http://schemas.microsoft.com/office/drawing/2014/main" id="{0F93C15C-D3D4-B64B-9BEB-C59960AFA081}"/>
              </a:ext>
            </a:extLst>
          </p:cNvPr>
          <p:cNvSpPr txBox="1"/>
          <p:nvPr/>
        </p:nvSpPr>
        <p:spPr>
          <a:xfrm>
            <a:off x="6567435" y="1249461"/>
            <a:ext cx="2214645" cy="461665"/>
          </a:xfrm>
          <a:prstGeom prst="rect">
            <a:avLst/>
          </a:prstGeom>
          <a:noFill/>
        </p:spPr>
        <p:txBody>
          <a:bodyPr wrap="none" rtlCol="0">
            <a:spAutoFit/>
          </a:bodyPr>
          <a:lstStyle/>
          <a:p>
            <a:r>
              <a:rPr lang="en-US" sz="2400" b="1" dirty="0"/>
              <a:t>Adoptable Dogs</a:t>
            </a:r>
          </a:p>
        </p:txBody>
      </p:sp>
      <p:sp>
        <p:nvSpPr>
          <p:cNvPr id="10" name="TextBox 9">
            <a:extLst>
              <a:ext uri="{FF2B5EF4-FFF2-40B4-BE49-F238E27FC236}">
                <a16:creationId xmlns:a16="http://schemas.microsoft.com/office/drawing/2014/main" id="{9D0CBEE4-7296-C547-A690-A6DDFF86576F}"/>
              </a:ext>
            </a:extLst>
          </p:cNvPr>
          <p:cNvSpPr txBox="1"/>
          <p:nvPr/>
        </p:nvSpPr>
        <p:spPr>
          <a:xfrm>
            <a:off x="8610600" y="2057399"/>
            <a:ext cx="3276600" cy="1200329"/>
          </a:xfrm>
          <a:prstGeom prst="rect">
            <a:avLst/>
          </a:prstGeom>
          <a:noFill/>
        </p:spPr>
        <p:txBody>
          <a:bodyPr wrap="square" rtlCol="0">
            <a:spAutoFit/>
          </a:bodyPr>
          <a:lstStyle/>
          <a:p>
            <a:r>
              <a:rPr lang="en-US" sz="2400" dirty="0"/>
              <a:t>Is this the best possible?</a:t>
            </a:r>
            <a:br>
              <a:rPr lang="en-US" sz="2400" dirty="0"/>
            </a:br>
            <a:r>
              <a:rPr lang="en-US" sz="2400" dirty="0"/>
              <a:t>The largest possible set </a:t>
            </a:r>
            <a:br>
              <a:rPr lang="en-US" sz="2400" dirty="0"/>
            </a:br>
            <a:r>
              <a:rPr lang="en-US" sz="2400" dirty="0"/>
              <a:t> of edges?</a:t>
            </a:r>
          </a:p>
        </p:txBody>
      </p:sp>
    </p:spTree>
    <p:extLst>
      <p:ext uri="{BB962C8B-B14F-4D97-AF65-F5344CB8AC3E}">
        <p14:creationId xmlns:p14="http://schemas.microsoft.com/office/powerpoint/2010/main" val="308534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Bipartite Matching</a:t>
            </a:r>
          </a:p>
        </p:txBody>
      </p:sp>
      <p:sp>
        <p:nvSpPr>
          <p:cNvPr id="4" name="Slide Number Placeholder 3"/>
          <p:cNvSpPr>
            <a:spLocks noGrp="1"/>
          </p:cNvSpPr>
          <p:nvPr>
            <p:ph type="sldNum" sz="quarter" idx="12"/>
          </p:nvPr>
        </p:nvSpPr>
        <p:spPr/>
        <p:txBody>
          <a:bodyPr/>
          <a:lstStyle/>
          <a:p>
            <a:fld id="{86BADE50-950A-4D58-BFB2-FA2C6A8B385D}" type="slidenum">
              <a:rPr lang="en-US" smtClean="0"/>
              <a:t>27</a:t>
            </a:fld>
            <a:endParaRPr lang="en-US"/>
          </a:p>
        </p:txBody>
      </p:sp>
      <p:grpSp>
        <p:nvGrpSpPr>
          <p:cNvPr id="58" name="Group 57">
            <a:extLst>
              <a:ext uri="{FF2B5EF4-FFF2-40B4-BE49-F238E27FC236}">
                <a16:creationId xmlns:a16="http://schemas.microsoft.com/office/drawing/2014/main" id="{627D728E-D197-CC4E-ABA0-177080EAF1DF}"/>
              </a:ext>
            </a:extLst>
          </p:cNvPr>
          <p:cNvGrpSpPr/>
          <p:nvPr/>
        </p:nvGrpSpPr>
        <p:grpSpPr>
          <a:xfrm>
            <a:off x="4192382" y="1775728"/>
            <a:ext cx="3713046" cy="4961280"/>
            <a:chOff x="3784372" y="1053974"/>
            <a:chExt cx="4345205" cy="5805955"/>
          </a:xfrm>
        </p:grpSpPr>
        <p:cxnSp>
          <p:nvCxnSpPr>
            <p:cNvPr id="15" name="Straight Connector 14">
              <a:extLst>
                <a:ext uri="{FF2B5EF4-FFF2-40B4-BE49-F238E27FC236}">
                  <a16:creationId xmlns:a16="http://schemas.microsoft.com/office/drawing/2014/main" id="{266C6C14-E94B-EB43-B600-A88728EB7B01}"/>
                </a:ext>
              </a:extLst>
            </p:cNvPr>
            <p:cNvCxnSpPr>
              <a:cxnSpLocks/>
            </p:cNvCxnSpPr>
            <p:nvPr/>
          </p:nvCxnSpPr>
          <p:spPr>
            <a:xfrm flipV="1">
              <a:off x="4718825" y="1630676"/>
              <a:ext cx="2293428" cy="328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2AF6C4-F8B6-8E45-96CC-E2FB1AD7599C}"/>
                </a:ext>
              </a:extLst>
            </p:cNvPr>
            <p:cNvCxnSpPr>
              <a:cxnSpLocks/>
            </p:cNvCxnSpPr>
            <p:nvPr/>
          </p:nvCxnSpPr>
          <p:spPr>
            <a:xfrm>
              <a:off x="4701308" y="1745442"/>
              <a:ext cx="2466043" cy="4353157"/>
            </a:xfrm>
            <a:prstGeom prst="line">
              <a:avLst/>
            </a:prstGeom>
            <a:ln w="7620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9039D4-E75D-7048-A182-B766E16AB963}"/>
                </a:ext>
              </a:extLst>
            </p:cNvPr>
            <p:cNvCxnSpPr>
              <a:cxnSpLocks/>
            </p:cNvCxnSpPr>
            <p:nvPr/>
          </p:nvCxnSpPr>
          <p:spPr>
            <a:xfrm flipV="1">
              <a:off x="4666457" y="1614210"/>
              <a:ext cx="2500894" cy="17156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B1931A-4785-EB4E-B2AA-49E6FC3ECA45}"/>
                </a:ext>
              </a:extLst>
            </p:cNvPr>
            <p:cNvCxnSpPr>
              <a:cxnSpLocks/>
            </p:cNvCxnSpPr>
            <p:nvPr/>
          </p:nvCxnSpPr>
          <p:spPr>
            <a:xfrm>
              <a:off x="4632124" y="3337406"/>
              <a:ext cx="2703648" cy="0"/>
            </a:xfrm>
            <a:prstGeom prst="line">
              <a:avLst/>
            </a:prstGeom>
            <a:ln w="7620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9EC057-B40D-8E4C-873D-EC664724E9F2}"/>
                </a:ext>
              </a:extLst>
            </p:cNvPr>
            <p:cNvCxnSpPr>
              <a:cxnSpLocks/>
            </p:cNvCxnSpPr>
            <p:nvPr/>
          </p:nvCxnSpPr>
          <p:spPr>
            <a:xfrm>
              <a:off x="4676617" y="3362535"/>
              <a:ext cx="2421549" cy="122380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EBEF2F-29EE-AD45-9F41-2813EC6B6FF1}"/>
                </a:ext>
              </a:extLst>
            </p:cNvPr>
            <p:cNvCxnSpPr>
              <a:cxnSpLocks/>
            </p:cNvCxnSpPr>
            <p:nvPr/>
          </p:nvCxnSpPr>
          <p:spPr>
            <a:xfrm flipV="1">
              <a:off x="4701308" y="4794572"/>
              <a:ext cx="2634464" cy="43901"/>
            </a:xfrm>
            <a:prstGeom prst="line">
              <a:avLst/>
            </a:prstGeom>
            <a:ln w="7620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7A6CD4-F0C2-D348-B952-CB8E01AF8F79}"/>
                </a:ext>
              </a:extLst>
            </p:cNvPr>
            <p:cNvCxnSpPr>
              <a:cxnSpLocks/>
              <a:stCxn id="7" idx="3"/>
            </p:cNvCxnSpPr>
            <p:nvPr/>
          </p:nvCxnSpPr>
          <p:spPr>
            <a:xfrm flipV="1">
              <a:off x="4791299" y="1745442"/>
              <a:ext cx="2376051" cy="30269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7EB825-BCF7-5041-9ADE-1C5E9ADF46D3}"/>
                </a:ext>
              </a:extLst>
            </p:cNvPr>
            <p:cNvCxnSpPr>
              <a:cxnSpLocks/>
            </p:cNvCxnSpPr>
            <p:nvPr/>
          </p:nvCxnSpPr>
          <p:spPr>
            <a:xfrm flipV="1">
              <a:off x="4632124" y="3477778"/>
              <a:ext cx="2646597" cy="293668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991296-BBA7-BA4A-B5CB-649F205FEECD}"/>
                </a:ext>
              </a:extLst>
            </p:cNvPr>
            <p:cNvCxnSpPr>
              <a:cxnSpLocks/>
            </p:cNvCxnSpPr>
            <p:nvPr/>
          </p:nvCxnSpPr>
          <p:spPr>
            <a:xfrm flipV="1">
              <a:off x="4644257" y="1745442"/>
              <a:ext cx="2691515" cy="4484389"/>
            </a:xfrm>
            <a:prstGeom prst="line">
              <a:avLst/>
            </a:prstGeom>
            <a:ln w="76200">
              <a:solidFill>
                <a:srgbClr val="00CCF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FF08E85-16C1-A145-9FB0-89A0C040D9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08586" y="1230713"/>
              <a:ext cx="967302" cy="1111006"/>
            </a:xfrm>
            <a:prstGeom prst="rect">
              <a:avLst/>
            </a:prstGeom>
          </p:spPr>
        </p:pic>
        <p:pic>
          <p:nvPicPr>
            <p:cNvPr id="6" name="Picture 5">
              <a:extLst>
                <a:ext uri="{FF2B5EF4-FFF2-40B4-BE49-F238E27FC236}">
                  <a16:creationId xmlns:a16="http://schemas.microsoft.com/office/drawing/2014/main" id="{DD5FDA6D-3566-5F4A-99FE-1931B0214C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4372" y="2634606"/>
              <a:ext cx="1015731" cy="1354309"/>
            </a:xfrm>
            <a:prstGeom prst="rect">
              <a:avLst/>
            </a:prstGeom>
          </p:spPr>
        </p:pic>
        <p:pic>
          <p:nvPicPr>
            <p:cNvPr id="7" name="Picture 6">
              <a:extLst>
                <a:ext uri="{FF2B5EF4-FFF2-40B4-BE49-F238E27FC236}">
                  <a16:creationId xmlns:a16="http://schemas.microsoft.com/office/drawing/2014/main" id="{355B004F-CD86-1B41-83C2-F69027923F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3173" y="4106991"/>
              <a:ext cx="998126" cy="1330834"/>
            </a:xfrm>
            <a:prstGeom prst="rect">
              <a:avLst/>
            </a:prstGeom>
          </p:spPr>
        </p:pic>
        <p:pic>
          <p:nvPicPr>
            <p:cNvPr id="8" name="Picture 7">
              <a:extLst>
                <a:ext uri="{FF2B5EF4-FFF2-40B4-BE49-F238E27FC236}">
                  <a16:creationId xmlns:a16="http://schemas.microsoft.com/office/drawing/2014/main" id="{E83411F1-0F55-0D4B-8BC4-4C94CE1028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17758" y="4130642"/>
              <a:ext cx="945213" cy="1260285"/>
            </a:xfrm>
            <a:prstGeom prst="rect">
              <a:avLst/>
            </a:prstGeom>
          </p:spPr>
        </p:pic>
        <p:pic>
          <p:nvPicPr>
            <p:cNvPr id="9" name="Picture 8">
              <a:extLst>
                <a:ext uri="{FF2B5EF4-FFF2-40B4-BE49-F238E27FC236}">
                  <a16:creationId xmlns:a16="http://schemas.microsoft.com/office/drawing/2014/main" id="{8C265AD1-8FC6-1E48-9FF9-DC886F7042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73165" y="5555902"/>
              <a:ext cx="838144" cy="1304027"/>
            </a:xfrm>
            <a:prstGeom prst="rect">
              <a:avLst/>
            </a:prstGeom>
          </p:spPr>
        </p:pic>
        <p:pic>
          <p:nvPicPr>
            <p:cNvPr id="11" name="Picture 10">
              <a:extLst>
                <a:ext uri="{FF2B5EF4-FFF2-40B4-BE49-F238E27FC236}">
                  <a16:creationId xmlns:a16="http://schemas.microsoft.com/office/drawing/2014/main" id="{DF17E874-23C4-9C44-8AA2-94F554D6325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88199" y="2800573"/>
              <a:ext cx="804333" cy="1206500"/>
            </a:xfrm>
            <a:prstGeom prst="rect">
              <a:avLst/>
            </a:prstGeom>
          </p:spPr>
        </p:pic>
        <p:pic>
          <p:nvPicPr>
            <p:cNvPr id="12" name="Picture 11">
              <a:extLst>
                <a:ext uri="{FF2B5EF4-FFF2-40B4-BE49-F238E27FC236}">
                  <a16:creationId xmlns:a16="http://schemas.microsoft.com/office/drawing/2014/main" id="{FB6BE3EA-0D01-4242-98F5-BA3F3315F48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51153" y="1053974"/>
              <a:ext cx="1078424" cy="1623028"/>
            </a:xfrm>
            <a:prstGeom prst="rect">
              <a:avLst/>
            </a:prstGeom>
          </p:spPr>
        </p:pic>
        <p:pic>
          <p:nvPicPr>
            <p:cNvPr id="13" name="Picture 12">
              <a:extLst>
                <a:ext uri="{FF2B5EF4-FFF2-40B4-BE49-F238E27FC236}">
                  <a16:creationId xmlns:a16="http://schemas.microsoft.com/office/drawing/2014/main" id="{EEB7152E-99F8-3948-9FEE-F4A9F779BA6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114115" y="5548524"/>
              <a:ext cx="952500" cy="1176336"/>
            </a:xfrm>
            <a:prstGeom prst="rect">
              <a:avLst/>
            </a:prstGeom>
          </p:spPr>
        </p:pic>
      </p:grpSp>
      <p:sp>
        <p:nvSpPr>
          <p:cNvPr id="24" name="TextBox 23">
            <a:extLst>
              <a:ext uri="{FF2B5EF4-FFF2-40B4-BE49-F238E27FC236}">
                <a16:creationId xmlns:a16="http://schemas.microsoft.com/office/drawing/2014/main" id="{0AC732C0-1737-A24D-92D5-CAC17E1BB175}"/>
              </a:ext>
            </a:extLst>
          </p:cNvPr>
          <p:cNvSpPr txBox="1"/>
          <p:nvPr/>
        </p:nvSpPr>
        <p:spPr>
          <a:xfrm>
            <a:off x="3836496" y="1249461"/>
            <a:ext cx="1579728" cy="461665"/>
          </a:xfrm>
          <a:prstGeom prst="rect">
            <a:avLst/>
          </a:prstGeom>
          <a:noFill/>
        </p:spPr>
        <p:txBody>
          <a:bodyPr wrap="none" rtlCol="0">
            <a:spAutoFit/>
          </a:bodyPr>
          <a:lstStyle/>
          <a:p>
            <a:r>
              <a:rPr lang="en-US" sz="2400" b="1" dirty="0"/>
              <a:t>Dog Lovers</a:t>
            </a:r>
          </a:p>
        </p:txBody>
      </p:sp>
      <p:sp>
        <p:nvSpPr>
          <p:cNvPr id="25" name="TextBox 24">
            <a:extLst>
              <a:ext uri="{FF2B5EF4-FFF2-40B4-BE49-F238E27FC236}">
                <a16:creationId xmlns:a16="http://schemas.microsoft.com/office/drawing/2014/main" id="{D1E6F71E-52BB-B64B-B8F4-E94744BFD037}"/>
              </a:ext>
            </a:extLst>
          </p:cNvPr>
          <p:cNvSpPr txBox="1"/>
          <p:nvPr/>
        </p:nvSpPr>
        <p:spPr>
          <a:xfrm>
            <a:off x="6567435" y="1249461"/>
            <a:ext cx="2214645" cy="461665"/>
          </a:xfrm>
          <a:prstGeom prst="rect">
            <a:avLst/>
          </a:prstGeom>
          <a:noFill/>
        </p:spPr>
        <p:txBody>
          <a:bodyPr wrap="none" rtlCol="0">
            <a:spAutoFit/>
          </a:bodyPr>
          <a:lstStyle/>
          <a:p>
            <a:r>
              <a:rPr lang="en-US" sz="2400" b="1" dirty="0"/>
              <a:t>Adoptable Dogs</a:t>
            </a:r>
          </a:p>
        </p:txBody>
      </p:sp>
      <p:sp>
        <p:nvSpPr>
          <p:cNvPr id="26" name="TextBox 25">
            <a:extLst>
              <a:ext uri="{FF2B5EF4-FFF2-40B4-BE49-F238E27FC236}">
                <a16:creationId xmlns:a16="http://schemas.microsoft.com/office/drawing/2014/main" id="{F69F8D7F-06C8-3E46-AC7D-7257A5C2691B}"/>
              </a:ext>
            </a:extLst>
          </p:cNvPr>
          <p:cNvSpPr txBox="1"/>
          <p:nvPr/>
        </p:nvSpPr>
        <p:spPr>
          <a:xfrm>
            <a:off x="8610600" y="2057399"/>
            <a:ext cx="3276600" cy="1200329"/>
          </a:xfrm>
          <a:prstGeom prst="rect">
            <a:avLst/>
          </a:prstGeom>
          <a:noFill/>
        </p:spPr>
        <p:txBody>
          <a:bodyPr wrap="square" rtlCol="0">
            <a:spAutoFit/>
          </a:bodyPr>
          <a:lstStyle/>
          <a:p>
            <a:r>
              <a:rPr lang="en-US" sz="2400" dirty="0"/>
              <a:t>Better! In fact, the maximum possible!</a:t>
            </a:r>
            <a:br>
              <a:rPr lang="en-US" sz="2400" dirty="0"/>
            </a:br>
            <a:r>
              <a:rPr lang="en-US" sz="2400" dirty="0"/>
              <a:t>How can we tell?</a:t>
            </a:r>
          </a:p>
        </p:txBody>
      </p:sp>
      <p:sp>
        <p:nvSpPr>
          <p:cNvPr id="27" name="TextBox 26">
            <a:extLst>
              <a:ext uri="{FF2B5EF4-FFF2-40B4-BE49-F238E27FC236}">
                <a16:creationId xmlns:a16="http://schemas.microsoft.com/office/drawing/2014/main" id="{44B4B058-0353-C149-B3E7-BEFB2A0F44CD}"/>
              </a:ext>
            </a:extLst>
          </p:cNvPr>
          <p:cNvSpPr txBox="1"/>
          <p:nvPr/>
        </p:nvSpPr>
        <p:spPr>
          <a:xfrm>
            <a:off x="8610600" y="3593863"/>
            <a:ext cx="3505200" cy="1569660"/>
          </a:xfrm>
          <a:prstGeom prst="rect">
            <a:avLst/>
          </a:prstGeom>
          <a:noFill/>
        </p:spPr>
        <p:txBody>
          <a:bodyPr wrap="square" rtlCol="0">
            <a:spAutoFit/>
          </a:bodyPr>
          <a:lstStyle/>
          <a:p>
            <a:r>
              <a:rPr lang="en-US" sz="2400" dirty="0"/>
              <a:t>A </a:t>
            </a:r>
            <a:r>
              <a:rPr lang="en-US" sz="2400" b="1" i="1" dirty="0">
                <a:solidFill>
                  <a:schemeClr val="accent1"/>
                </a:solidFill>
              </a:rPr>
              <a:t>perfect bipartite match</a:t>
            </a:r>
            <a:r>
              <a:rPr lang="en-US" sz="2400" dirty="0"/>
              <a:t>:</a:t>
            </a:r>
          </a:p>
          <a:p>
            <a:r>
              <a:rPr lang="en-US" sz="2400" dirty="0"/>
              <a:t>Equal-sized left and right subsets, and all nodes have a matching edge</a:t>
            </a:r>
          </a:p>
        </p:txBody>
      </p:sp>
    </p:spTree>
    <p:extLst>
      <p:ext uri="{BB962C8B-B14F-4D97-AF65-F5344CB8AC3E}">
        <p14:creationId xmlns:p14="http://schemas.microsoft.com/office/powerpoint/2010/main" val="23316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Bipartite Matching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Given a graph </a:t>
                </a:r>
                <a14:m>
                  <m:oMath xmlns:m="http://schemas.openxmlformats.org/officeDocument/2006/math">
                    <m:r>
                      <a:rPr lang="en-US" b="0" i="1" smtClean="0">
                        <a:latin typeface="Cambria Math"/>
                      </a:rPr>
                      <m:t>𝐺</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𝐿</m:t>
                        </m:r>
                        <m:r>
                          <a:rPr lang="en-US" b="0" i="1" smtClean="0">
                            <a:latin typeface="Cambria Math"/>
                          </a:rPr>
                          <m:t>,</m:t>
                        </m:r>
                        <m:r>
                          <a:rPr lang="en-US" b="0" i="1" smtClean="0">
                            <a:latin typeface="Cambria Math"/>
                          </a:rPr>
                          <m:t>𝑅</m:t>
                        </m:r>
                        <m:r>
                          <a:rPr lang="en-US" b="0" i="1" smtClean="0">
                            <a:latin typeface="Cambria Math"/>
                          </a:rPr>
                          <m:t>,</m:t>
                        </m:r>
                        <m:r>
                          <a:rPr lang="en-US" b="0" i="1" smtClean="0">
                            <a:latin typeface="Cambria Math"/>
                          </a:rPr>
                          <m:t>𝐸</m:t>
                        </m:r>
                      </m:e>
                    </m:d>
                  </m:oMath>
                </a14:m>
                <a:endParaRPr lang="en-US" b="0" dirty="0"/>
              </a:p>
              <a:p>
                <a:pPr marL="0" indent="0">
                  <a:buNone/>
                </a:pPr>
                <a:r>
                  <a:rPr lang="en-US" sz="2000" dirty="0"/>
                  <a:t>	</a:t>
                </a:r>
                <a:r>
                  <a:rPr lang="en-US" sz="2800" dirty="0"/>
                  <a:t>a set of left nodes, right nodes, and edges between left and right</a:t>
                </a:r>
              </a:p>
              <a:p>
                <a:pPr marL="0" indent="0">
                  <a:buNone/>
                </a:pPr>
                <a:r>
                  <a:rPr lang="en-US" dirty="0"/>
                  <a:t>Find the largest set of edges </a:t>
                </a:r>
                <a14:m>
                  <m:oMath xmlns:m="http://schemas.openxmlformats.org/officeDocument/2006/math">
                    <m:r>
                      <a:rPr lang="en-US" b="0" i="1" smtClean="0">
                        <a:latin typeface="Cambria Math"/>
                      </a:rPr>
                      <m:t>𝑀</m:t>
                    </m:r>
                    <m:r>
                      <a:rPr lang="en-US" b="0" i="1" smtClean="0">
                        <a:latin typeface="Cambria Math"/>
                      </a:rPr>
                      <m:t>⊆</m:t>
                    </m:r>
                    <m:r>
                      <a:rPr lang="en-US" b="0" i="1" smtClean="0">
                        <a:latin typeface="Cambria Math"/>
                      </a:rPr>
                      <m:t>𝐸</m:t>
                    </m:r>
                  </m:oMath>
                </a14:m>
                <a:r>
                  <a:rPr lang="en-US" dirty="0"/>
                  <a:t> such that each node </a:t>
                </a:r>
                <a14:m>
                  <m:oMath xmlns:m="http://schemas.openxmlformats.org/officeDocument/2006/math">
                    <m:r>
                      <a:rPr lang="en-US" b="0" i="1" smtClean="0">
                        <a:latin typeface="Cambria Math"/>
                      </a:rPr>
                      <m:t>𝑢</m:t>
                    </m:r>
                    <m:r>
                      <a:rPr lang="en-US" b="0" i="1" smtClean="0">
                        <a:latin typeface="Cambria Math"/>
                      </a:rPr>
                      <m:t>∈</m:t>
                    </m:r>
                    <m:r>
                      <a:rPr lang="en-US" b="0" i="1" smtClean="0">
                        <a:latin typeface="Cambria Math"/>
                      </a:rPr>
                      <m:t>𝐿</m:t>
                    </m:r>
                  </m:oMath>
                </a14:m>
                <a:r>
                  <a:rPr lang="en-US" dirty="0"/>
                  <a:t> or </a:t>
                </a:r>
                <a14:m>
                  <m:oMath xmlns:m="http://schemas.openxmlformats.org/officeDocument/2006/math">
                    <m:r>
                      <a:rPr lang="en-US" b="0" i="1" smtClean="0">
                        <a:latin typeface="Cambria Math"/>
                      </a:rPr>
                      <m:t>𝑣</m:t>
                    </m:r>
                    <m:r>
                      <a:rPr lang="en-US" b="0" i="1" smtClean="0">
                        <a:latin typeface="Cambria Math"/>
                      </a:rPr>
                      <m:t>∈</m:t>
                    </m:r>
                    <m:r>
                      <a:rPr lang="en-US" b="0" i="1" smtClean="0">
                        <a:latin typeface="Cambria Math"/>
                      </a:rPr>
                      <m:t>𝑅</m:t>
                    </m:r>
                  </m:oMath>
                </a14:m>
                <a:r>
                  <a:rPr lang="en-US" dirty="0"/>
                  <a:t> is incident to at most one edge.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6BADE50-950A-4D58-BFB2-FA2C6A8B385D}" type="slidenum">
              <a:rPr lang="en-US" smtClean="0"/>
              <a:t>28</a:t>
            </a:fld>
            <a:endParaRPr lang="en-US"/>
          </a:p>
        </p:txBody>
      </p:sp>
    </p:spTree>
    <p:extLst>
      <p:ext uri="{BB962C8B-B14F-4D97-AF65-F5344CB8AC3E}">
        <p14:creationId xmlns:p14="http://schemas.microsoft.com/office/powerpoint/2010/main" val="351331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Maximum Bipartite Matching Using Max Flow</a:t>
            </a:r>
          </a:p>
        </p:txBody>
      </p:sp>
      <mc:AlternateContent xmlns:mc="http://schemas.openxmlformats.org/markup-compatibility/2006" xmlns:a14="http://schemas.microsoft.com/office/drawing/2010/main">
        <mc:Choice Requires="a14">
          <p:sp>
            <p:nvSpPr>
              <p:cNvPr id="68" name="Content Placeholder 2"/>
              <p:cNvSpPr>
                <a:spLocks noGrp="1"/>
              </p:cNvSpPr>
              <p:nvPr>
                <p:ph idx="1"/>
              </p:nvPr>
            </p:nvSpPr>
            <p:spPr>
              <a:xfrm>
                <a:off x="297648" y="1281205"/>
                <a:ext cx="7377288" cy="3978385"/>
              </a:xfrm>
            </p:spPr>
            <p:txBody>
              <a:bodyPr>
                <a:normAutofit fontScale="77500" lnSpcReduction="20000"/>
              </a:bodyPr>
              <a:lstStyle/>
              <a:p>
                <a:pPr marL="0" indent="0">
                  <a:buNone/>
                </a:pPr>
                <a:r>
                  <a:rPr lang="en-US" sz="3400" dirty="0"/>
                  <a:t>Make </a:t>
                </a:r>
                <a14:m>
                  <m:oMath xmlns:m="http://schemas.openxmlformats.org/officeDocument/2006/math">
                    <m:r>
                      <a:rPr lang="en-US" sz="3400" i="1">
                        <a:latin typeface="Cambria Math"/>
                      </a:rPr>
                      <m:t>𝐺</m:t>
                    </m:r>
                    <m:r>
                      <a:rPr lang="en-US" sz="3400" i="1">
                        <a:latin typeface="Cambria Math"/>
                      </a:rPr>
                      <m:t>=(</m:t>
                    </m:r>
                    <m:r>
                      <a:rPr lang="en-US" sz="3400" i="1">
                        <a:latin typeface="Cambria Math"/>
                      </a:rPr>
                      <m:t>𝐿</m:t>
                    </m:r>
                    <m:r>
                      <a:rPr lang="en-US" sz="3400" i="1">
                        <a:latin typeface="Cambria Math"/>
                      </a:rPr>
                      <m:t>,</m:t>
                    </m:r>
                    <m:r>
                      <a:rPr lang="en-US" sz="3400" i="1">
                        <a:latin typeface="Cambria Math"/>
                      </a:rPr>
                      <m:t>𝑅</m:t>
                    </m:r>
                    <m:r>
                      <a:rPr lang="en-US" sz="3400" i="1">
                        <a:latin typeface="Cambria Math"/>
                      </a:rPr>
                      <m:t>,</m:t>
                    </m:r>
                    <m:r>
                      <a:rPr lang="en-US" sz="3400" i="1">
                        <a:latin typeface="Cambria Math"/>
                      </a:rPr>
                      <m:t>𝐸</m:t>
                    </m:r>
                    <m:r>
                      <a:rPr lang="en-US" sz="3400" i="1">
                        <a:latin typeface="Cambria Math"/>
                      </a:rPr>
                      <m:t>)</m:t>
                    </m:r>
                  </m:oMath>
                </a14:m>
                <a:r>
                  <a:rPr lang="en-US" sz="3400" dirty="0"/>
                  <a:t> a flow network </a:t>
                </a:r>
                <a14:m>
                  <m:oMath xmlns:m="http://schemas.openxmlformats.org/officeDocument/2006/math">
                    <m:sSup>
                      <m:sSupPr>
                        <m:ctrlPr>
                          <a:rPr lang="en-US" sz="3400" i="1">
                            <a:latin typeface="Cambria Math" panose="02040503050406030204" pitchFamily="18" charset="0"/>
                          </a:rPr>
                        </m:ctrlPr>
                      </m:sSupPr>
                      <m:e>
                        <m:r>
                          <a:rPr lang="en-US" sz="3400" i="1">
                            <a:latin typeface="Cambria Math"/>
                          </a:rPr>
                          <m:t>𝐺</m:t>
                        </m:r>
                      </m:e>
                      <m:sup>
                        <m:r>
                          <a:rPr lang="en-US" sz="3400" i="1">
                            <a:latin typeface="Cambria Math"/>
                          </a:rPr>
                          <m:t>′</m:t>
                        </m:r>
                      </m:sup>
                    </m:sSup>
                    <m:r>
                      <a:rPr lang="en-US" sz="3400" i="1">
                        <a:latin typeface="Cambria Math"/>
                      </a:rPr>
                      <m:t>=(</m:t>
                    </m:r>
                    <m:sSup>
                      <m:sSupPr>
                        <m:ctrlPr>
                          <a:rPr lang="en-US" sz="3400" i="1">
                            <a:latin typeface="Cambria Math" panose="02040503050406030204" pitchFamily="18" charset="0"/>
                          </a:rPr>
                        </m:ctrlPr>
                      </m:sSupPr>
                      <m:e>
                        <m:r>
                          <a:rPr lang="en-US" sz="3400" i="1">
                            <a:latin typeface="Cambria Math"/>
                          </a:rPr>
                          <m:t>𝑉</m:t>
                        </m:r>
                      </m:e>
                      <m:sup>
                        <m:r>
                          <a:rPr lang="en-US" sz="3400" i="1">
                            <a:latin typeface="Cambria Math"/>
                          </a:rPr>
                          <m:t>′</m:t>
                        </m:r>
                      </m:sup>
                    </m:sSup>
                    <m:r>
                      <a:rPr lang="en-US" sz="3400" i="1">
                        <a:latin typeface="Cambria Math"/>
                      </a:rPr>
                      <m:t>,</m:t>
                    </m:r>
                    <m:sSup>
                      <m:sSupPr>
                        <m:ctrlPr>
                          <a:rPr lang="en-US" sz="3400" i="1">
                            <a:latin typeface="Cambria Math" panose="02040503050406030204" pitchFamily="18" charset="0"/>
                          </a:rPr>
                        </m:ctrlPr>
                      </m:sSupPr>
                      <m:e>
                        <m:r>
                          <a:rPr lang="en-US" sz="3400" i="1">
                            <a:latin typeface="Cambria Math"/>
                          </a:rPr>
                          <m:t>𝐸</m:t>
                        </m:r>
                      </m:e>
                      <m:sup>
                        <m:r>
                          <a:rPr lang="en-US" sz="3400" i="1">
                            <a:latin typeface="Cambria Math"/>
                          </a:rPr>
                          <m:t>′</m:t>
                        </m:r>
                      </m:sup>
                    </m:sSup>
                    <m:r>
                      <a:rPr lang="en-US" sz="3400" i="1">
                        <a:latin typeface="Cambria Math"/>
                      </a:rPr>
                      <m:t>)</m:t>
                    </m:r>
                  </m:oMath>
                </a14:m>
                <a:r>
                  <a:rPr lang="en-US" sz="3400" dirty="0"/>
                  <a:t> by:</a:t>
                </a:r>
              </a:p>
              <a:p>
                <a:r>
                  <a:rPr lang="en-US" sz="3400" dirty="0"/>
                  <a:t>Adding in a </a:t>
                </a:r>
                <a:r>
                  <a:rPr lang="en-US" sz="3400" dirty="0">
                    <a:solidFill>
                      <a:srgbClr val="7030A0"/>
                    </a:solidFill>
                  </a:rPr>
                  <a:t>source</a:t>
                </a:r>
                <a:r>
                  <a:rPr lang="en-US" sz="3400" dirty="0"/>
                  <a:t> and </a:t>
                </a:r>
                <a:r>
                  <a:rPr lang="en-US" sz="3400" dirty="0">
                    <a:solidFill>
                      <a:srgbClr val="0070C0"/>
                    </a:solidFill>
                  </a:rPr>
                  <a:t>sink</a:t>
                </a:r>
                <a:r>
                  <a:rPr lang="en-US" sz="3400" dirty="0"/>
                  <a:t> to the set of nodes: </a:t>
                </a:r>
              </a:p>
              <a:p>
                <a:pPr lvl="1"/>
                <a14:m>
                  <m:oMath xmlns:m="http://schemas.openxmlformats.org/officeDocument/2006/math">
                    <m:sSup>
                      <m:sSupPr>
                        <m:ctrlPr>
                          <a:rPr lang="en-US" sz="3400" i="1">
                            <a:latin typeface="Cambria Math" panose="02040503050406030204" pitchFamily="18" charset="0"/>
                          </a:rPr>
                        </m:ctrlPr>
                      </m:sSupPr>
                      <m:e>
                        <m:r>
                          <a:rPr lang="en-US" sz="3400" i="1">
                            <a:latin typeface="Cambria Math"/>
                          </a:rPr>
                          <m:t>𝑉</m:t>
                        </m:r>
                      </m:e>
                      <m:sup>
                        <m:r>
                          <a:rPr lang="en-US" sz="3400" i="1">
                            <a:latin typeface="Cambria Math"/>
                          </a:rPr>
                          <m:t>′</m:t>
                        </m:r>
                      </m:sup>
                    </m:sSup>
                    <m:r>
                      <a:rPr lang="en-US" sz="3400" i="1">
                        <a:latin typeface="Cambria Math"/>
                      </a:rPr>
                      <m:t>=</m:t>
                    </m:r>
                    <m:r>
                      <a:rPr lang="en-US" sz="3400" i="1">
                        <a:latin typeface="Cambria Math"/>
                      </a:rPr>
                      <m:t>𝐿</m:t>
                    </m:r>
                    <m:r>
                      <a:rPr lang="en-US" sz="3400" i="1">
                        <a:latin typeface="Cambria Math"/>
                      </a:rPr>
                      <m:t>∪</m:t>
                    </m:r>
                    <m:r>
                      <a:rPr lang="en-US" sz="3400" i="1">
                        <a:latin typeface="Cambria Math"/>
                      </a:rPr>
                      <m:t>𝑅</m:t>
                    </m:r>
                    <m:r>
                      <a:rPr lang="en-US" sz="3400" i="1">
                        <a:latin typeface="Cambria Math"/>
                      </a:rPr>
                      <m:t>∪{</m:t>
                    </m:r>
                    <m:r>
                      <a:rPr lang="en-US" sz="3400" i="1" smtClean="0">
                        <a:solidFill>
                          <a:srgbClr val="7030A0"/>
                        </a:solidFill>
                        <a:latin typeface="Cambria Math"/>
                      </a:rPr>
                      <m:t>𝑠</m:t>
                    </m:r>
                    <m:r>
                      <a:rPr lang="en-US" sz="3400" i="1">
                        <a:latin typeface="Cambria Math"/>
                      </a:rPr>
                      <m:t>,</m:t>
                    </m:r>
                    <m:r>
                      <a:rPr lang="en-US" sz="3400" i="1" smtClean="0">
                        <a:solidFill>
                          <a:srgbClr val="0070C0"/>
                        </a:solidFill>
                        <a:latin typeface="Cambria Math"/>
                      </a:rPr>
                      <m:t>𝑡</m:t>
                    </m:r>
                    <m:r>
                      <a:rPr lang="en-US" sz="3400" i="1">
                        <a:latin typeface="Cambria Math"/>
                      </a:rPr>
                      <m:t>}</m:t>
                    </m:r>
                  </m:oMath>
                </a14:m>
                <a:endParaRPr lang="en-US" sz="3400" dirty="0"/>
              </a:p>
              <a:p>
                <a:r>
                  <a:rPr lang="en-US" sz="3400" dirty="0"/>
                  <a:t>Adding an edge from </a:t>
                </a:r>
                <a:r>
                  <a:rPr lang="en-US" sz="3400" dirty="0">
                    <a:solidFill>
                      <a:srgbClr val="7030A0"/>
                    </a:solidFill>
                  </a:rPr>
                  <a:t>source </a:t>
                </a:r>
                <a:r>
                  <a:rPr lang="en-US" sz="3400" dirty="0"/>
                  <a:t>to </a:t>
                </a:r>
                <a14:m>
                  <m:oMath xmlns:m="http://schemas.openxmlformats.org/officeDocument/2006/math">
                    <m:r>
                      <a:rPr lang="en-US" sz="3400" i="1">
                        <a:latin typeface="Cambria Math"/>
                      </a:rPr>
                      <m:t>𝐿</m:t>
                    </m:r>
                  </m:oMath>
                </a14:m>
                <a:r>
                  <a:rPr lang="en-US" sz="3400" dirty="0"/>
                  <a:t> and from </a:t>
                </a:r>
                <a14:m>
                  <m:oMath xmlns:m="http://schemas.openxmlformats.org/officeDocument/2006/math">
                    <m:r>
                      <a:rPr lang="en-US" sz="3400" i="1">
                        <a:latin typeface="Cambria Math"/>
                      </a:rPr>
                      <m:t>𝑅</m:t>
                    </m:r>
                  </m:oMath>
                </a14:m>
                <a:r>
                  <a:rPr lang="en-US" sz="3400" dirty="0"/>
                  <a:t> to </a:t>
                </a:r>
                <a:r>
                  <a:rPr lang="en-US" sz="3400" dirty="0">
                    <a:solidFill>
                      <a:srgbClr val="0070C0"/>
                    </a:solidFill>
                  </a:rPr>
                  <a:t>sink</a:t>
                </a:r>
                <a:r>
                  <a:rPr lang="en-US" sz="3400" dirty="0"/>
                  <a:t>:</a:t>
                </a:r>
              </a:p>
              <a:p>
                <a:pPr lvl="1"/>
                <a:r>
                  <a:rPr lang="en-US" sz="3400" dirty="0"/>
                  <a:t> </a:t>
                </a:r>
                <a14:m>
                  <m:oMath xmlns:m="http://schemas.openxmlformats.org/officeDocument/2006/math">
                    <m:sSup>
                      <m:sSupPr>
                        <m:ctrlPr>
                          <a:rPr lang="en-US" sz="3400" i="1">
                            <a:latin typeface="Cambria Math" panose="02040503050406030204" pitchFamily="18" charset="0"/>
                          </a:rPr>
                        </m:ctrlPr>
                      </m:sSupPr>
                      <m:e>
                        <m:r>
                          <a:rPr lang="en-US" sz="3400" i="1">
                            <a:latin typeface="Cambria Math"/>
                          </a:rPr>
                          <m:t>𝐸</m:t>
                        </m:r>
                      </m:e>
                      <m:sup>
                        <m:r>
                          <a:rPr lang="en-US" sz="3400" i="1">
                            <a:latin typeface="Cambria Math"/>
                          </a:rPr>
                          <m:t>′</m:t>
                        </m:r>
                      </m:sup>
                    </m:sSup>
                    <m:r>
                      <a:rPr lang="en-US" sz="3400" i="1">
                        <a:latin typeface="Cambria Math"/>
                      </a:rPr>
                      <m:t>=</m:t>
                    </m:r>
                    <m:r>
                      <a:rPr lang="en-US" sz="3400" i="1">
                        <a:latin typeface="Cambria Math"/>
                      </a:rPr>
                      <m:t>𝐸</m:t>
                    </m:r>
                    <m:r>
                      <a:rPr lang="en-US" sz="3400" i="1">
                        <a:latin typeface="Cambria Math"/>
                      </a:rPr>
                      <m:t>∪</m:t>
                    </m:r>
                    <m:d>
                      <m:dPr>
                        <m:begChr m:val="{"/>
                        <m:endChr m:val="|"/>
                        <m:ctrlPr>
                          <a:rPr lang="en-US" sz="3400" i="1">
                            <a:latin typeface="Cambria Math" panose="02040503050406030204" pitchFamily="18" charset="0"/>
                          </a:rPr>
                        </m:ctrlPr>
                      </m:dPr>
                      <m:e>
                        <m:r>
                          <a:rPr lang="en-US" sz="3400" i="1">
                            <a:latin typeface="Cambria Math"/>
                          </a:rPr>
                          <m:t>𝑢</m:t>
                        </m:r>
                        <m:r>
                          <a:rPr lang="en-US" sz="3400" i="1">
                            <a:latin typeface="Cambria Math"/>
                          </a:rPr>
                          <m:t>∈</m:t>
                        </m:r>
                        <m:r>
                          <a:rPr lang="en-US" sz="3400" i="1">
                            <a:latin typeface="Cambria Math"/>
                          </a:rPr>
                          <m:t>𝐿</m:t>
                        </m:r>
                        <m:r>
                          <a:rPr lang="en-US" sz="3400" i="1">
                            <a:latin typeface="Cambria Math"/>
                          </a:rPr>
                          <m:t> </m:t>
                        </m:r>
                      </m:e>
                    </m:d>
                    <m:r>
                      <a:rPr lang="en-US" sz="3400" i="1">
                        <a:latin typeface="Cambria Math"/>
                      </a:rPr>
                      <m:t> </m:t>
                    </m:r>
                    <m:d>
                      <m:dPr>
                        <m:ctrlPr>
                          <a:rPr lang="en-US" sz="3400" i="1">
                            <a:latin typeface="Cambria Math" panose="02040503050406030204" pitchFamily="18" charset="0"/>
                          </a:rPr>
                        </m:ctrlPr>
                      </m:dPr>
                      <m:e>
                        <m:r>
                          <a:rPr lang="en-US" sz="3400" i="1" smtClean="0">
                            <a:solidFill>
                              <a:srgbClr val="7030A0"/>
                            </a:solidFill>
                            <a:latin typeface="Cambria Math"/>
                          </a:rPr>
                          <m:t>𝑠</m:t>
                        </m:r>
                        <m:r>
                          <a:rPr lang="en-US" sz="3400" i="1">
                            <a:latin typeface="Cambria Math"/>
                          </a:rPr>
                          <m:t>,</m:t>
                        </m:r>
                        <m:r>
                          <a:rPr lang="en-US" sz="3400" i="1">
                            <a:latin typeface="Cambria Math"/>
                          </a:rPr>
                          <m:t>𝑢</m:t>
                        </m:r>
                      </m:e>
                    </m:d>
                    <m:r>
                      <a:rPr lang="en-US" sz="3400" i="1">
                        <a:latin typeface="Cambria Math"/>
                      </a:rPr>
                      <m:t>}∪</m:t>
                    </m:r>
                    <m:d>
                      <m:dPr>
                        <m:begChr m:val="{"/>
                        <m:endChr m:val="|"/>
                        <m:ctrlPr>
                          <a:rPr lang="en-US" sz="3400" i="1">
                            <a:latin typeface="Cambria Math" panose="02040503050406030204" pitchFamily="18" charset="0"/>
                          </a:rPr>
                        </m:ctrlPr>
                      </m:dPr>
                      <m:e>
                        <m:r>
                          <a:rPr lang="en-US" sz="3400" i="1">
                            <a:latin typeface="Cambria Math"/>
                          </a:rPr>
                          <m:t>𝑣</m:t>
                        </m:r>
                        <m:r>
                          <a:rPr lang="en-US" sz="3400" i="1">
                            <a:latin typeface="Cambria Math"/>
                          </a:rPr>
                          <m:t>∈</m:t>
                        </m:r>
                        <m:r>
                          <a:rPr lang="en-US" sz="3400" b="0" i="1" smtClean="0">
                            <a:latin typeface="Cambria Math" panose="02040503050406030204" pitchFamily="18" charset="0"/>
                          </a:rPr>
                          <m:t>𝑅</m:t>
                        </m:r>
                        <m:r>
                          <a:rPr lang="en-US" sz="3400" i="1">
                            <a:latin typeface="Cambria Math"/>
                          </a:rPr>
                          <m:t> </m:t>
                        </m:r>
                      </m:e>
                    </m:d>
                    <m:r>
                      <a:rPr lang="en-US" sz="3400" i="1">
                        <a:latin typeface="Cambria Math"/>
                      </a:rPr>
                      <m:t> </m:t>
                    </m:r>
                    <m:d>
                      <m:dPr>
                        <m:ctrlPr>
                          <a:rPr lang="en-US" sz="3400" i="1">
                            <a:latin typeface="Cambria Math" panose="02040503050406030204" pitchFamily="18" charset="0"/>
                          </a:rPr>
                        </m:ctrlPr>
                      </m:dPr>
                      <m:e>
                        <m:r>
                          <a:rPr lang="en-US" sz="3400" i="1">
                            <a:latin typeface="Cambria Math"/>
                          </a:rPr>
                          <m:t>𝑣</m:t>
                        </m:r>
                        <m:r>
                          <a:rPr lang="en-US" sz="3400" i="1">
                            <a:latin typeface="Cambria Math"/>
                          </a:rPr>
                          <m:t>,</m:t>
                        </m:r>
                        <m:r>
                          <a:rPr lang="en-US" sz="3400" i="1" smtClean="0">
                            <a:solidFill>
                              <a:srgbClr val="0070C0"/>
                            </a:solidFill>
                            <a:latin typeface="Cambria Math"/>
                          </a:rPr>
                          <m:t>𝑡</m:t>
                        </m:r>
                      </m:e>
                    </m:d>
                    <m:r>
                      <a:rPr lang="en-US" sz="3400" i="1">
                        <a:latin typeface="Cambria Math"/>
                      </a:rPr>
                      <m:t>}</m:t>
                    </m:r>
                  </m:oMath>
                </a14:m>
                <a:endParaRPr lang="en-US" sz="3400" dirty="0"/>
              </a:p>
              <a:p>
                <a:r>
                  <a:rPr lang="en-US" sz="3400" dirty="0"/>
                  <a:t>Make each edge capacity </a:t>
                </a:r>
                <a14:m>
                  <m:oMath xmlns:m="http://schemas.openxmlformats.org/officeDocument/2006/math">
                    <m:r>
                      <a:rPr lang="en-US" sz="3400" b="0" i="1" smtClean="0">
                        <a:latin typeface="Cambria Math"/>
                      </a:rPr>
                      <m:t>1</m:t>
                    </m:r>
                  </m:oMath>
                </a14:m>
                <a:r>
                  <a:rPr lang="en-US" sz="3400" dirty="0"/>
                  <a:t>:</a:t>
                </a:r>
              </a:p>
              <a:p>
                <a:pPr lvl="1"/>
                <a14:m>
                  <m:oMath xmlns:m="http://schemas.openxmlformats.org/officeDocument/2006/math">
                    <m:r>
                      <a:rPr lang="en-US" sz="3400" b="0" i="1" smtClean="0">
                        <a:latin typeface="Cambria Math"/>
                      </a:rPr>
                      <m:t>∀</m:t>
                    </m:r>
                    <m:r>
                      <a:rPr lang="en-US" sz="3400" b="0" i="1" smtClean="0">
                        <a:latin typeface="Cambria Math"/>
                      </a:rPr>
                      <m:t>𝑒</m:t>
                    </m:r>
                    <m:r>
                      <a:rPr lang="en-US" sz="3400" b="0" i="1" smtClean="0">
                        <a:latin typeface="Cambria Math"/>
                      </a:rPr>
                      <m:t>∈</m:t>
                    </m:r>
                    <m:sSup>
                      <m:sSupPr>
                        <m:ctrlPr>
                          <a:rPr lang="en-US" sz="3400" b="0" i="1" smtClean="0">
                            <a:latin typeface="Cambria Math" panose="02040503050406030204" pitchFamily="18" charset="0"/>
                          </a:rPr>
                        </m:ctrlPr>
                      </m:sSupPr>
                      <m:e>
                        <m:r>
                          <a:rPr lang="en-US" sz="3400" b="0" i="1" smtClean="0">
                            <a:latin typeface="Cambria Math"/>
                          </a:rPr>
                          <m:t>𝐸</m:t>
                        </m:r>
                      </m:e>
                      <m:sup>
                        <m:r>
                          <a:rPr lang="en-US" sz="3400" b="0" i="1" smtClean="0">
                            <a:latin typeface="Cambria Math"/>
                          </a:rPr>
                          <m:t>′</m:t>
                        </m:r>
                      </m:sup>
                    </m:sSup>
                    <m:r>
                      <a:rPr lang="en-US" sz="3400" b="0" i="1" smtClean="0">
                        <a:latin typeface="Cambria Math"/>
                      </a:rPr>
                      <m:t>, </m:t>
                    </m:r>
                    <m:r>
                      <a:rPr lang="en-US" sz="3400" b="0" i="1" smtClean="0">
                        <a:latin typeface="Cambria Math"/>
                      </a:rPr>
                      <m:t>𝑐</m:t>
                    </m:r>
                    <m:d>
                      <m:dPr>
                        <m:ctrlPr>
                          <a:rPr lang="en-US" sz="3400" b="0" i="1" smtClean="0">
                            <a:latin typeface="Cambria Math" panose="02040503050406030204" pitchFamily="18" charset="0"/>
                          </a:rPr>
                        </m:ctrlPr>
                      </m:dPr>
                      <m:e>
                        <m:r>
                          <a:rPr lang="en-US" sz="3400" b="0" i="1" smtClean="0">
                            <a:latin typeface="Cambria Math"/>
                          </a:rPr>
                          <m:t>𝑒</m:t>
                        </m:r>
                      </m:e>
                    </m:d>
                    <m:r>
                      <a:rPr lang="en-US" sz="3400" b="0" i="1" smtClean="0">
                        <a:latin typeface="Cambria Math"/>
                      </a:rPr>
                      <m:t>=1</m:t>
                    </m:r>
                  </m:oMath>
                </a14:m>
                <a:endParaRPr lang="en-US" sz="3400" dirty="0"/>
              </a:p>
              <a:p>
                <a:pPr lvl="1"/>
                <a:endParaRPr lang="en-US" dirty="0"/>
              </a:p>
            </p:txBody>
          </p:sp>
        </mc:Choice>
        <mc:Fallback xmlns="">
          <p:sp>
            <p:nvSpPr>
              <p:cNvPr id="68" name="Content Placeholder 2"/>
              <p:cNvSpPr>
                <a:spLocks noGrp="1" noRot="1" noChangeAspect="1" noMove="1" noResize="1" noEditPoints="1" noAdjustHandles="1" noChangeArrowheads="1" noChangeShapeType="1" noTextEdit="1"/>
              </p:cNvSpPr>
              <p:nvPr>
                <p:ph idx="1"/>
              </p:nvPr>
            </p:nvSpPr>
            <p:spPr>
              <a:xfrm>
                <a:off x="297648" y="1281205"/>
                <a:ext cx="7377288" cy="3978385"/>
              </a:xfrm>
              <a:blipFill>
                <a:blip r:embed="rId2"/>
                <a:stretch>
                  <a:fillRect l="-1546" t="-285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6BADE50-950A-4D58-BFB2-FA2C6A8B385D}" type="slidenum">
              <a:rPr lang="en-US" smtClean="0"/>
              <a:t>29</a:t>
            </a:fld>
            <a:endParaRPr lang="en-US"/>
          </a:p>
        </p:txBody>
      </p:sp>
      <p:grpSp>
        <p:nvGrpSpPr>
          <p:cNvPr id="6" name="Group 5">
            <a:extLst>
              <a:ext uri="{FF2B5EF4-FFF2-40B4-BE49-F238E27FC236}">
                <a16:creationId xmlns:a16="http://schemas.microsoft.com/office/drawing/2014/main" id="{908E0A8B-3161-704E-AFFB-359B470088A9}"/>
              </a:ext>
            </a:extLst>
          </p:cNvPr>
          <p:cNvGrpSpPr/>
          <p:nvPr/>
        </p:nvGrpSpPr>
        <p:grpSpPr>
          <a:xfrm>
            <a:off x="6096000" y="3305027"/>
            <a:ext cx="5905817" cy="2926728"/>
            <a:chOff x="4724401" y="3589716"/>
            <a:chExt cx="5905817" cy="2926728"/>
          </a:xfrm>
        </p:grpSpPr>
        <p:cxnSp>
          <p:nvCxnSpPr>
            <p:cNvPr id="13" name="Straight Connector 12"/>
            <p:cNvCxnSpPr/>
            <p:nvPr/>
          </p:nvCxnSpPr>
          <p:spPr>
            <a:xfrm flipV="1">
              <a:off x="6990515" y="3748743"/>
              <a:ext cx="1334478" cy="15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90515" y="3764330"/>
              <a:ext cx="1438514" cy="272108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937252" y="3748742"/>
              <a:ext cx="1387741" cy="9086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flipV="1">
              <a:off x="6949108" y="4656250"/>
              <a:ext cx="1485803" cy="163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37251" y="4657373"/>
              <a:ext cx="1491778" cy="92203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4871" y="5534714"/>
              <a:ext cx="1487108" cy="446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884871" y="3748742"/>
              <a:ext cx="1440122" cy="17859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V="1">
              <a:off x="6955153" y="4655612"/>
              <a:ext cx="1538182" cy="186083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884871" y="3748742"/>
              <a:ext cx="1440122" cy="27366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Oval 22"/>
                <p:cNvSpPr/>
                <p:nvPr/>
              </p:nvSpPr>
              <p:spPr>
                <a:xfrm>
                  <a:off x="4724401" y="4698051"/>
                  <a:ext cx="459341" cy="45934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a:rPr>
                          <m:t>𝑠</m:t>
                        </m:r>
                      </m:oMath>
                    </m:oMathPara>
                  </a14:m>
                  <a:endParaRPr lang="en-US" dirty="0"/>
                </a:p>
              </p:txBody>
            </p:sp>
          </mc:Choice>
          <mc:Fallback xmlns="">
            <p:sp>
              <p:nvSpPr>
                <p:cNvPr id="23" name="Oval 22"/>
                <p:cNvSpPr>
                  <a:spLocks noRot="1" noChangeAspect="1" noMove="1" noResize="1" noEditPoints="1" noAdjustHandles="1" noChangeArrowheads="1" noChangeShapeType="1" noTextEdit="1"/>
                </p:cNvSpPr>
                <p:nvPr/>
              </p:nvSpPr>
              <p:spPr>
                <a:xfrm>
                  <a:off x="4724401" y="4698051"/>
                  <a:ext cx="459341" cy="459341"/>
                </a:xfrm>
                <a:prstGeom prst="ellipse">
                  <a:avLst/>
                </a:prstGeom>
                <a:blipFill>
                  <a:blip r:embed="rId4"/>
                  <a:stretch>
                    <a:fillRect/>
                  </a:stretch>
                </a:blipFill>
                <a:ln>
                  <a:solidFill>
                    <a:srgbClr val="7030A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val 23"/>
                <p:cNvSpPr/>
                <p:nvPr/>
              </p:nvSpPr>
              <p:spPr>
                <a:xfrm>
                  <a:off x="10170877" y="4990456"/>
                  <a:ext cx="459341" cy="459341"/>
                </a:xfrm>
                <a:prstGeom prst="ellipse">
                  <a:avLst/>
                </a:prstGeom>
                <a:solidFill>
                  <a:srgbClr val="00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solidFill>
                              <a:schemeClr val="tx1"/>
                            </a:solidFill>
                            <a:latin typeface="Cambria Math"/>
                          </a:rPr>
                          <m:t>𝑡</m:t>
                        </m:r>
                      </m:oMath>
                    </m:oMathPara>
                  </a14:m>
                  <a:endParaRPr lang="en-US" dirty="0">
                    <a:solidFill>
                      <a:schemeClr val="tx1"/>
                    </a:solidFill>
                  </a:endParaRPr>
                </a:p>
              </p:txBody>
            </p:sp>
          </mc:Choice>
          <mc:Fallback xmlns="">
            <p:sp>
              <p:nvSpPr>
                <p:cNvPr id="24" name="Oval 23"/>
                <p:cNvSpPr>
                  <a:spLocks noRot="1" noChangeAspect="1" noMove="1" noResize="1" noEditPoints="1" noAdjustHandles="1" noChangeArrowheads="1" noChangeShapeType="1" noTextEdit="1"/>
                </p:cNvSpPr>
                <p:nvPr/>
              </p:nvSpPr>
              <p:spPr>
                <a:xfrm>
                  <a:off x="10170877" y="4990456"/>
                  <a:ext cx="459341" cy="459341"/>
                </a:xfrm>
                <a:prstGeom prst="ellipse">
                  <a:avLst/>
                </a:prstGeom>
                <a:blipFill>
                  <a:blip r:embed="rId5"/>
                  <a:stretch>
                    <a:fillRect/>
                  </a:stretch>
                </a:blipFill>
                <a:ln>
                  <a:solidFill>
                    <a:srgbClr val="0070C0"/>
                  </a:solidFill>
                </a:ln>
              </p:spPr>
              <p:txBody>
                <a:bodyPr/>
                <a:lstStyle/>
                <a:p>
                  <a:r>
                    <a:rPr lang="en-US">
                      <a:noFill/>
                    </a:rPr>
                    <a:t> </a:t>
                  </a:r>
                </a:p>
              </p:txBody>
            </p:sp>
          </mc:Fallback>
        </mc:AlternateContent>
        <p:sp>
          <p:nvSpPr>
            <p:cNvPr id="25" name="TextBox 24"/>
            <p:cNvSpPr txBox="1"/>
            <p:nvPr/>
          </p:nvSpPr>
          <p:spPr>
            <a:xfrm>
              <a:off x="7501222" y="3589716"/>
              <a:ext cx="301686" cy="369332"/>
            </a:xfrm>
            <a:prstGeom prst="rect">
              <a:avLst/>
            </a:prstGeom>
            <a:noFill/>
          </p:spPr>
          <p:txBody>
            <a:bodyPr wrap="none" rtlCol="0">
              <a:spAutoFit/>
            </a:bodyPr>
            <a:lstStyle/>
            <a:p>
              <a:r>
                <a:rPr lang="en-US" dirty="0"/>
                <a:t>1</a:t>
              </a:r>
            </a:p>
          </p:txBody>
        </p:sp>
        <p:sp>
          <p:nvSpPr>
            <p:cNvPr id="26" name="TextBox 25"/>
            <p:cNvSpPr txBox="1"/>
            <p:nvPr/>
          </p:nvSpPr>
          <p:spPr>
            <a:xfrm>
              <a:off x="7480448" y="4016200"/>
              <a:ext cx="301686" cy="369332"/>
            </a:xfrm>
            <a:prstGeom prst="rect">
              <a:avLst/>
            </a:prstGeom>
            <a:noFill/>
          </p:spPr>
          <p:txBody>
            <a:bodyPr wrap="none" rtlCol="0">
              <a:spAutoFit/>
            </a:bodyPr>
            <a:lstStyle/>
            <a:p>
              <a:r>
                <a:rPr lang="en-US" dirty="0"/>
                <a:t>1</a:t>
              </a:r>
            </a:p>
          </p:txBody>
        </p:sp>
        <p:sp>
          <p:nvSpPr>
            <p:cNvPr id="27" name="TextBox 26"/>
            <p:cNvSpPr txBox="1"/>
            <p:nvPr/>
          </p:nvSpPr>
          <p:spPr>
            <a:xfrm>
              <a:off x="7021107" y="3940532"/>
              <a:ext cx="301686" cy="369332"/>
            </a:xfrm>
            <a:prstGeom prst="rect">
              <a:avLst/>
            </a:prstGeom>
            <a:noFill/>
          </p:spPr>
          <p:txBody>
            <a:bodyPr wrap="none" rtlCol="0">
              <a:spAutoFit/>
            </a:bodyPr>
            <a:lstStyle/>
            <a:p>
              <a:r>
                <a:rPr lang="en-US" dirty="0"/>
                <a:t>1</a:t>
              </a:r>
            </a:p>
          </p:txBody>
        </p:sp>
        <p:sp>
          <p:nvSpPr>
            <p:cNvPr id="28" name="TextBox 27"/>
            <p:cNvSpPr txBox="1"/>
            <p:nvPr/>
          </p:nvSpPr>
          <p:spPr>
            <a:xfrm>
              <a:off x="7152347" y="4465493"/>
              <a:ext cx="301686" cy="369332"/>
            </a:xfrm>
            <a:prstGeom prst="rect">
              <a:avLst/>
            </a:prstGeom>
            <a:noFill/>
          </p:spPr>
          <p:txBody>
            <a:bodyPr wrap="none" rtlCol="0">
              <a:spAutoFit/>
            </a:bodyPr>
            <a:lstStyle/>
            <a:p>
              <a:r>
                <a:rPr lang="en-US" dirty="0"/>
                <a:t>1</a:t>
              </a:r>
            </a:p>
          </p:txBody>
        </p:sp>
        <p:sp>
          <p:nvSpPr>
            <p:cNvPr id="29" name="TextBox 28"/>
            <p:cNvSpPr txBox="1"/>
            <p:nvPr/>
          </p:nvSpPr>
          <p:spPr>
            <a:xfrm>
              <a:off x="7086727" y="4662354"/>
              <a:ext cx="301686" cy="369332"/>
            </a:xfrm>
            <a:prstGeom prst="rect">
              <a:avLst/>
            </a:prstGeom>
            <a:noFill/>
          </p:spPr>
          <p:txBody>
            <a:bodyPr wrap="none" rtlCol="0">
              <a:spAutoFit/>
            </a:bodyPr>
            <a:lstStyle/>
            <a:p>
              <a:r>
                <a:rPr lang="en-US" dirty="0"/>
                <a:t>1</a:t>
              </a:r>
            </a:p>
          </p:txBody>
        </p:sp>
        <p:sp>
          <p:nvSpPr>
            <p:cNvPr id="30" name="TextBox 29"/>
            <p:cNvSpPr txBox="1"/>
            <p:nvPr/>
          </p:nvSpPr>
          <p:spPr>
            <a:xfrm>
              <a:off x="7021107" y="5000503"/>
              <a:ext cx="301686" cy="369332"/>
            </a:xfrm>
            <a:prstGeom prst="rect">
              <a:avLst/>
            </a:prstGeom>
            <a:noFill/>
          </p:spPr>
          <p:txBody>
            <a:bodyPr wrap="none" rtlCol="0">
              <a:spAutoFit/>
            </a:bodyPr>
            <a:lstStyle/>
            <a:p>
              <a:r>
                <a:rPr lang="en-US" dirty="0"/>
                <a:t>1</a:t>
              </a:r>
            </a:p>
          </p:txBody>
        </p:sp>
        <p:sp>
          <p:nvSpPr>
            <p:cNvPr id="31" name="TextBox 30"/>
            <p:cNvSpPr txBox="1"/>
            <p:nvPr/>
          </p:nvSpPr>
          <p:spPr>
            <a:xfrm>
              <a:off x="7021107" y="5394224"/>
              <a:ext cx="301686" cy="369332"/>
            </a:xfrm>
            <a:prstGeom prst="rect">
              <a:avLst/>
            </a:prstGeom>
            <a:noFill/>
          </p:spPr>
          <p:txBody>
            <a:bodyPr wrap="none" rtlCol="0">
              <a:spAutoFit/>
            </a:bodyPr>
            <a:lstStyle/>
            <a:p>
              <a:r>
                <a:rPr lang="en-US" dirty="0"/>
                <a:t>1</a:t>
              </a:r>
            </a:p>
          </p:txBody>
        </p:sp>
        <p:sp>
          <p:nvSpPr>
            <p:cNvPr id="32" name="TextBox 31"/>
            <p:cNvSpPr txBox="1"/>
            <p:nvPr/>
          </p:nvSpPr>
          <p:spPr>
            <a:xfrm>
              <a:off x="7152347" y="5591084"/>
              <a:ext cx="301686" cy="369332"/>
            </a:xfrm>
            <a:prstGeom prst="rect">
              <a:avLst/>
            </a:prstGeom>
            <a:noFill/>
          </p:spPr>
          <p:txBody>
            <a:bodyPr wrap="none" rtlCol="0">
              <a:spAutoFit/>
            </a:bodyPr>
            <a:lstStyle/>
            <a:p>
              <a:r>
                <a:rPr lang="en-US" dirty="0"/>
                <a:t>1</a:t>
              </a:r>
            </a:p>
          </p:txBody>
        </p:sp>
        <p:sp>
          <p:nvSpPr>
            <p:cNvPr id="33" name="TextBox 32"/>
            <p:cNvSpPr txBox="1"/>
            <p:nvPr/>
          </p:nvSpPr>
          <p:spPr>
            <a:xfrm>
              <a:off x="7283587" y="5722325"/>
              <a:ext cx="301686" cy="369332"/>
            </a:xfrm>
            <a:prstGeom prst="rect">
              <a:avLst/>
            </a:prstGeom>
            <a:noFill/>
          </p:spPr>
          <p:txBody>
            <a:bodyPr wrap="none" rtlCol="0">
              <a:spAutoFit/>
            </a:bodyPr>
            <a:lstStyle/>
            <a:p>
              <a:r>
                <a:rPr lang="en-US" dirty="0"/>
                <a:t>1</a:t>
              </a:r>
            </a:p>
          </p:txBody>
        </p:sp>
        <p:cxnSp>
          <p:nvCxnSpPr>
            <p:cNvPr id="34" name="Straight Connector 33"/>
            <p:cNvCxnSpPr>
              <a:cxnSpLocks/>
              <a:stCxn id="23" idx="7"/>
            </p:cNvCxnSpPr>
            <p:nvPr/>
          </p:nvCxnSpPr>
          <p:spPr>
            <a:xfrm flipV="1">
              <a:off x="5116473" y="3745633"/>
              <a:ext cx="1284285" cy="10196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3" idx="6"/>
            </p:cNvCxnSpPr>
            <p:nvPr/>
          </p:nvCxnSpPr>
          <p:spPr>
            <a:xfrm flipV="1">
              <a:off x="5183741" y="4657372"/>
              <a:ext cx="1196056" cy="2703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3" idx="5"/>
            </p:cNvCxnSpPr>
            <p:nvPr/>
          </p:nvCxnSpPr>
          <p:spPr>
            <a:xfrm>
              <a:off x="5116472" y="5090122"/>
              <a:ext cx="1256338" cy="4445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3" idx="4"/>
            </p:cNvCxnSpPr>
            <p:nvPr/>
          </p:nvCxnSpPr>
          <p:spPr>
            <a:xfrm>
              <a:off x="4954072" y="5157392"/>
              <a:ext cx="1349265" cy="13444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28339" y="4099558"/>
              <a:ext cx="301686" cy="369332"/>
            </a:xfrm>
            <a:prstGeom prst="rect">
              <a:avLst/>
            </a:prstGeom>
            <a:noFill/>
          </p:spPr>
          <p:txBody>
            <a:bodyPr wrap="none" rtlCol="0">
              <a:spAutoFit/>
            </a:bodyPr>
            <a:lstStyle/>
            <a:p>
              <a:r>
                <a:rPr lang="en-US" dirty="0"/>
                <a:t>1</a:t>
              </a:r>
            </a:p>
          </p:txBody>
        </p:sp>
        <p:sp>
          <p:nvSpPr>
            <p:cNvPr id="47" name="TextBox 46"/>
            <p:cNvSpPr txBox="1"/>
            <p:nvPr/>
          </p:nvSpPr>
          <p:spPr>
            <a:xfrm>
              <a:off x="5719295" y="4604778"/>
              <a:ext cx="301686" cy="369332"/>
            </a:xfrm>
            <a:prstGeom prst="rect">
              <a:avLst/>
            </a:prstGeom>
            <a:noFill/>
          </p:spPr>
          <p:txBody>
            <a:bodyPr wrap="none" rtlCol="0">
              <a:spAutoFit/>
            </a:bodyPr>
            <a:lstStyle/>
            <a:p>
              <a:r>
                <a:rPr lang="en-US" dirty="0"/>
                <a:t>1</a:t>
              </a:r>
            </a:p>
          </p:txBody>
        </p:sp>
        <p:sp>
          <p:nvSpPr>
            <p:cNvPr id="48" name="TextBox 47"/>
            <p:cNvSpPr txBox="1"/>
            <p:nvPr/>
          </p:nvSpPr>
          <p:spPr>
            <a:xfrm>
              <a:off x="5752551" y="5265266"/>
              <a:ext cx="301686" cy="369332"/>
            </a:xfrm>
            <a:prstGeom prst="rect">
              <a:avLst/>
            </a:prstGeom>
            <a:noFill/>
          </p:spPr>
          <p:txBody>
            <a:bodyPr wrap="none" rtlCol="0">
              <a:spAutoFit/>
            </a:bodyPr>
            <a:lstStyle/>
            <a:p>
              <a:r>
                <a:rPr lang="en-US" dirty="0"/>
                <a:t>1</a:t>
              </a:r>
            </a:p>
          </p:txBody>
        </p:sp>
        <p:sp>
          <p:nvSpPr>
            <p:cNvPr id="49" name="TextBox 48"/>
            <p:cNvSpPr txBox="1"/>
            <p:nvPr/>
          </p:nvSpPr>
          <p:spPr>
            <a:xfrm>
              <a:off x="5521970" y="5737819"/>
              <a:ext cx="301686" cy="369332"/>
            </a:xfrm>
            <a:prstGeom prst="rect">
              <a:avLst/>
            </a:prstGeom>
            <a:noFill/>
          </p:spPr>
          <p:txBody>
            <a:bodyPr wrap="none" rtlCol="0">
              <a:spAutoFit/>
            </a:bodyPr>
            <a:lstStyle/>
            <a:p>
              <a:r>
                <a:rPr lang="en-US" dirty="0"/>
                <a:t>1</a:t>
              </a:r>
            </a:p>
          </p:txBody>
        </p:sp>
        <p:cxnSp>
          <p:nvCxnSpPr>
            <p:cNvPr id="50" name="Straight Connector 49"/>
            <p:cNvCxnSpPr>
              <a:endCxn id="24" idx="0"/>
            </p:cNvCxnSpPr>
            <p:nvPr/>
          </p:nvCxnSpPr>
          <p:spPr>
            <a:xfrm>
              <a:off x="8960131" y="3748742"/>
              <a:ext cx="1440417" cy="12417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a:stCxn id="58" idx="3"/>
              <a:endCxn id="24" idx="1"/>
            </p:cNvCxnSpPr>
            <p:nvPr/>
          </p:nvCxnSpPr>
          <p:spPr>
            <a:xfrm>
              <a:off x="8871584" y="4641049"/>
              <a:ext cx="1366562" cy="4166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24" idx="2"/>
            </p:cNvCxnSpPr>
            <p:nvPr/>
          </p:nvCxnSpPr>
          <p:spPr>
            <a:xfrm flipV="1">
              <a:off x="8913142" y="5220126"/>
              <a:ext cx="1257734" cy="3592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24" idx="3"/>
            </p:cNvCxnSpPr>
            <p:nvPr/>
          </p:nvCxnSpPr>
          <p:spPr>
            <a:xfrm flipV="1">
              <a:off x="8960131" y="5382527"/>
              <a:ext cx="1278015" cy="11028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550439" y="4099102"/>
              <a:ext cx="301686" cy="369332"/>
            </a:xfrm>
            <a:prstGeom prst="rect">
              <a:avLst/>
            </a:prstGeom>
            <a:noFill/>
          </p:spPr>
          <p:txBody>
            <a:bodyPr wrap="none" rtlCol="0">
              <a:spAutoFit/>
            </a:bodyPr>
            <a:lstStyle/>
            <a:p>
              <a:r>
                <a:rPr lang="en-US" dirty="0"/>
                <a:t>1</a:t>
              </a:r>
            </a:p>
          </p:txBody>
        </p:sp>
        <p:sp>
          <p:nvSpPr>
            <p:cNvPr id="63" name="TextBox 62"/>
            <p:cNvSpPr txBox="1"/>
            <p:nvPr/>
          </p:nvSpPr>
          <p:spPr>
            <a:xfrm>
              <a:off x="9517355" y="4662354"/>
              <a:ext cx="301686" cy="369332"/>
            </a:xfrm>
            <a:prstGeom prst="rect">
              <a:avLst/>
            </a:prstGeom>
            <a:noFill/>
          </p:spPr>
          <p:txBody>
            <a:bodyPr wrap="none" rtlCol="0">
              <a:spAutoFit/>
            </a:bodyPr>
            <a:lstStyle/>
            <a:p>
              <a:r>
                <a:rPr lang="en-US" dirty="0"/>
                <a:t>1</a:t>
              </a:r>
            </a:p>
          </p:txBody>
        </p:sp>
        <p:sp>
          <p:nvSpPr>
            <p:cNvPr id="64" name="TextBox 63"/>
            <p:cNvSpPr txBox="1"/>
            <p:nvPr/>
          </p:nvSpPr>
          <p:spPr>
            <a:xfrm>
              <a:off x="9514674" y="5187315"/>
              <a:ext cx="301686" cy="369332"/>
            </a:xfrm>
            <a:prstGeom prst="rect">
              <a:avLst/>
            </a:prstGeom>
            <a:noFill/>
          </p:spPr>
          <p:txBody>
            <a:bodyPr wrap="none" rtlCol="0">
              <a:spAutoFit/>
            </a:bodyPr>
            <a:lstStyle/>
            <a:p>
              <a:r>
                <a:rPr lang="en-US" dirty="0"/>
                <a:t>1</a:t>
              </a:r>
            </a:p>
          </p:txBody>
        </p:sp>
        <p:sp>
          <p:nvSpPr>
            <p:cNvPr id="65" name="TextBox 64"/>
            <p:cNvSpPr txBox="1"/>
            <p:nvPr/>
          </p:nvSpPr>
          <p:spPr>
            <a:xfrm>
              <a:off x="9514674" y="5722325"/>
              <a:ext cx="301686" cy="369332"/>
            </a:xfrm>
            <a:prstGeom prst="rect">
              <a:avLst/>
            </a:prstGeom>
            <a:noFill/>
          </p:spPr>
          <p:txBody>
            <a:bodyPr wrap="none" rtlCol="0">
              <a:spAutoFit/>
            </a:bodyPr>
            <a:lstStyle/>
            <a:p>
              <a:r>
                <a:rPr lang="en-US" dirty="0"/>
                <a:t>1</a:t>
              </a:r>
            </a:p>
          </p:txBody>
        </p:sp>
      </p:grpSp>
      <p:pic>
        <p:nvPicPr>
          <p:cNvPr id="51" name="Picture 50">
            <a:extLst>
              <a:ext uri="{FF2B5EF4-FFF2-40B4-BE49-F238E27FC236}">
                <a16:creationId xmlns:a16="http://schemas.microsoft.com/office/drawing/2014/main" id="{495F58FE-241A-CE4B-A488-766EE9E7393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92766" y="3185173"/>
            <a:ext cx="539409" cy="619544"/>
          </a:xfrm>
          <a:prstGeom prst="rect">
            <a:avLst/>
          </a:prstGeom>
        </p:spPr>
      </p:pic>
      <p:pic>
        <p:nvPicPr>
          <p:cNvPr id="52" name="Picture 51">
            <a:extLst>
              <a:ext uri="{FF2B5EF4-FFF2-40B4-BE49-F238E27FC236}">
                <a16:creationId xmlns:a16="http://schemas.microsoft.com/office/drawing/2014/main" id="{7E7D87EC-699B-8444-8D3E-3CFCA657456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72516" y="3966405"/>
            <a:ext cx="566415" cy="755220"/>
          </a:xfrm>
          <a:prstGeom prst="rect">
            <a:avLst/>
          </a:prstGeom>
        </p:spPr>
      </p:pic>
      <p:pic>
        <p:nvPicPr>
          <p:cNvPr id="54" name="Picture 53">
            <a:extLst>
              <a:ext uri="{FF2B5EF4-FFF2-40B4-BE49-F238E27FC236}">
                <a16:creationId xmlns:a16="http://schemas.microsoft.com/office/drawing/2014/main" id="{A03689B6-E4BA-0E41-A23C-BB22B849F8C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737711" y="4947262"/>
            <a:ext cx="556597" cy="742130"/>
          </a:xfrm>
          <a:prstGeom prst="rect">
            <a:avLst/>
          </a:prstGeom>
        </p:spPr>
      </p:pic>
      <p:pic>
        <p:nvPicPr>
          <p:cNvPr id="55" name="Picture 54">
            <a:extLst>
              <a:ext uri="{FF2B5EF4-FFF2-40B4-BE49-F238E27FC236}">
                <a16:creationId xmlns:a16="http://schemas.microsoft.com/office/drawing/2014/main" id="{5AB093DD-F729-424D-A423-E8221C23D65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778971" y="4919513"/>
            <a:ext cx="527091" cy="702789"/>
          </a:xfrm>
          <a:prstGeom prst="rect">
            <a:avLst/>
          </a:prstGeom>
        </p:spPr>
      </p:pic>
      <p:pic>
        <p:nvPicPr>
          <p:cNvPr id="57" name="Picture 56">
            <a:extLst>
              <a:ext uri="{FF2B5EF4-FFF2-40B4-BE49-F238E27FC236}">
                <a16:creationId xmlns:a16="http://schemas.microsoft.com/office/drawing/2014/main" id="{D49CAE5C-C4AB-EC49-823C-54B19E5F983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762453" y="5806968"/>
            <a:ext cx="467385" cy="727182"/>
          </a:xfrm>
          <a:prstGeom prst="rect">
            <a:avLst/>
          </a:prstGeom>
        </p:spPr>
      </p:pic>
      <p:pic>
        <p:nvPicPr>
          <p:cNvPr id="58" name="Picture 57">
            <a:extLst>
              <a:ext uri="{FF2B5EF4-FFF2-40B4-BE49-F238E27FC236}">
                <a16:creationId xmlns:a16="http://schemas.microsoft.com/office/drawing/2014/main" id="{0B9849CC-02DE-C949-928D-67E02325AC6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794653" y="4019962"/>
            <a:ext cx="448530" cy="672795"/>
          </a:xfrm>
          <a:prstGeom prst="rect">
            <a:avLst/>
          </a:prstGeom>
        </p:spPr>
      </p:pic>
      <p:pic>
        <p:nvPicPr>
          <p:cNvPr id="60" name="Picture 59">
            <a:extLst>
              <a:ext uri="{FF2B5EF4-FFF2-40B4-BE49-F238E27FC236}">
                <a16:creationId xmlns:a16="http://schemas.microsoft.com/office/drawing/2014/main" id="{DE6CB250-9ADB-8F45-B3E4-C2111C6FE2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748044" y="2944248"/>
            <a:ext cx="601375" cy="905070"/>
          </a:xfrm>
          <a:prstGeom prst="rect">
            <a:avLst/>
          </a:prstGeom>
        </p:spPr>
      </p:pic>
      <p:pic>
        <p:nvPicPr>
          <p:cNvPr id="74" name="Picture 73">
            <a:extLst>
              <a:ext uri="{FF2B5EF4-FFF2-40B4-BE49-F238E27FC236}">
                <a16:creationId xmlns:a16="http://schemas.microsoft.com/office/drawing/2014/main" id="{332BD92C-65F8-784D-AE58-4044D1CE8EB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802235" y="5849058"/>
            <a:ext cx="531154" cy="655975"/>
          </a:xfrm>
          <a:prstGeom prst="rect">
            <a:avLst/>
          </a:prstGeom>
        </p:spPr>
      </p:pic>
    </p:spTree>
    <p:extLst>
      <p:ext uri="{BB962C8B-B14F-4D97-AF65-F5344CB8AC3E}">
        <p14:creationId xmlns:p14="http://schemas.microsoft.com/office/powerpoint/2010/main" val="3592157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6795-AB53-4149-9B35-BC5C702BF0EB}"/>
              </a:ext>
            </a:extLst>
          </p:cNvPr>
          <p:cNvSpPr>
            <a:spLocks noGrp="1"/>
          </p:cNvSpPr>
          <p:nvPr>
            <p:ph type="title"/>
          </p:nvPr>
        </p:nvSpPr>
        <p:spPr/>
        <p:txBody>
          <a:bodyPr/>
          <a:lstStyle/>
          <a:p>
            <a:r>
              <a:rPr lang="en-US" dirty="0"/>
              <a:t>Using One Solution to Solve Something Else</a:t>
            </a:r>
          </a:p>
        </p:txBody>
      </p:sp>
      <p:sp>
        <p:nvSpPr>
          <p:cNvPr id="3" name="Content Placeholder 2">
            <a:extLst>
              <a:ext uri="{FF2B5EF4-FFF2-40B4-BE49-F238E27FC236}">
                <a16:creationId xmlns:a16="http://schemas.microsoft.com/office/drawing/2014/main" id="{DB7D31C6-70CB-714A-AE7A-96F9E32F6177}"/>
              </a:ext>
            </a:extLst>
          </p:cNvPr>
          <p:cNvSpPr>
            <a:spLocks noGrp="1"/>
          </p:cNvSpPr>
          <p:nvPr>
            <p:ph idx="1"/>
          </p:nvPr>
        </p:nvSpPr>
        <p:spPr>
          <a:xfrm>
            <a:off x="609600" y="1600200"/>
            <a:ext cx="10972800" cy="4756151"/>
          </a:xfrm>
        </p:spPr>
        <p:txBody>
          <a:bodyPr>
            <a:normAutofit fontScale="92500" lnSpcReduction="10000"/>
          </a:bodyPr>
          <a:lstStyle/>
          <a:p>
            <a:r>
              <a:rPr lang="en-US" dirty="0"/>
              <a:t>Sometimes we can solve a “new” problem using a solution to another problem</a:t>
            </a:r>
          </a:p>
          <a:p>
            <a:pPr lvl="1"/>
            <a:r>
              <a:rPr lang="en-US" dirty="0"/>
              <a:t>We need to “re-cast” the “new” problem as an </a:t>
            </a:r>
            <a:r>
              <a:rPr lang="en-US" b="1" i="1" dirty="0">
                <a:solidFill>
                  <a:srgbClr val="0070C0"/>
                </a:solidFill>
              </a:rPr>
              <a:t>instance</a:t>
            </a:r>
            <a:r>
              <a:rPr lang="en-US" dirty="0"/>
              <a:t> of the other problem</a:t>
            </a:r>
          </a:p>
          <a:p>
            <a:pPr lvl="1"/>
            <a:r>
              <a:rPr lang="en-US" dirty="0"/>
              <a:t>We may need to relate how the answer found for the other problem gives the answer for the “new” problem</a:t>
            </a:r>
          </a:p>
          <a:p>
            <a:r>
              <a:rPr lang="en-US" dirty="0"/>
              <a:t>Some examples coming in this lecture:</a:t>
            </a:r>
          </a:p>
          <a:p>
            <a:pPr lvl="1"/>
            <a:r>
              <a:rPr lang="en-US" dirty="0"/>
              <a:t>We’ll see how to solve </a:t>
            </a:r>
            <a:r>
              <a:rPr lang="en-US" b="1" i="1" dirty="0">
                <a:solidFill>
                  <a:srgbClr val="0070C0"/>
                </a:solidFill>
              </a:rPr>
              <a:t>edge-disjoint path </a:t>
            </a:r>
            <a:r>
              <a:rPr lang="en-US" dirty="0"/>
              <a:t>problem.</a:t>
            </a:r>
            <a:br>
              <a:rPr lang="en-US" dirty="0"/>
            </a:br>
            <a:r>
              <a:rPr lang="en-US" dirty="0"/>
              <a:t>Use that to solve </a:t>
            </a:r>
            <a:r>
              <a:rPr lang="en-US" b="1" i="1" dirty="0">
                <a:solidFill>
                  <a:srgbClr val="C00000"/>
                </a:solidFill>
              </a:rPr>
              <a:t>vertex-disjoint path </a:t>
            </a:r>
            <a:r>
              <a:rPr lang="en-US" dirty="0"/>
              <a:t>problem.</a:t>
            </a:r>
          </a:p>
          <a:p>
            <a:pPr lvl="1"/>
            <a:r>
              <a:rPr lang="en-US" dirty="0"/>
              <a:t>We know how to find </a:t>
            </a:r>
            <a:r>
              <a:rPr lang="en-US" b="1" i="1" dirty="0">
                <a:solidFill>
                  <a:srgbClr val="0070C0"/>
                </a:solidFill>
              </a:rPr>
              <a:t>max network flow</a:t>
            </a:r>
            <a:r>
              <a:rPr lang="en-US" dirty="0"/>
              <a:t>.</a:t>
            </a:r>
            <a:br>
              <a:rPr lang="en-US" dirty="0"/>
            </a:br>
            <a:r>
              <a:rPr lang="en-US" dirty="0"/>
              <a:t>Use that to solve </a:t>
            </a:r>
            <a:r>
              <a:rPr lang="en-US" b="1" i="1" dirty="0">
                <a:solidFill>
                  <a:srgbClr val="C00000"/>
                </a:solidFill>
              </a:rPr>
              <a:t>bi-partite matching</a:t>
            </a:r>
            <a:r>
              <a:rPr lang="en-US" dirty="0"/>
              <a:t>.</a:t>
            </a:r>
          </a:p>
          <a:p>
            <a:pPr lvl="1"/>
            <a:endParaRPr lang="en-US" dirty="0"/>
          </a:p>
        </p:txBody>
      </p:sp>
      <p:sp>
        <p:nvSpPr>
          <p:cNvPr id="4" name="Slide Number Placeholder 3">
            <a:extLst>
              <a:ext uri="{FF2B5EF4-FFF2-40B4-BE49-F238E27FC236}">
                <a16:creationId xmlns:a16="http://schemas.microsoft.com/office/drawing/2014/main" id="{5CC84A98-A5FF-EB40-9185-6C584E40E60A}"/>
              </a:ext>
            </a:extLst>
          </p:cNvPr>
          <p:cNvSpPr>
            <a:spLocks noGrp="1"/>
          </p:cNvSpPr>
          <p:nvPr>
            <p:ph type="sldNum" sz="quarter" idx="12"/>
          </p:nvPr>
        </p:nvSpPr>
        <p:spPr/>
        <p:txBody>
          <a:bodyPr/>
          <a:lstStyle/>
          <a:p>
            <a:fld id="{86BADE50-950A-4D58-BFB2-FA2C6A8B385D}" type="slidenum">
              <a:rPr lang="en-US" smtClean="0"/>
              <a:t>3</a:t>
            </a:fld>
            <a:endParaRPr lang="en-US"/>
          </a:p>
        </p:txBody>
      </p:sp>
    </p:spTree>
    <p:extLst>
      <p:ext uri="{BB962C8B-B14F-4D97-AF65-F5344CB8AC3E}">
        <p14:creationId xmlns:p14="http://schemas.microsoft.com/office/powerpoint/2010/main" val="3462347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Bipartite Matching Using Max Flow</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619125" y="1270934"/>
                <a:ext cx="10972800" cy="4525963"/>
              </a:xfrm>
            </p:spPr>
            <p:txBody>
              <a:bodyPr anchor="t"/>
              <a:lstStyle/>
              <a:p>
                <a:pPr marL="514350" indent="-514350">
                  <a:buFont typeface="+mj-lt"/>
                  <a:buAutoNum type="arabicPeriod"/>
                </a:pPr>
                <a:r>
                  <a:rPr lang="en-US" dirty="0"/>
                  <a:t>Make </a:t>
                </a:r>
                <a14:m>
                  <m:oMath xmlns:m="http://schemas.openxmlformats.org/officeDocument/2006/math">
                    <m:r>
                      <a:rPr lang="en-US" b="0" i="1" smtClean="0">
                        <a:latin typeface="Cambria Math"/>
                      </a:rPr>
                      <m:t>𝐺</m:t>
                    </m:r>
                  </m:oMath>
                </a14:m>
                <a:r>
                  <a:rPr lang="en-US" dirty="0"/>
                  <a:t> into </a:t>
                </a:r>
                <a14:m>
                  <m:oMath xmlns:m="http://schemas.openxmlformats.org/officeDocument/2006/math">
                    <m:r>
                      <a:rPr lang="en-US" b="0" i="1" smtClean="0">
                        <a:latin typeface="Cambria Math"/>
                      </a:rPr>
                      <m:t>𝐺</m:t>
                    </m:r>
                    <m:r>
                      <a:rPr lang="en-US" b="0" i="1" smtClean="0">
                        <a:latin typeface="Cambria Math"/>
                      </a:rPr>
                      <m:t>′</m:t>
                    </m:r>
                  </m:oMath>
                </a14:m>
                <a:r>
                  <a:rPr lang="en-US" dirty="0"/>
                  <a:t> </a:t>
                </a:r>
              </a:p>
              <a:p>
                <a:pPr marL="514350" indent="-514350">
                  <a:buFont typeface="+mj-lt"/>
                  <a:buAutoNum type="arabicPeriod"/>
                </a:pPr>
                <a:r>
                  <a:rPr lang="en-US" dirty="0"/>
                  <a:t>Compute Max Flow on </a:t>
                </a:r>
                <a14:m>
                  <m:oMath xmlns:m="http://schemas.openxmlformats.org/officeDocument/2006/math">
                    <m:r>
                      <a:rPr lang="en-US" b="0" i="1" smtClean="0">
                        <a:latin typeface="Cambria Math"/>
                      </a:rPr>
                      <m:t>𝐺</m:t>
                    </m:r>
                    <m:r>
                      <a:rPr lang="en-US" b="0" i="1" smtClean="0">
                        <a:latin typeface="Cambria Math"/>
                      </a:rPr>
                      <m:t>′</m:t>
                    </m:r>
                  </m:oMath>
                </a14:m>
                <a:endParaRPr lang="en-US" dirty="0"/>
              </a:p>
              <a:p>
                <a:pPr marL="514350" indent="-514350">
                  <a:buFont typeface="+mj-lt"/>
                  <a:buAutoNum type="arabicPeriod"/>
                </a:pPr>
                <a:r>
                  <a:rPr lang="en-US" dirty="0"/>
                  <a:t>Return </a:t>
                </a:r>
                <a14:m>
                  <m:oMath xmlns:m="http://schemas.openxmlformats.org/officeDocument/2006/math">
                    <m:r>
                      <a:rPr lang="en-US" b="0" i="1" smtClean="0">
                        <a:latin typeface="Cambria Math"/>
                      </a:rPr>
                      <m:t>𝑀</m:t>
                    </m:r>
                  </m:oMath>
                </a14:m>
                <a:r>
                  <a:rPr lang="en-US" dirty="0"/>
                  <a:t> as all “middle” edges with flow 1</a:t>
                </a:r>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xfrm>
                <a:off x="619125" y="1270934"/>
                <a:ext cx="10972800" cy="4525963"/>
              </a:xfrm>
              <a:blipFill>
                <a:blip r:embed="rId2"/>
                <a:stretch>
                  <a:fillRect l="-1387" t="-167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6BADE50-950A-4D58-BFB2-FA2C6A8B385D}" type="slidenum">
              <a:rPr lang="en-US" smtClean="0"/>
              <a:t>30</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4149907" y="1369709"/>
                <a:ext cx="145091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a:solidFill>
                            <a:srgbClr val="FF0000"/>
                          </a:solidFill>
                          <a:latin typeface="Cambria Math"/>
                        </a:rPr>
                        <m:t>Θ</m:t>
                      </m:r>
                      <m:r>
                        <a:rPr lang="en-US" sz="2400" i="1">
                          <a:solidFill>
                            <a:srgbClr val="FF0000"/>
                          </a:solidFill>
                          <a:latin typeface="Cambria Math"/>
                        </a:rPr>
                        <m:t>(</m:t>
                      </m:r>
                      <m:r>
                        <a:rPr lang="en-US" sz="2400" i="1">
                          <a:solidFill>
                            <a:srgbClr val="FF0000"/>
                          </a:solidFill>
                          <a:latin typeface="Cambria Math"/>
                        </a:rPr>
                        <m:t>𝐿</m:t>
                      </m:r>
                      <m:r>
                        <a:rPr lang="en-US" sz="2400" i="1">
                          <a:solidFill>
                            <a:srgbClr val="FF0000"/>
                          </a:solidFill>
                          <a:latin typeface="Cambria Math"/>
                        </a:rPr>
                        <m:t>+</m:t>
                      </m:r>
                      <m:r>
                        <a:rPr lang="en-US" sz="2400" i="1">
                          <a:solidFill>
                            <a:srgbClr val="FF0000"/>
                          </a:solidFill>
                          <a:latin typeface="Cambria Math"/>
                        </a:rPr>
                        <m:t>𝑅</m:t>
                      </m:r>
                      <m:r>
                        <a:rPr lang="en-US" sz="2400" i="1">
                          <a:solidFill>
                            <a:srgbClr val="FF0000"/>
                          </a:solidFill>
                          <a:latin typeface="Cambria Math"/>
                        </a:rPr>
                        <m:t>)</m:t>
                      </m:r>
                    </m:oMath>
                  </m:oMathPara>
                </a14:m>
                <a:endParaRPr lang="en-US" sz="2400"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149907" y="1369709"/>
                <a:ext cx="1450910" cy="461665"/>
              </a:xfrm>
              <a:prstGeom prst="rect">
                <a:avLst/>
              </a:prstGeom>
              <a:blipFill>
                <a:blip r:embed="rId3"/>
                <a:stretch>
                  <a:fillRect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821366" y="1971875"/>
                <a:ext cx="134036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a:solidFill>
                            <a:srgbClr val="FF0000"/>
                          </a:solidFill>
                          <a:latin typeface="Cambria Math"/>
                        </a:rPr>
                        <m:t>Θ</m:t>
                      </m:r>
                      <m:r>
                        <a:rPr lang="en-US" sz="2400" i="1">
                          <a:solidFill>
                            <a:srgbClr val="FF0000"/>
                          </a:solidFill>
                          <a:latin typeface="Cambria Math"/>
                        </a:rPr>
                        <m:t>(</m:t>
                      </m:r>
                      <m:r>
                        <a:rPr lang="en-US" sz="2400" i="1">
                          <a:solidFill>
                            <a:srgbClr val="FF0000"/>
                          </a:solidFill>
                          <a:latin typeface="Cambria Math"/>
                        </a:rPr>
                        <m:t>𝐸</m:t>
                      </m:r>
                      <m:r>
                        <a:rPr lang="en-US" sz="2400" i="1">
                          <a:solidFill>
                            <a:srgbClr val="FF0000"/>
                          </a:solidFill>
                          <a:latin typeface="Cambria Math"/>
                        </a:rPr>
                        <m:t>⋅</m:t>
                      </m:r>
                      <m:r>
                        <a:rPr lang="en-US" sz="2400" i="1">
                          <a:solidFill>
                            <a:srgbClr val="FF0000"/>
                          </a:solidFill>
                          <a:latin typeface="Cambria Math"/>
                        </a:rPr>
                        <m:t>𝑉</m:t>
                      </m:r>
                      <m:r>
                        <a:rPr lang="en-US" sz="2400" i="1">
                          <a:solidFill>
                            <a:srgbClr val="FF0000"/>
                          </a:solidFill>
                          <a:latin typeface="Cambria Math"/>
                        </a:rPr>
                        <m:t>)</m:t>
                      </m:r>
                    </m:oMath>
                  </m:oMathPara>
                </a14:m>
                <a:endParaRPr lang="en-US" sz="2400"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821366" y="1971875"/>
                <a:ext cx="1340367" cy="461665"/>
              </a:xfrm>
              <a:prstGeom prst="rect">
                <a:avLst/>
              </a:prstGeom>
              <a:blipFill>
                <a:blip r:embed="rId4"/>
                <a:stretch>
                  <a:fillRect r="-943"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7030950" y="1973537"/>
                <a:ext cx="11989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a:solidFill>
                                <a:srgbClr val="FF0000"/>
                              </a:solidFill>
                              <a:latin typeface="Cambria Math" panose="02040503050406030204" pitchFamily="18" charset="0"/>
                            </a:rPr>
                          </m:ctrlPr>
                        </m:dPr>
                        <m:e>
                          <m:r>
                            <a:rPr lang="en-US" sz="2400" i="1">
                              <a:solidFill>
                                <a:srgbClr val="FF0000"/>
                              </a:solidFill>
                              <a:latin typeface="Cambria Math"/>
                            </a:rPr>
                            <m:t>𝑓</m:t>
                          </m:r>
                        </m:e>
                      </m:d>
                      <m:r>
                        <a:rPr lang="en-US" sz="2400" i="1">
                          <a:solidFill>
                            <a:srgbClr val="FF0000"/>
                          </a:solidFill>
                          <a:latin typeface="Cambria Math"/>
                        </a:rPr>
                        <m:t>≤</m:t>
                      </m:r>
                      <m:r>
                        <a:rPr lang="en-US" sz="2400" i="1">
                          <a:solidFill>
                            <a:srgbClr val="FF0000"/>
                          </a:solidFill>
                          <a:latin typeface="Cambria Math"/>
                        </a:rPr>
                        <m:t>𝐿</m:t>
                      </m:r>
                    </m:oMath>
                  </m:oMathPara>
                </a14:m>
                <a:endParaRPr lang="en-US" sz="2400"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030950" y="1973537"/>
                <a:ext cx="1198918" cy="461665"/>
              </a:xfrm>
              <a:prstGeom prst="rect">
                <a:avLst/>
              </a:prstGeom>
              <a:blipFill>
                <a:blip r:embed="rId5"/>
                <a:stretch>
                  <a:fillRect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8466098" y="2546455"/>
                <a:ext cx="145091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a:solidFill>
                            <a:srgbClr val="FF0000"/>
                          </a:solidFill>
                          <a:latin typeface="Cambria Math"/>
                        </a:rPr>
                        <m:t>Θ</m:t>
                      </m:r>
                      <m:r>
                        <a:rPr lang="en-US" sz="2400" i="1">
                          <a:solidFill>
                            <a:srgbClr val="FF0000"/>
                          </a:solidFill>
                          <a:latin typeface="Cambria Math"/>
                        </a:rPr>
                        <m:t>(</m:t>
                      </m:r>
                      <m:r>
                        <a:rPr lang="en-US" sz="2400" i="1">
                          <a:solidFill>
                            <a:srgbClr val="FF0000"/>
                          </a:solidFill>
                          <a:latin typeface="Cambria Math"/>
                        </a:rPr>
                        <m:t>𝐿</m:t>
                      </m:r>
                      <m:r>
                        <a:rPr lang="en-US" sz="2400" i="1">
                          <a:solidFill>
                            <a:srgbClr val="FF0000"/>
                          </a:solidFill>
                          <a:latin typeface="Cambria Math"/>
                        </a:rPr>
                        <m:t>+</m:t>
                      </m:r>
                      <m:r>
                        <a:rPr lang="en-US" sz="2400" i="1">
                          <a:solidFill>
                            <a:srgbClr val="FF0000"/>
                          </a:solidFill>
                          <a:latin typeface="Cambria Math"/>
                        </a:rPr>
                        <m:t>𝑅</m:t>
                      </m:r>
                      <m:r>
                        <a:rPr lang="en-US" sz="2400" i="1">
                          <a:solidFill>
                            <a:srgbClr val="FF0000"/>
                          </a:solidFill>
                          <a:latin typeface="Cambria Math"/>
                        </a:rPr>
                        <m:t>)</m:t>
                      </m:r>
                    </m:oMath>
                  </m:oMathPara>
                </a14:m>
                <a:endParaRPr lang="en-US" sz="24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466098" y="2546455"/>
                <a:ext cx="1450910" cy="461665"/>
              </a:xfrm>
              <a:prstGeom prst="rect">
                <a:avLst/>
              </a:prstGeom>
              <a:blipFill>
                <a:blip r:embed="rId6"/>
                <a:stretch>
                  <a:fillRect r="-870"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447048" y="3479843"/>
                <a:ext cx="3155929" cy="584775"/>
              </a:xfrm>
              <a:prstGeom prst="rect">
                <a:avLst/>
              </a:prstGeom>
              <a:noFill/>
              <a:ln w="3810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solidFill>
                            <a:schemeClr val="tx1"/>
                          </a:solidFill>
                          <a:latin typeface="Cambria Math" panose="02040503050406030204" pitchFamily="18" charset="0"/>
                        </a:rPr>
                        <m:t>Overall</m:t>
                      </m:r>
                      <m:r>
                        <a:rPr lang="en-US" sz="3200" b="0" i="0" smtClean="0">
                          <a:solidFill>
                            <a:schemeClr val="tx1"/>
                          </a:solidFill>
                          <a:latin typeface="Cambria Math" panose="02040503050406030204" pitchFamily="18" charset="0"/>
                        </a:rPr>
                        <m:t>:</m:t>
                      </m:r>
                      <m:r>
                        <m:rPr>
                          <m:sty m:val="p"/>
                        </m:rPr>
                        <a:rPr lang="en-US" sz="3200">
                          <a:solidFill>
                            <a:srgbClr val="FF0000"/>
                          </a:solidFill>
                          <a:latin typeface="Cambria Math"/>
                        </a:rPr>
                        <m:t>Θ</m:t>
                      </m:r>
                      <m:r>
                        <a:rPr lang="en-US" sz="3200" i="1">
                          <a:solidFill>
                            <a:srgbClr val="FF0000"/>
                          </a:solidFill>
                          <a:latin typeface="Cambria Math"/>
                        </a:rPr>
                        <m:t>(</m:t>
                      </m:r>
                      <m:r>
                        <a:rPr lang="en-US" sz="3200" i="1">
                          <a:solidFill>
                            <a:srgbClr val="FF0000"/>
                          </a:solidFill>
                          <a:latin typeface="Cambria Math"/>
                        </a:rPr>
                        <m:t>𝐸</m:t>
                      </m:r>
                      <m:r>
                        <a:rPr lang="en-US" sz="3200" i="1">
                          <a:solidFill>
                            <a:srgbClr val="FF0000"/>
                          </a:solidFill>
                          <a:latin typeface="Cambria Math"/>
                        </a:rPr>
                        <m:t>⋅</m:t>
                      </m:r>
                      <m:r>
                        <a:rPr lang="en-US" sz="3200" i="1">
                          <a:solidFill>
                            <a:srgbClr val="FF0000"/>
                          </a:solidFill>
                          <a:latin typeface="Cambria Math"/>
                        </a:rPr>
                        <m:t>𝑉</m:t>
                      </m:r>
                      <m:r>
                        <a:rPr lang="en-US" sz="3200" i="1">
                          <a:solidFill>
                            <a:srgbClr val="FF0000"/>
                          </a:solidFill>
                          <a:latin typeface="Cambria Math"/>
                        </a:rPr>
                        <m:t>)</m:t>
                      </m:r>
                    </m:oMath>
                  </m:oMathPara>
                </a14:m>
                <a:endParaRPr lang="en-US" sz="32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447048" y="3479843"/>
                <a:ext cx="3155929" cy="584775"/>
              </a:xfrm>
              <a:prstGeom prst="rect">
                <a:avLst/>
              </a:prstGeom>
              <a:blipFill>
                <a:blip r:embed="rId7"/>
                <a:stretch>
                  <a:fillRect r="-794" b="-16000"/>
                </a:stretch>
              </a:blipFill>
              <a:ln w="38100">
                <a:solidFill>
                  <a:schemeClr val="tx1"/>
                </a:solidFill>
              </a:ln>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1916F49E-F6BF-EB44-9E41-8E2DA554BBDB}"/>
              </a:ext>
            </a:extLst>
          </p:cNvPr>
          <p:cNvCxnSpPr/>
          <p:nvPr/>
        </p:nvCxnSpPr>
        <p:spPr>
          <a:xfrm flipV="1">
            <a:off x="4952554" y="3433514"/>
            <a:ext cx="1334478" cy="15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129D02-7B86-684A-AFDB-40A75355D8B6}"/>
              </a:ext>
            </a:extLst>
          </p:cNvPr>
          <p:cNvCxnSpPr/>
          <p:nvPr/>
        </p:nvCxnSpPr>
        <p:spPr>
          <a:xfrm>
            <a:off x="4943029" y="3778367"/>
            <a:ext cx="1438514" cy="272108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DC1494-5BAD-204F-B5CD-FEF2BA815930}"/>
              </a:ext>
            </a:extLst>
          </p:cNvPr>
          <p:cNvCxnSpPr/>
          <p:nvPr/>
        </p:nvCxnSpPr>
        <p:spPr>
          <a:xfrm flipV="1">
            <a:off x="4889766" y="3762779"/>
            <a:ext cx="1387741" cy="9086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75910EF-93C2-2B41-B482-CC769948B92C}"/>
              </a:ext>
            </a:extLst>
          </p:cNvPr>
          <p:cNvCxnSpPr>
            <a:cxnSpLocks/>
            <a:endCxn id="70" idx="1"/>
          </p:cNvCxnSpPr>
          <p:nvPr/>
        </p:nvCxnSpPr>
        <p:spPr>
          <a:xfrm flipV="1">
            <a:off x="4889765" y="4665238"/>
            <a:ext cx="1493637" cy="617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A20AC8-B750-F84E-AB5A-325FC2343706}"/>
              </a:ext>
            </a:extLst>
          </p:cNvPr>
          <p:cNvCxnSpPr/>
          <p:nvPr/>
        </p:nvCxnSpPr>
        <p:spPr>
          <a:xfrm>
            <a:off x="4889765" y="4671410"/>
            <a:ext cx="1491778" cy="92203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B4EFD0-DC26-2D43-B020-F02D00062DDA}"/>
              </a:ext>
            </a:extLst>
          </p:cNvPr>
          <p:cNvCxnSpPr/>
          <p:nvPr/>
        </p:nvCxnSpPr>
        <p:spPr>
          <a:xfrm>
            <a:off x="4837385" y="5548751"/>
            <a:ext cx="1487108" cy="4469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8EC3DC-A566-1C49-ADCE-BB829D21D7DD}"/>
              </a:ext>
            </a:extLst>
          </p:cNvPr>
          <p:cNvCxnSpPr/>
          <p:nvPr/>
        </p:nvCxnSpPr>
        <p:spPr>
          <a:xfrm flipV="1">
            <a:off x="4837385" y="3762779"/>
            <a:ext cx="1440122" cy="17859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AE425A2-9822-E94B-93C4-B799DEAA8A07}"/>
              </a:ext>
            </a:extLst>
          </p:cNvPr>
          <p:cNvCxnSpPr>
            <a:cxnSpLocks/>
            <a:endCxn id="70" idx="1"/>
          </p:cNvCxnSpPr>
          <p:nvPr/>
        </p:nvCxnSpPr>
        <p:spPr>
          <a:xfrm flipV="1">
            <a:off x="4837386" y="4665238"/>
            <a:ext cx="1546016" cy="18506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C19DD4-F880-7347-BA82-50ED145ABC78}"/>
              </a:ext>
            </a:extLst>
          </p:cNvPr>
          <p:cNvCxnSpPr/>
          <p:nvPr/>
        </p:nvCxnSpPr>
        <p:spPr>
          <a:xfrm flipV="1">
            <a:off x="4837385" y="3762779"/>
            <a:ext cx="1440122" cy="273667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ACA5D95E-9B51-D54E-AD7F-7D8C04422CDC}"/>
                  </a:ext>
                </a:extLst>
              </p:cNvPr>
              <p:cNvSpPr/>
              <p:nvPr/>
            </p:nvSpPr>
            <p:spPr>
              <a:xfrm>
                <a:off x="2676915" y="4712088"/>
                <a:ext cx="459341" cy="45934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a:rPr>
                        <m:t>𝑠</m:t>
                      </m:r>
                    </m:oMath>
                  </m:oMathPara>
                </a14:m>
                <a:endParaRPr lang="en-US" dirty="0"/>
              </a:p>
            </p:txBody>
          </p:sp>
        </mc:Choice>
        <mc:Fallback xmlns="">
          <p:sp>
            <p:nvSpPr>
              <p:cNvPr id="29" name="Oval 28">
                <a:extLst>
                  <a:ext uri="{FF2B5EF4-FFF2-40B4-BE49-F238E27FC236}">
                    <a16:creationId xmlns:a16="http://schemas.microsoft.com/office/drawing/2014/main" id="{ACA5D95E-9B51-D54E-AD7F-7D8C04422CDC}"/>
                  </a:ext>
                </a:extLst>
              </p:cNvPr>
              <p:cNvSpPr>
                <a:spLocks noRot="1" noChangeAspect="1" noMove="1" noResize="1" noEditPoints="1" noAdjustHandles="1" noChangeArrowheads="1" noChangeShapeType="1" noTextEdit="1"/>
              </p:cNvSpPr>
              <p:nvPr/>
            </p:nvSpPr>
            <p:spPr>
              <a:xfrm>
                <a:off x="2676915" y="4712088"/>
                <a:ext cx="459341" cy="459341"/>
              </a:xfrm>
              <a:prstGeom prst="ellipse">
                <a:avLst/>
              </a:prstGeom>
              <a:blipFill>
                <a:blip r:embed="rId8"/>
                <a:stretch>
                  <a:fillRect/>
                </a:stretch>
              </a:blipFill>
              <a:ln>
                <a:solidFill>
                  <a:srgbClr val="7030A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DCB881AA-1041-864F-A1CB-F6D08A83B780}"/>
                  </a:ext>
                </a:extLst>
              </p:cNvPr>
              <p:cNvSpPr/>
              <p:nvPr/>
            </p:nvSpPr>
            <p:spPr>
              <a:xfrm>
                <a:off x="8123391" y="5004493"/>
                <a:ext cx="459341" cy="459341"/>
              </a:xfrm>
              <a:prstGeom prst="ellipse">
                <a:avLst/>
              </a:prstGeom>
              <a:solidFill>
                <a:srgbClr val="00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solidFill>
                            <a:schemeClr val="tx1"/>
                          </a:solidFill>
                          <a:latin typeface="Cambria Math"/>
                        </a:rPr>
                        <m:t>𝑡</m:t>
                      </m:r>
                    </m:oMath>
                  </m:oMathPara>
                </a14:m>
                <a:endParaRPr lang="en-US" dirty="0">
                  <a:solidFill>
                    <a:schemeClr val="tx1"/>
                  </a:solidFill>
                </a:endParaRPr>
              </a:p>
            </p:txBody>
          </p:sp>
        </mc:Choice>
        <mc:Fallback xmlns="">
          <p:sp>
            <p:nvSpPr>
              <p:cNvPr id="30" name="Oval 29">
                <a:extLst>
                  <a:ext uri="{FF2B5EF4-FFF2-40B4-BE49-F238E27FC236}">
                    <a16:creationId xmlns:a16="http://schemas.microsoft.com/office/drawing/2014/main" id="{DCB881AA-1041-864F-A1CB-F6D08A83B780}"/>
                  </a:ext>
                </a:extLst>
              </p:cNvPr>
              <p:cNvSpPr>
                <a:spLocks noRot="1" noChangeAspect="1" noMove="1" noResize="1" noEditPoints="1" noAdjustHandles="1" noChangeArrowheads="1" noChangeShapeType="1" noTextEdit="1"/>
              </p:cNvSpPr>
              <p:nvPr/>
            </p:nvSpPr>
            <p:spPr>
              <a:xfrm>
                <a:off x="8123391" y="5004493"/>
                <a:ext cx="459341" cy="459341"/>
              </a:xfrm>
              <a:prstGeom prst="ellipse">
                <a:avLst/>
              </a:prstGeom>
              <a:blipFill>
                <a:blip r:embed="rId9"/>
                <a:stretch>
                  <a:fillRect/>
                </a:stretch>
              </a:blipFill>
              <a:ln>
                <a:solidFill>
                  <a:srgbClr val="0070C0"/>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59BBF2A8-6C91-A549-967C-3013BBDB8277}"/>
              </a:ext>
            </a:extLst>
          </p:cNvPr>
          <p:cNvSpPr txBox="1"/>
          <p:nvPr/>
        </p:nvSpPr>
        <p:spPr>
          <a:xfrm>
            <a:off x="5463261" y="3274487"/>
            <a:ext cx="508473" cy="369332"/>
          </a:xfrm>
          <a:prstGeom prst="rect">
            <a:avLst/>
          </a:prstGeom>
          <a:noFill/>
        </p:spPr>
        <p:txBody>
          <a:bodyPr wrap="none" rtlCol="0">
            <a:spAutoFit/>
          </a:bodyPr>
          <a:lstStyle/>
          <a:p>
            <a:r>
              <a:rPr lang="en-US" dirty="0"/>
              <a:t>0/1</a:t>
            </a:r>
          </a:p>
        </p:txBody>
      </p:sp>
      <p:sp>
        <p:nvSpPr>
          <p:cNvPr id="32" name="TextBox 31">
            <a:extLst>
              <a:ext uri="{FF2B5EF4-FFF2-40B4-BE49-F238E27FC236}">
                <a16:creationId xmlns:a16="http://schemas.microsoft.com/office/drawing/2014/main" id="{6EF7100D-7374-D54B-9D4E-5DFAE5CBAE65}"/>
              </a:ext>
            </a:extLst>
          </p:cNvPr>
          <p:cNvSpPr txBox="1"/>
          <p:nvPr/>
        </p:nvSpPr>
        <p:spPr>
          <a:xfrm>
            <a:off x="5353794" y="4029300"/>
            <a:ext cx="508473" cy="369332"/>
          </a:xfrm>
          <a:prstGeom prst="rect">
            <a:avLst/>
          </a:prstGeom>
          <a:noFill/>
        </p:spPr>
        <p:txBody>
          <a:bodyPr wrap="none" rtlCol="0">
            <a:spAutoFit/>
          </a:bodyPr>
          <a:lstStyle/>
          <a:p>
            <a:r>
              <a:rPr lang="en-US" dirty="0"/>
              <a:t>0/1</a:t>
            </a:r>
          </a:p>
        </p:txBody>
      </p:sp>
      <p:sp>
        <p:nvSpPr>
          <p:cNvPr id="33" name="TextBox 32">
            <a:extLst>
              <a:ext uri="{FF2B5EF4-FFF2-40B4-BE49-F238E27FC236}">
                <a16:creationId xmlns:a16="http://schemas.microsoft.com/office/drawing/2014/main" id="{F6BB7B7A-900F-4042-BC98-51784AED7ED3}"/>
              </a:ext>
            </a:extLst>
          </p:cNvPr>
          <p:cNvSpPr txBox="1"/>
          <p:nvPr/>
        </p:nvSpPr>
        <p:spPr>
          <a:xfrm>
            <a:off x="4906142" y="3927193"/>
            <a:ext cx="508473" cy="369332"/>
          </a:xfrm>
          <a:prstGeom prst="rect">
            <a:avLst/>
          </a:prstGeom>
          <a:noFill/>
        </p:spPr>
        <p:txBody>
          <a:bodyPr wrap="none" rtlCol="0">
            <a:spAutoFit/>
          </a:bodyPr>
          <a:lstStyle/>
          <a:p>
            <a:r>
              <a:rPr lang="en-US" dirty="0"/>
              <a:t>1/1</a:t>
            </a:r>
          </a:p>
        </p:txBody>
      </p:sp>
      <p:sp>
        <p:nvSpPr>
          <p:cNvPr id="34" name="TextBox 33">
            <a:extLst>
              <a:ext uri="{FF2B5EF4-FFF2-40B4-BE49-F238E27FC236}">
                <a16:creationId xmlns:a16="http://schemas.microsoft.com/office/drawing/2014/main" id="{36F95360-88B6-9B4A-9EDF-1FEE61C888B4}"/>
              </a:ext>
            </a:extLst>
          </p:cNvPr>
          <p:cNvSpPr txBox="1"/>
          <p:nvPr/>
        </p:nvSpPr>
        <p:spPr>
          <a:xfrm>
            <a:off x="4983703" y="4480046"/>
            <a:ext cx="508473" cy="369332"/>
          </a:xfrm>
          <a:prstGeom prst="rect">
            <a:avLst/>
          </a:prstGeom>
          <a:noFill/>
        </p:spPr>
        <p:txBody>
          <a:bodyPr wrap="none" rtlCol="0">
            <a:spAutoFit/>
          </a:bodyPr>
          <a:lstStyle/>
          <a:p>
            <a:r>
              <a:rPr lang="en-US" dirty="0"/>
              <a:t>1/1</a:t>
            </a:r>
          </a:p>
        </p:txBody>
      </p:sp>
      <p:sp>
        <p:nvSpPr>
          <p:cNvPr id="35" name="TextBox 34">
            <a:extLst>
              <a:ext uri="{FF2B5EF4-FFF2-40B4-BE49-F238E27FC236}">
                <a16:creationId xmlns:a16="http://schemas.microsoft.com/office/drawing/2014/main" id="{9B91A443-AD0F-2A42-AF60-1E1CD56E6326}"/>
              </a:ext>
            </a:extLst>
          </p:cNvPr>
          <p:cNvSpPr txBox="1"/>
          <p:nvPr/>
        </p:nvSpPr>
        <p:spPr>
          <a:xfrm>
            <a:off x="4892189" y="4717054"/>
            <a:ext cx="508473" cy="369332"/>
          </a:xfrm>
          <a:prstGeom prst="rect">
            <a:avLst/>
          </a:prstGeom>
          <a:noFill/>
        </p:spPr>
        <p:txBody>
          <a:bodyPr wrap="none" rtlCol="0">
            <a:spAutoFit/>
          </a:bodyPr>
          <a:lstStyle/>
          <a:p>
            <a:r>
              <a:rPr lang="en-US" dirty="0"/>
              <a:t>0/1</a:t>
            </a:r>
          </a:p>
        </p:txBody>
      </p:sp>
      <p:sp>
        <p:nvSpPr>
          <p:cNvPr id="36" name="TextBox 35">
            <a:extLst>
              <a:ext uri="{FF2B5EF4-FFF2-40B4-BE49-F238E27FC236}">
                <a16:creationId xmlns:a16="http://schemas.microsoft.com/office/drawing/2014/main" id="{D27EE5B4-F49A-4F46-9002-59F0C6BD7CCD}"/>
              </a:ext>
            </a:extLst>
          </p:cNvPr>
          <p:cNvSpPr txBox="1"/>
          <p:nvPr/>
        </p:nvSpPr>
        <p:spPr>
          <a:xfrm>
            <a:off x="4905065" y="5057103"/>
            <a:ext cx="508473" cy="369332"/>
          </a:xfrm>
          <a:prstGeom prst="rect">
            <a:avLst/>
          </a:prstGeom>
          <a:noFill/>
        </p:spPr>
        <p:txBody>
          <a:bodyPr wrap="none" rtlCol="0">
            <a:spAutoFit/>
          </a:bodyPr>
          <a:lstStyle/>
          <a:p>
            <a:r>
              <a:rPr lang="en-US" dirty="0"/>
              <a:t>0/1</a:t>
            </a:r>
          </a:p>
        </p:txBody>
      </p:sp>
      <p:sp>
        <p:nvSpPr>
          <p:cNvPr id="37" name="TextBox 36">
            <a:extLst>
              <a:ext uri="{FF2B5EF4-FFF2-40B4-BE49-F238E27FC236}">
                <a16:creationId xmlns:a16="http://schemas.microsoft.com/office/drawing/2014/main" id="{206E9FC6-E4B2-274A-BC46-343C58A49815}"/>
              </a:ext>
            </a:extLst>
          </p:cNvPr>
          <p:cNvSpPr txBox="1"/>
          <p:nvPr/>
        </p:nvSpPr>
        <p:spPr>
          <a:xfrm>
            <a:off x="4850623" y="5394145"/>
            <a:ext cx="508473" cy="369332"/>
          </a:xfrm>
          <a:prstGeom prst="rect">
            <a:avLst/>
          </a:prstGeom>
          <a:noFill/>
        </p:spPr>
        <p:txBody>
          <a:bodyPr wrap="none" rtlCol="0">
            <a:spAutoFit/>
          </a:bodyPr>
          <a:lstStyle/>
          <a:p>
            <a:r>
              <a:rPr lang="en-US" dirty="0"/>
              <a:t>1/1</a:t>
            </a:r>
          </a:p>
        </p:txBody>
      </p:sp>
      <p:sp>
        <p:nvSpPr>
          <p:cNvPr id="38" name="TextBox 37">
            <a:extLst>
              <a:ext uri="{FF2B5EF4-FFF2-40B4-BE49-F238E27FC236}">
                <a16:creationId xmlns:a16="http://schemas.microsoft.com/office/drawing/2014/main" id="{21C3F5EF-CB7C-874D-A9AB-3217F99BA302}"/>
              </a:ext>
            </a:extLst>
          </p:cNvPr>
          <p:cNvSpPr txBox="1"/>
          <p:nvPr/>
        </p:nvSpPr>
        <p:spPr>
          <a:xfrm>
            <a:off x="4874408" y="5645137"/>
            <a:ext cx="508473" cy="369332"/>
          </a:xfrm>
          <a:prstGeom prst="rect">
            <a:avLst/>
          </a:prstGeom>
          <a:noFill/>
        </p:spPr>
        <p:txBody>
          <a:bodyPr wrap="none" rtlCol="0">
            <a:spAutoFit/>
          </a:bodyPr>
          <a:lstStyle/>
          <a:p>
            <a:r>
              <a:rPr lang="en-US" dirty="0"/>
              <a:t>1/1</a:t>
            </a:r>
          </a:p>
        </p:txBody>
      </p:sp>
      <p:sp>
        <p:nvSpPr>
          <p:cNvPr id="39" name="TextBox 38">
            <a:extLst>
              <a:ext uri="{FF2B5EF4-FFF2-40B4-BE49-F238E27FC236}">
                <a16:creationId xmlns:a16="http://schemas.microsoft.com/office/drawing/2014/main" id="{81C558BB-AFEF-F242-810A-8E80E30F8ED4}"/>
              </a:ext>
            </a:extLst>
          </p:cNvPr>
          <p:cNvSpPr txBox="1"/>
          <p:nvPr/>
        </p:nvSpPr>
        <p:spPr>
          <a:xfrm>
            <a:off x="5102234" y="6074884"/>
            <a:ext cx="508473" cy="369332"/>
          </a:xfrm>
          <a:prstGeom prst="rect">
            <a:avLst/>
          </a:prstGeom>
          <a:noFill/>
        </p:spPr>
        <p:txBody>
          <a:bodyPr wrap="none" rtlCol="0">
            <a:spAutoFit/>
          </a:bodyPr>
          <a:lstStyle/>
          <a:p>
            <a:r>
              <a:rPr lang="en-US" dirty="0"/>
              <a:t>0/1</a:t>
            </a:r>
          </a:p>
        </p:txBody>
      </p:sp>
      <p:cxnSp>
        <p:nvCxnSpPr>
          <p:cNvPr id="40" name="Straight Connector 39">
            <a:extLst>
              <a:ext uri="{FF2B5EF4-FFF2-40B4-BE49-F238E27FC236}">
                <a16:creationId xmlns:a16="http://schemas.microsoft.com/office/drawing/2014/main" id="{4FA8A577-30BC-4A4B-9E7B-92AD7057E7D4}"/>
              </a:ext>
            </a:extLst>
          </p:cNvPr>
          <p:cNvCxnSpPr>
            <a:stCxn id="29" idx="7"/>
          </p:cNvCxnSpPr>
          <p:nvPr/>
        </p:nvCxnSpPr>
        <p:spPr>
          <a:xfrm flipV="1">
            <a:off x="3068987" y="3778368"/>
            <a:ext cx="1205647" cy="1000989"/>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58748BC-2A56-A841-9C07-34781DDFBD0D}"/>
              </a:ext>
            </a:extLst>
          </p:cNvPr>
          <p:cNvCxnSpPr>
            <a:stCxn id="29" idx="6"/>
          </p:cNvCxnSpPr>
          <p:nvPr/>
        </p:nvCxnSpPr>
        <p:spPr>
          <a:xfrm flipV="1">
            <a:off x="3136255" y="4671409"/>
            <a:ext cx="1196056" cy="27034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248879-BEBB-5448-99EB-5AA07ABE7B5B}"/>
              </a:ext>
            </a:extLst>
          </p:cNvPr>
          <p:cNvCxnSpPr>
            <a:stCxn id="29" idx="5"/>
          </p:cNvCxnSpPr>
          <p:nvPr/>
        </p:nvCxnSpPr>
        <p:spPr>
          <a:xfrm>
            <a:off x="3068986" y="5104159"/>
            <a:ext cx="1256338" cy="44459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9C2A6F2-E5AD-AB40-93BA-3F56BFF7774D}"/>
              </a:ext>
            </a:extLst>
          </p:cNvPr>
          <p:cNvCxnSpPr>
            <a:stCxn id="29" idx="4"/>
          </p:cNvCxnSpPr>
          <p:nvPr/>
        </p:nvCxnSpPr>
        <p:spPr>
          <a:xfrm>
            <a:off x="2906586" y="5171429"/>
            <a:ext cx="1349265" cy="1344489"/>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6B40FE7-75E4-DC4F-961B-BA73414A2E3D}"/>
              </a:ext>
            </a:extLst>
          </p:cNvPr>
          <p:cNvSpPr txBox="1"/>
          <p:nvPr/>
        </p:nvSpPr>
        <p:spPr>
          <a:xfrm>
            <a:off x="3480853" y="4113595"/>
            <a:ext cx="508473" cy="369332"/>
          </a:xfrm>
          <a:prstGeom prst="rect">
            <a:avLst/>
          </a:prstGeom>
          <a:noFill/>
        </p:spPr>
        <p:txBody>
          <a:bodyPr wrap="none" rtlCol="0">
            <a:spAutoFit/>
          </a:bodyPr>
          <a:lstStyle/>
          <a:p>
            <a:r>
              <a:rPr lang="en-US" dirty="0"/>
              <a:t>1/1</a:t>
            </a:r>
          </a:p>
        </p:txBody>
      </p:sp>
      <p:sp>
        <p:nvSpPr>
          <p:cNvPr id="45" name="TextBox 44">
            <a:extLst>
              <a:ext uri="{FF2B5EF4-FFF2-40B4-BE49-F238E27FC236}">
                <a16:creationId xmlns:a16="http://schemas.microsoft.com/office/drawing/2014/main" id="{F6F9B80D-E464-C543-A1DF-D488E7EC58CF}"/>
              </a:ext>
            </a:extLst>
          </p:cNvPr>
          <p:cNvSpPr txBox="1"/>
          <p:nvPr/>
        </p:nvSpPr>
        <p:spPr>
          <a:xfrm>
            <a:off x="3657600" y="4618815"/>
            <a:ext cx="508473" cy="369332"/>
          </a:xfrm>
          <a:prstGeom prst="rect">
            <a:avLst/>
          </a:prstGeom>
          <a:noFill/>
        </p:spPr>
        <p:txBody>
          <a:bodyPr wrap="none" rtlCol="0">
            <a:spAutoFit/>
          </a:bodyPr>
          <a:lstStyle/>
          <a:p>
            <a:r>
              <a:rPr lang="en-US" dirty="0"/>
              <a:t>1/1</a:t>
            </a:r>
          </a:p>
        </p:txBody>
      </p:sp>
      <p:sp>
        <p:nvSpPr>
          <p:cNvPr id="46" name="TextBox 45">
            <a:extLst>
              <a:ext uri="{FF2B5EF4-FFF2-40B4-BE49-F238E27FC236}">
                <a16:creationId xmlns:a16="http://schemas.microsoft.com/office/drawing/2014/main" id="{14C4DC42-83FD-EF4E-9381-7D1C9B84BA46}"/>
              </a:ext>
            </a:extLst>
          </p:cNvPr>
          <p:cNvSpPr txBox="1"/>
          <p:nvPr/>
        </p:nvSpPr>
        <p:spPr>
          <a:xfrm>
            <a:off x="3705065" y="5279303"/>
            <a:ext cx="508473" cy="369332"/>
          </a:xfrm>
          <a:prstGeom prst="rect">
            <a:avLst/>
          </a:prstGeom>
          <a:noFill/>
        </p:spPr>
        <p:txBody>
          <a:bodyPr wrap="none" rtlCol="0">
            <a:spAutoFit/>
          </a:bodyPr>
          <a:lstStyle/>
          <a:p>
            <a:r>
              <a:rPr lang="en-US" dirty="0"/>
              <a:t>1/1</a:t>
            </a:r>
          </a:p>
        </p:txBody>
      </p:sp>
      <p:sp>
        <p:nvSpPr>
          <p:cNvPr id="47" name="TextBox 46">
            <a:extLst>
              <a:ext uri="{FF2B5EF4-FFF2-40B4-BE49-F238E27FC236}">
                <a16:creationId xmlns:a16="http://schemas.microsoft.com/office/drawing/2014/main" id="{370C2F9C-D514-5446-8387-90C049C475E1}"/>
              </a:ext>
            </a:extLst>
          </p:cNvPr>
          <p:cNvSpPr txBox="1"/>
          <p:nvPr/>
        </p:nvSpPr>
        <p:spPr>
          <a:xfrm>
            <a:off x="3474484" y="5751856"/>
            <a:ext cx="508473" cy="369332"/>
          </a:xfrm>
          <a:prstGeom prst="rect">
            <a:avLst/>
          </a:prstGeom>
          <a:noFill/>
        </p:spPr>
        <p:txBody>
          <a:bodyPr wrap="none" rtlCol="0">
            <a:spAutoFit/>
          </a:bodyPr>
          <a:lstStyle/>
          <a:p>
            <a:r>
              <a:rPr lang="en-US" dirty="0"/>
              <a:t>1/1</a:t>
            </a:r>
          </a:p>
        </p:txBody>
      </p:sp>
      <p:cxnSp>
        <p:nvCxnSpPr>
          <p:cNvPr id="48" name="Straight Connector 47">
            <a:extLst>
              <a:ext uri="{FF2B5EF4-FFF2-40B4-BE49-F238E27FC236}">
                <a16:creationId xmlns:a16="http://schemas.microsoft.com/office/drawing/2014/main" id="{E62EAF30-712A-2D41-A371-B831734D72E6}"/>
              </a:ext>
            </a:extLst>
          </p:cNvPr>
          <p:cNvCxnSpPr>
            <a:endCxn id="30" idx="0"/>
          </p:cNvCxnSpPr>
          <p:nvPr/>
        </p:nvCxnSpPr>
        <p:spPr>
          <a:xfrm>
            <a:off x="6912645" y="3762779"/>
            <a:ext cx="1440417" cy="12417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AAB967D-4AD0-A641-B0E9-9F9A681637E5}"/>
              </a:ext>
            </a:extLst>
          </p:cNvPr>
          <p:cNvCxnSpPr>
            <a:cxnSpLocks/>
            <a:stCxn id="70" idx="3"/>
            <a:endCxn id="30" idx="1"/>
          </p:cNvCxnSpPr>
          <p:nvPr/>
        </p:nvCxnSpPr>
        <p:spPr>
          <a:xfrm>
            <a:off x="6831932" y="4665238"/>
            <a:ext cx="1358728" cy="40652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69C141-8606-B04B-BEE9-B787AC8058DE}"/>
              </a:ext>
            </a:extLst>
          </p:cNvPr>
          <p:cNvCxnSpPr>
            <a:endCxn id="30" idx="2"/>
          </p:cNvCxnSpPr>
          <p:nvPr/>
        </p:nvCxnSpPr>
        <p:spPr>
          <a:xfrm flipV="1">
            <a:off x="6865656" y="5234163"/>
            <a:ext cx="1257734" cy="359279"/>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B9809E9-A2E6-4F45-8ED8-31456B003DF8}"/>
              </a:ext>
            </a:extLst>
          </p:cNvPr>
          <p:cNvCxnSpPr>
            <a:endCxn id="30" idx="3"/>
          </p:cNvCxnSpPr>
          <p:nvPr/>
        </p:nvCxnSpPr>
        <p:spPr>
          <a:xfrm flipV="1">
            <a:off x="6912645" y="5396564"/>
            <a:ext cx="1278015" cy="110288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D4A11B6-33DC-024F-A5E8-482BFA82D60B}"/>
              </a:ext>
            </a:extLst>
          </p:cNvPr>
          <p:cNvSpPr txBox="1"/>
          <p:nvPr/>
        </p:nvSpPr>
        <p:spPr>
          <a:xfrm>
            <a:off x="7366077" y="4129052"/>
            <a:ext cx="508473" cy="369332"/>
          </a:xfrm>
          <a:prstGeom prst="rect">
            <a:avLst/>
          </a:prstGeom>
          <a:noFill/>
        </p:spPr>
        <p:txBody>
          <a:bodyPr wrap="none" rtlCol="0">
            <a:spAutoFit/>
          </a:bodyPr>
          <a:lstStyle/>
          <a:p>
            <a:r>
              <a:rPr lang="en-US" dirty="0"/>
              <a:t>1/1</a:t>
            </a:r>
          </a:p>
        </p:txBody>
      </p:sp>
      <p:sp>
        <p:nvSpPr>
          <p:cNvPr id="53" name="TextBox 52">
            <a:extLst>
              <a:ext uri="{FF2B5EF4-FFF2-40B4-BE49-F238E27FC236}">
                <a16:creationId xmlns:a16="http://schemas.microsoft.com/office/drawing/2014/main" id="{C2CAB79C-B95B-1741-8556-10EEBB967402}"/>
              </a:ext>
            </a:extLst>
          </p:cNvPr>
          <p:cNvSpPr txBox="1"/>
          <p:nvPr/>
        </p:nvSpPr>
        <p:spPr>
          <a:xfrm>
            <a:off x="7321840" y="4689100"/>
            <a:ext cx="508473" cy="369332"/>
          </a:xfrm>
          <a:prstGeom prst="rect">
            <a:avLst/>
          </a:prstGeom>
          <a:noFill/>
        </p:spPr>
        <p:txBody>
          <a:bodyPr wrap="none" rtlCol="0">
            <a:spAutoFit/>
          </a:bodyPr>
          <a:lstStyle/>
          <a:p>
            <a:r>
              <a:rPr lang="en-US" dirty="0"/>
              <a:t>1/1</a:t>
            </a:r>
          </a:p>
        </p:txBody>
      </p:sp>
      <p:sp>
        <p:nvSpPr>
          <p:cNvPr id="54" name="TextBox 53">
            <a:extLst>
              <a:ext uri="{FF2B5EF4-FFF2-40B4-BE49-F238E27FC236}">
                <a16:creationId xmlns:a16="http://schemas.microsoft.com/office/drawing/2014/main" id="{C06FE871-9572-2C4F-8C6D-4ED997581EEF}"/>
              </a:ext>
            </a:extLst>
          </p:cNvPr>
          <p:cNvSpPr txBox="1"/>
          <p:nvPr/>
        </p:nvSpPr>
        <p:spPr>
          <a:xfrm>
            <a:off x="7333465" y="5214681"/>
            <a:ext cx="508473" cy="369332"/>
          </a:xfrm>
          <a:prstGeom prst="rect">
            <a:avLst/>
          </a:prstGeom>
          <a:noFill/>
        </p:spPr>
        <p:txBody>
          <a:bodyPr wrap="none" rtlCol="0">
            <a:spAutoFit/>
          </a:bodyPr>
          <a:lstStyle/>
          <a:p>
            <a:r>
              <a:rPr lang="en-US" dirty="0"/>
              <a:t>1/1</a:t>
            </a:r>
          </a:p>
        </p:txBody>
      </p:sp>
      <p:sp>
        <p:nvSpPr>
          <p:cNvPr id="55" name="TextBox 54">
            <a:extLst>
              <a:ext uri="{FF2B5EF4-FFF2-40B4-BE49-F238E27FC236}">
                <a16:creationId xmlns:a16="http://schemas.microsoft.com/office/drawing/2014/main" id="{14AADDBE-8F40-E148-8343-FFF3CAE72FA4}"/>
              </a:ext>
            </a:extLst>
          </p:cNvPr>
          <p:cNvSpPr txBox="1"/>
          <p:nvPr/>
        </p:nvSpPr>
        <p:spPr>
          <a:xfrm>
            <a:off x="7376173" y="5749203"/>
            <a:ext cx="508473" cy="369332"/>
          </a:xfrm>
          <a:prstGeom prst="rect">
            <a:avLst/>
          </a:prstGeom>
          <a:noFill/>
        </p:spPr>
        <p:txBody>
          <a:bodyPr wrap="none" rtlCol="0">
            <a:spAutoFit/>
          </a:bodyPr>
          <a:lstStyle/>
          <a:p>
            <a:r>
              <a:rPr lang="en-US" dirty="0"/>
              <a:t>1/1</a:t>
            </a:r>
          </a:p>
        </p:txBody>
      </p:sp>
      <p:pic>
        <p:nvPicPr>
          <p:cNvPr id="65" name="Picture 64">
            <a:extLst>
              <a:ext uri="{FF2B5EF4-FFF2-40B4-BE49-F238E27FC236}">
                <a16:creationId xmlns:a16="http://schemas.microsoft.com/office/drawing/2014/main" id="{84ABC611-FD01-0946-B3F9-194DDF77D98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91040" y="3164785"/>
            <a:ext cx="539409" cy="619544"/>
          </a:xfrm>
          <a:prstGeom prst="rect">
            <a:avLst/>
          </a:prstGeom>
        </p:spPr>
      </p:pic>
      <p:pic>
        <p:nvPicPr>
          <p:cNvPr id="66" name="Picture 65">
            <a:extLst>
              <a:ext uri="{FF2B5EF4-FFF2-40B4-BE49-F238E27FC236}">
                <a16:creationId xmlns:a16="http://schemas.microsoft.com/office/drawing/2014/main" id="{38A126CC-019F-B347-8077-5409C6FF936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361265" y="4275283"/>
            <a:ext cx="566415" cy="755220"/>
          </a:xfrm>
          <a:prstGeom prst="rect">
            <a:avLst/>
          </a:prstGeom>
        </p:spPr>
      </p:pic>
      <p:pic>
        <p:nvPicPr>
          <p:cNvPr id="67" name="Picture 66">
            <a:extLst>
              <a:ext uri="{FF2B5EF4-FFF2-40B4-BE49-F238E27FC236}">
                <a16:creationId xmlns:a16="http://schemas.microsoft.com/office/drawing/2014/main" id="{B5B4B3A8-0AD8-AB45-B37A-38C4253BCED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326460" y="5256140"/>
            <a:ext cx="556597" cy="742130"/>
          </a:xfrm>
          <a:prstGeom prst="rect">
            <a:avLst/>
          </a:prstGeom>
        </p:spPr>
      </p:pic>
      <p:pic>
        <p:nvPicPr>
          <p:cNvPr id="68" name="Picture 67">
            <a:extLst>
              <a:ext uri="{FF2B5EF4-FFF2-40B4-BE49-F238E27FC236}">
                <a16:creationId xmlns:a16="http://schemas.microsoft.com/office/drawing/2014/main" id="{8A9F9EEC-7EC7-2248-81CC-06595211343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67720" y="5228391"/>
            <a:ext cx="527091" cy="702789"/>
          </a:xfrm>
          <a:prstGeom prst="rect">
            <a:avLst/>
          </a:prstGeom>
        </p:spPr>
      </p:pic>
      <p:pic>
        <p:nvPicPr>
          <p:cNvPr id="69" name="Picture 68">
            <a:extLst>
              <a:ext uri="{FF2B5EF4-FFF2-40B4-BE49-F238E27FC236}">
                <a16:creationId xmlns:a16="http://schemas.microsoft.com/office/drawing/2014/main" id="{43E57853-27F8-6B48-A4A2-53C3EC3C256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351202" y="6115846"/>
            <a:ext cx="467385" cy="727182"/>
          </a:xfrm>
          <a:prstGeom prst="rect">
            <a:avLst/>
          </a:prstGeom>
        </p:spPr>
      </p:pic>
      <p:pic>
        <p:nvPicPr>
          <p:cNvPr id="70" name="Picture 69">
            <a:extLst>
              <a:ext uri="{FF2B5EF4-FFF2-40B4-BE49-F238E27FC236}">
                <a16:creationId xmlns:a16="http://schemas.microsoft.com/office/drawing/2014/main" id="{7A0AEEDF-95CB-AF45-9B88-B9D9BE08D49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383402" y="4328840"/>
            <a:ext cx="448530" cy="672795"/>
          </a:xfrm>
          <a:prstGeom prst="rect">
            <a:avLst/>
          </a:prstGeom>
        </p:spPr>
      </p:pic>
      <p:pic>
        <p:nvPicPr>
          <p:cNvPr id="71" name="Picture 70">
            <a:extLst>
              <a:ext uri="{FF2B5EF4-FFF2-40B4-BE49-F238E27FC236}">
                <a16:creationId xmlns:a16="http://schemas.microsoft.com/office/drawing/2014/main" id="{FCF6824C-E9DB-1941-990E-179042C0339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346318" y="2923860"/>
            <a:ext cx="601375" cy="905070"/>
          </a:xfrm>
          <a:prstGeom prst="rect">
            <a:avLst/>
          </a:prstGeom>
        </p:spPr>
      </p:pic>
      <p:pic>
        <p:nvPicPr>
          <p:cNvPr id="72" name="Picture 71">
            <a:extLst>
              <a:ext uri="{FF2B5EF4-FFF2-40B4-BE49-F238E27FC236}">
                <a16:creationId xmlns:a16="http://schemas.microsoft.com/office/drawing/2014/main" id="{14D4D5BF-47AC-D346-BF8A-3BCBF23DA73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390984" y="6157936"/>
            <a:ext cx="531154" cy="655975"/>
          </a:xfrm>
          <a:prstGeom prst="rect">
            <a:avLst/>
          </a:prstGeom>
        </p:spPr>
      </p:pic>
    </p:spTree>
    <p:extLst>
      <p:ext uri="{BB962C8B-B14F-4D97-AF65-F5344CB8AC3E}">
        <p14:creationId xmlns:p14="http://schemas.microsoft.com/office/powerpoint/2010/main" val="13386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does this work?</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31</a:t>
            </a:fld>
            <a:endParaRPr lang="en-US"/>
          </a:p>
        </p:txBody>
      </p:sp>
      <p:sp>
        <p:nvSpPr>
          <p:cNvPr id="3" name="Content Placeholder 2"/>
          <p:cNvSpPr>
            <a:spLocks noGrp="1"/>
          </p:cNvSpPr>
          <p:nvPr>
            <p:ph sz="quarter" idx="1"/>
          </p:nvPr>
        </p:nvSpPr>
        <p:spPr/>
        <p:txBody>
          <a:bodyPr/>
          <a:lstStyle/>
          <a:p>
            <a:r>
              <a:rPr lang="en-US"/>
              <a:t>Each node on the left can be in at most one matching</a:t>
            </a:r>
          </a:p>
          <a:p>
            <a:pPr lvl="1"/>
            <a:r>
              <a:rPr lang="en-US"/>
              <a:t>This is enforced by the edge of capacity one leading into it</a:t>
            </a:r>
          </a:p>
          <a:p>
            <a:r>
              <a:rPr lang="en-US"/>
              <a:t>Likewise for each node on the right</a:t>
            </a:r>
          </a:p>
          <a:p>
            <a:r>
              <a:rPr lang="en-US"/>
              <a:t>The bottleneck will be how it flows across the bipartite “barrier”</a:t>
            </a:r>
            <a:endParaRPr lang="en-US" dirty="0"/>
          </a:p>
        </p:txBody>
      </p:sp>
    </p:spTree>
    <p:extLst>
      <p:ext uri="{BB962C8B-B14F-4D97-AF65-F5344CB8AC3E}">
        <p14:creationId xmlns:p14="http://schemas.microsoft.com/office/powerpoint/2010/main" val="2342407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Reduction details</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32</a:t>
            </a:fld>
            <a:endParaRPr lang="en-US"/>
          </a:p>
        </p:txBody>
      </p:sp>
      <p:sp>
        <p:nvSpPr>
          <p:cNvPr id="3" name="Content Placeholder 2"/>
          <p:cNvSpPr>
            <a:spLocks noGrp="1"/>
          </p:cNvSpPr>
          <p:nvPr>
            <p:ph sz="quarter" idx="1"/>
          </p:nvPr>
        </p:nvSpPr>
        <p:spPr/>
        <p:txBody>
          <a:bodyPr/>
          <a:lstStyle/>
          <a:p>
            <a:r>
              <a:rPr lang="en-US" dirty="0"/>
              <a:t>We have transformed (in polynomial time) a bipartite matching problem into a maximal flow problem</a:t>
            </a:r>
          </a:p>
          <a:p>
            <a:r>
              <a:rPr lang="en-US" dirty="0"/>
              <a:t>Specifically, bipartite-matching ≤</a:t>
            </a:r>
            <a:r>
              <a:rPr lang="en-US" baseline="-25000" dirty="0"/>
              <a:t>p</a:t>
            </a:r>
            <a:r>
              <a:rPr lang="en-US" dirty="0"/>
              <a:t> max-flow</a:t>
            </a:r>
          </a:p>
          <a:p>
            <a:pPr lvl="1"/>
            <a:r>
              <a:rPr lang="en-US" dirty="0"/>
              <a:t>Because we can transform bipartite matching to max-flow in polynomial time</a:t>
            </a:r>
          </a:p>
          <a:p>
            <a:r>
              <a:rPr lang="en-US" dirty="0"/>
              <a:t>But is it the case that max-flow ≤</a:t>
            </a:r>
            <a:r>
              <a:rPr lang="en-US" baseline="-25000" dirty="0"/>
              <a:t>p</a:t>
            </a:r>
            <a:r>
              <a:rPr lang="en-US" dirty="0"/>
              <a:t> bipartite-matching?</a:t>
            </a:r>
          </a:p>
          <a:p>
            <a:pPr lvl="1"/>
            <a:r>
              <a:rPr lang="en-US" dirty="0"/>
              <a:t>Not so much: a solution to bipartite matching does not help us with a non-bipartite graph</a:t>
            </a:r>
          </a:p>
        </p:txBody>
      </p:sp>
    </p:spTree>
    <p:extLst>
      <p:ext uri="{BB962C8B-B14F-4D97-AF65-F5344CB8AC3E}">
        <p14:creationId xmlns:p14="http://schemas.microsoft.com/office/powerpoint/2010/main" val="23112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Running time</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33</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Max flow runs in O(E*f)</a:t>
                </a:r>
              </a:p>
              <a:p>
                <a:pPr lvl="1"/>
                <a:r>
                  <a:rPr lang="en-US" dirty="0"/>
                  <a:t>But the max flow is (at most) V/2    (where V </a:t>
                </a:r>
                <a14:m>
                  <m:oMath xmlns:m="http://schemas.openxmlformats.org/officeDocument/2006/math">
                    <m:r>
                      <a:rPr lang="en-US" i="1">
                        <a:latin typeface="Cambria Math"/>
                      </a:rPr>
                      <m:t>=</m:t>
                    </m:r>
                    <m:r>
                      <a:rPr lang="en-US" i="1">
                        <a:latin typeface="Cambria Math"/>
                      </a:rPr>
                      <m:t>𝐿</m:t>
                    </m:r>
                    <m:r>
                      <a:rPr lang="en-US" i="1">
                        <a:latin typeface="Cambria Math"/>
                      </a:rPr>
                      <m:t>∪</m:t>
                    </m:r>
                    <m:r>
                      <a:rPr lang="en-US" i="1">
                        <a:latin typeface="Cambria Math"/>
                      </a:rPr>
                      <m:t>𝑅</m:t>
                    </m:r>
                  </m:oMath>
                </a14:m>
                <a:r>
                  <a:rPr lang="en-US" dirty="0"/>
                  <a:t>)</a:t>
                </a:r>
              </a:p>
              <a:p>
                <a:pPr lvl="2"/>
                <a:r>
                  <a:rPr lang="en-US" dirty="0"/>
                  <a:t>If every node in the graph has flow through it, then there are V/2 units of flow moving through the graph</a:t>
                </a:r>
              </a:p>
              <a:p>
                <a:pPr lvl="1"/>
                <a:r>
                  <a:rPr lang="en-US" dirty="0"/>
                  <a:t>So the running time is equivalent to O(E*V)</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1387" t="-1681" r="-1156"/>
                </a:stretch>
              </a:blipFill>
            </p:spPr>
            <p:txBody>
              <a:bodyPr/>
              <a:lstStyle/>
              <a:p>
                <a:r>
                  <a:rPr lang="en-US">
                    <a:noFill/>
                  </a:rPr>
                  <a:t> </a:t>
                </a:r>
              </a:p>
            </p:txBody>
          </p:sp>
        </mc:Fallback>
      </mc:AlternateContent>
    </p:spTree>
    <p:extLst>
      <p:ext uri="{BB962C8B-B14F-4D97-AF65-F5344CB8AC3E}">
        <p14:creationId xmlns:p14="http://schemas.microsoft.com/office/powerpoint/2010/main" val="4093904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Imperfect bipartite matchings</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34</a:t>
            </a:fld>
            <a:endParaRPr lang="en-US"/>
          </a:p>
        </p:txBody>
      </p:sp>
      <p:sp>
        <p:nvSpPr>
          <p:cNvPr id="3" name="Content Placeholder 2"/>
          <p:cNvSpPr>
            <a:spLocks noGrp="1"/>
          </p:cNvSpPr>
          <p:nvPr>
            <p:ph sz="quarter" idx="1"/>
          </p:nvPr>
        </p:nvSpPr>
        <p:spPr/>
        <p:txBody>
          <a:bodyPr/>
          <a:lstStyle/>
          <a:p>
            <a:r>
              <a:rPr lang="en-US"/>
              <a:t>These exist, and the algorithm may produce them, depending on the graph</a:t>
            </a:r>
          </a:p>
          <a:p>
            <a:pPr lvl="1"/>
            <a:r>
              <a:rPr lang="en-US"/>
              <a:t>The following shows an augmenting path (in the middle) used to achieve the maximal flow on the right</a:t>
            </a:r>
            <a:endParaRPr lang="en-US" dirty="0"/>
          </a:p>
        </p:txBody>
      </p:sp>
      <p:pic>
        <p:nvPicPr>
          <p:cNvPr id="5" name="Picture 2" descr="C:\WINDOWS\Desktop\Oh_type\kleinberg_GIF_01to10\kleinberg_07F10.gif"/>
          <p:cNvPicPr preferRelativeResize="0">
            <a:picLocks noChangeAspect="1" noChangeArrowheads="1"/>
          </p:cNvPicPr>
          <p:nvPr>
            <p:custDataLst>
              <p:tags r:id="rId1"/>
            </p:custDataLst>
          </p:nvPr>
        </p:nvPicPr>
        <p:blipFill>
          <a:blip r:embed="rId3"/>
          <a:srcRect b="28753"/>
          <a:stretch>
            <a:fillRect/>
          </a:stretch>
        </p:blipFill>
        <p:spPr bwMode="auto">
          <a:xfrm>
            <a:off x="2133600" y="3657600"/>
            <a:ext cx="7772400" cy="2667000"/>
          </a:xfrm>
          <a:prstGeom prst="rect">
            <a:avLst/>
          </a:prstGeom>
          <a:noFill/>
          <a:ln w="9525">
            <a:noFill/>
            <a:miter lim="800000"/>
            <a:headEnd/>
            <a:tailEnd/>
          </a:ln>
          <a:effectLst/>
        </p:spPr>
      </p:pic>
    </p:spTree>
    <p:extLst>
      <p:ext uri="{BB962C8B-B14F-4D97-AF65-F5344CB8AC3E}">
        <p14:creationId xmlns:p14="http://schemas.microsoft.com/office/powerpoint/2010/main" val="3415055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8A98-9943-6642-9A20-632EDD93BF53}"/>
              </a:ext>
            </a:extLst>
          </p:cNvPr>
          <p:cNvSpPr>
            <a:spLocks noGrp="1"/>
          </p:cNvSpPr>
          <p:nvPr>
            <p:ph type="ctrTitle"/>
          </p:nvPr>
        </p:nvSpPr>
        <p:spPr/>
        <p:txBody>
          <a:bodyPr/>
          <a:lstStyle/>
          <a:p>
            <a:r>
              <a:rPr lang="en-US" dirty="0"/>
              <a:t>More Reductions</a:t>
            </a:r>
            <a:br>
              <a:rPr lang="en-US" dirty="0"/>
            </a:br>
            <a:r>
              <a:rPr lang="en-US" dirty="0"/>
              <a:t>Max-Flow “Variations”</a:t>
            </a:r>
          </a:p>
        </p:txBody>
      </p:sp>
      <p:sp>
        <p:nvSpPr>
          <p:cNvPr id="3" name="Subtitle 2">
            <a:extLst>
              <a:ext uri="{FF2B5EF4-FFF2-40B4-BE49-F238E27FC236}">
                <a16:creationId xmlns:a16="http://schemas.microsoft.com/office/drawing/2014/main" id="{3FAAA07A-4840-C84B-9318-A83C908A2F5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2727E49-7D74-394F-8C3D-6FDDB494F013}"/>
              </a:ext>
            </a:extLst>
          </p:cNvPr>
          <p:cNvSpPr>
            <a:spLocks noGrp="1"/>
          </p:cNvSpPr>
          <p:nvPr>
            <p:ph type="sldNum" sz="quarter" idx="12"/>
          </p:nvPr>
        </p:nvSpPr>
        <p:spPr/>
        <p:txBody>
          <a:bodyPr/>
          <a:lstStyle/>
          <a:p>
            <a:fld id="{86BADE50-950A-4D58-BFB2-FA2C6A8B385D}" type="slidenum">
              <a:rPr lang="en-US" smtClean="0"/>
              <a:t>35</a:t>
            </a:fld>
            <a:endParaRPr lang="en-US"/>
          </a:p>
        </p:txBody>
      </p:sp>
    </p:spTree>
    <p:extLst>
      <p:ext uri="{BB962C8B-B14F-4D97-AF65-F5344CB8AC3E}">
        <p14:creationId xmlns:p14="http://schemas.microsoft.com/office/powerpoint/2010/main" val="3507177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Finding a Circulation</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36</a:t>
            </a:fld>
            <a:endParaRPr lang="en-US"/>
          </a:p>
        </p:txBody>
      </p:sp>
      <p:sp>
        <p:nvSpPr>
          <p:cNvPr id="8" name="Content Placeholder 7"/>
          <p:cNvSpPr>
            <a:spLocks noGrp="1"/>
          </p:cNvSpPr>
          <p:nvPr>
            <p:ph sz="quarter" idx="1"/>
          </p:nvPr>
        </p:nvSpPr>
        <p:spPr/>
        <p:txBody>
          <a:bodyPr>
            <a:normAutofit lnSpcReduction="10000"/>
          </a:bodyPr>
          <a:lstStyle/>
          <a:p>
            <a:r>
              <a:rPr lang="en-US"/>
              <a:t>Real world applications don’t have just one source and sink</a:t>
            </a:r>
          </a:p>
          <a:p>
            <a:pPr lvl="1"/>
            <a:r>
              <a:rPr lang="en-US"/>
              <a:t>Instead there are multiple ones: power production / consumption, etc.</a:t>
            </a:r>
          </a:p>
          <a:p>
            <a:r>
              <a:rPr lang="en-US"/>
              <a:t>We designate a set S to be all the nodes that are sources</a:t>
            </a:r>
          </a:p>
          <a:p>
            <a:pPr lvl="1"/>
            <a:r>
              <a:rPr lang="en-US"/>
              <a:t>We can also view them has having negative demand</a:t>
            </a:r>
          </a:p>
          <a:p>
            <a:r>
              <a:rPr lang="en-US"/>
              <a:t>Likewise, we designate a set T to be all the nodes that are sinks</a:t>
            </a:r>
          </a:p>
          <a:p>
            <a:pPr lvl="1"/>
            <a:r>
              <a:rPr lang="en-US"/>
              <a:t>They have positive demand</a:t>
            </a:r>
          </a:p>
          <a:p>
            <a:r>
              <a:rPr lang="en-US"/>
              <a:t>Networks with multiple sources and sinks (modeled using demand) are called </a:t>
            </a:r>
            <a:r>
              <a:rPr lang="en-US" i="1"/>
              <a:t>circulation networks</a:t>
            </a:r>
            <a:endParaRPr lang="en-US" dirty="0"/>
          </a:p>
        </p:txBody>
      </p:sp>
    </p:spTree>
    <p:extLst>
      <p:ext uri="{BB962C8B-B14F-4D97-AF65-F5344CB8AC3E}">
        <p14:creationId xmlns:p14="http://schemas.microsoft.com/office/powerpoint/2010/main" val="103797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Reduction to max-flow</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37</a:t>
            </a:fld>
            <a:endParaRPr lang="en-US"/>
          </a:p>
        </p:txBody>
      </p:sp>
      <p:sp>
        <p:nvSpPr>
          <p:cNvPr id="3" name="Content Placeholder 2"/>
          <p:cNvSpPr>
            <a:spLocks noGrp="1"/>
          </p:cNvSpPr>
          <p:nvPr>
            <p:ph sz="quarter" idx="1"/>
          </p:nvPr>
        </p:nvSpPr>
        <p:spPr/>
        <p:txBody>
          <a:bodyPr/>
          <a:lstStyle/>
          <a:p>
            <a:r>
              <a:rPr lang="en-US"/>
              <a:t>With a few modifications, we can make this a max-flow problem:</a:t>
            </a:r>
          </a:p>
          <a:p>
            <a:pPr lvl="1"/>
            <a:r>
              <a:rPr lang="en-US"/>
              <a:t>Create a ‘super source’ s* with edges to each node in S</a:t>
            </a:r>
          </a:p>
          <a:p>
            <a:pPr lvl="2"/>
            <a:r>
              <a:rPr lang="en-US"/>
              <a:t>The capacity of that edge is the size of the source of the node in S</a:t>
            </a:r>
          </a:p>
          <a:p>
            <a:pPr lvl="1"/>
            <a:r>
              <a:rPr lang="en-US"/>
              <a:t>Likewise with the set T</a:t>
            </a:r>
            <a:endParaRPr lang="en-US" dirty="0"/>
          </a:p>
        </p:txBody>
      </p:sp>
      <p:pic>
        <p:nvPicPr>
          <p:cNvPr id="5" name="Picture 2" descr="C:\WINDOWS\Desktop\Oh_type\kleinberg_GIF_01to10\kleinberg_07F14.gif"/>
          <p:cNvPicPr preferRelativeResize="0">
            <a:picLocks noChangeAspect="1" noChangeArrowheads="1"/>
          </p:cNvPicPr>
          <p:nvPr>
            <p:custDataLst>
              <p:tags r:id="rId1"/>
            </p:custDataLst>
          </p:nvPr>
        </p:nvPicPr>
        <p:blipFill>
          <a:blip r:embed="rId3"/>
          <a:srcRect b="12470"/>
          <a:stretch>
            <a:fillRect/>
          </a:stretch>
        </p:blipFill>
        <p:spPr bwMode="auto">
          <a:xfrm>
            <a:off x="2362200" y="3810001"/>
            <a:ext cx="7315200" cy="2941637"/>
          </a:xfrm>
          <a:prstGeom prst="rect">
            <a:avLst/>
          </a:prstGeom>
          <a:noFill/>
          <a:ln w="9525">
            <a:noFill/>
            <a:miter lim="800000"/>
            <a:headEnd/>
            <a:tailEnd/>
          </a:ln>
          <a:effectLst/>
        </p:spPr>
      </p:pic>
    </p:spTree>
    <p:extLst>
      <p:ext uri="{BB962C8B-B14F-4D97-AF65-F5344CB8AC3E}">
        <p14:creationId xmlns:p14="http://schemas.microsoft.com/office/powerpoint/2010/main" val="2831698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Conversion example</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38</a:t>
            </a:fld>
            <a:endParaRPr lang="en-US"/>
          </a:p>
        </p:txBody>
      </p:sp>
      <p:sp>
        <p:nvSpPr>
          <p:cNvPr id="3" name="Content Placeholder 2"/>
          <p:cNvSpPr>
            <a:spLocks noGrp="1"/>
          </p:cNvSpPr>
          <p:nvPr>
            <p:ph sz="quarter" idx="1"/>
          </p:nvPr>
        </p:nvSpPr>
        <p:spPr/>
        <p:txBody>
          <a:bodyPr/>
          <a:lstStyle/>
          <a:p>
            <a:r>
              <a:rPr lang="en-US"/>
              <a:t>Converting a graph with multiple sources and sinks to a single-source-single-sink max-flow problem:</a:t>
            </a:r>
            <a:endParaRPr lang="en-US" dirty="0"/>
          </a:p>
        </p:txBody>
      </p:sp>
      <p:pic>
        <p:nvPicPr>
          <p:cNvPr id="5" name="Picture 2" descr="C:\WINDOWS\Desktop\Oh_type\kleinberg_GIF_01to10\kleinberg_07F13.gif"/>
          <p:cNvPicPr preferRelativeResize="0">
            <a:picLocks noChangeAspect="1" noChangeArrowheads="1"/>
          </p:cNvPicPr>
          <p:nvPr>
            <p:custDataLst>
              <p:tags r:id="rId1"/>
            </p:custDataLst>
          </p:nvPr>
        </p:nvPicPr>
        <p:blipFill>
          <a:blip r:embed="rId3">
            <a:clrChange>
              <a:clrFrom>
                <a:srgbClr val="FFFFFF"/>
              </a:clrFrom>
              <a:clrTo>
                <a:srgbClr val="FFFFFF">
                  <a:alpha val="0"/>
                </a:srgbClr>
              </a:clrTo>
            </a:clrChange>
          </a:blip>
          <a:srcRect r="22549" b="22161"/>
          <a:stretch>
            <a:fillRect/>
          </a:stretch>
        </p:blipFill>
        <p:spPr bwMode="auto">
          <a:xfrm>
            <a:off x="2286000" y="2971800"/>
            <a:ext cx="7712199" cy="3429000"/>
          </a:xfrm>
          <a:prstGeom prst="rect">
            <a:avLst/>
          </a:prstGeom>
          <a:noFill/>
          <a:ln w="9525">
            <a:noFill/>
            <a:miter lim="800000"/>
            <a:headEnd/>
            <a:tailEnd/>
          </a:ln>
          <a:effectLst/>
        </p:spPr>
      </p:pic>
    </p:spTree>
    <p:extLst>
      <p:ext uri="{BB962C8B-B14F-4D97-AF65-F5344CB8AC3E}">
        <p14:creationId xmlns:p14="http://schemas.microsoft.com/office/powerpoint/2010/main" val="1030769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Circulation notes</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39</a:t>
            </a:fld>
            <a:endParaRPr lang="en-US"/>
          </a:p>
        </p:txBody>
      </p:sp>
      <p:sp>
        <p:nvSpPr>
          <p:cNvPr id="3" name="Content Placeholder 2"/>
          <p:cNvSpPr>
            <a:spLocks noGrp="1"/>
          </p:cNvSpPr>
          <p:nvPr>
            <p:ph sz="quarter" idx="1"/>
          </p:nvPr>
        </p:nvSpPr>
        <p:spPr/>
        <p:txBody>
          <a:bodyPr/>
          <a:lstStyle/>
          <a:p>
            <a:r>
              <a:rPr lang="en-US" dirty="0"/>
              <a:t>A circulation problem is aiming for </a:t>
            </a:r>
            <a:r>
              <a:rPr lang="en-US" i="1" dirty="0"/>
              <a:t>feasibility</a:t>
            </a:r>
            <a:r>
              <a:rPr lang="en-US" dirty="0"/>
              <a:t>, not max flow</a:t>
            </a:r>
          </a:p>
          <a:p>
            <a:pPr lvl="1"/>
            <a:r>
              <a:rPr lang="en-US" dirty="0"/>
              <a:t>But we use max flow to solve it</a:t>
            </a:r>
          </a:p>
          <a:p>
            <a:r>
              <a:rPr lang="en-US" dirty="0"/>
              <a:t>We set each edge from the super-source to each individual source to be the absolute value as the individual source’s demand</a:t>
            </a:r>
          </a:p>
          <a:p>
            <a:r>
              <a:rPr lang="en-US" dirty="0"/>
              <a:t>Max-flow is then run</a:t>
            </a:r>
          </a:p>
          <a:p>
            <a:r>
              <a:rPr lang="en-US" dirty="0"/>
              <a:t>If the total amount leaving the single-source is the SAME as the capacity of each outgoing edge, then the circulation is feasible</a:t>
            </a:r>
          </a:p>
        </p:txBody>
      </p:sp>
    </p:spTree>
    <p:extLst>
      <p:ext uri="{BB962C8B-B14F-4D97-AF65-F5344CB8AC3E}">
        <p14:creationId xmlns:p14="http://schemas.microsoft.com/office/powerpoint/2010/main" val="3305943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Edge-Disjoint Paths</a:t>
            </a:r>
          </a:p>
        </p:txBody>
      </p:sp>
      <p:sp>
        <p:nvSpPr>
          <p:cNvPr id="4" name="Slide Number Placeholder 3"/>
          <p:cNvSpPr>
            <a:spLocks noGrp="1"/>
          </p:cNvSpPr>
          <p:nvPr>
            <p:ph type="sldNum" sz="quarter" idx="12"/>
          </p:nvPr>
        </p:nvSpPr>
        <p:spPr/>
        <p:txBody>
          <a:bodyPr/>
          <a:lstStyle/>
          <a:p>
            <a:fld id="{86BADE50-950A-4D58-BFB2-FA2C6A8B385D}" type="slidenum">
              <a:rPr lang="en-US" smtClean="0"/>
              <a:t>4</a:t>
            </a:fld>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1752600" y="1295401"/>
                <a:ext cx="7162800" cy="1200329"/>
              </a:xfrm>
              <a:prstGeom prst="rect">
                <a:avLst/>
              </a:prstGeom>
              <a:noFill/>
            </p:spPr>
            <p:txBody>
              <a:bodyPr wrap="square" rtlCol="0">
                <a:spAutoFit/>
              </a:bodyPr>
              <a:lstStyle/>
              <a:p>
                <a:r>
                  <a:rPr lang="en-US" sz="2400" dirty="0"/>
                  <a:t>Given a graph </a:t>
                </a:r>
                <a14:m>
                  <m:oMath xmlns:m="http://schemas.openxmlformats.org/officeDocument/2006/math">
                    <m:r>
                      <a:rPr lang="en-US" sz="2400" i="1">
                        <a:latin typeface="Cambria Math"/>
                      </a:rPr>
                      <m:t>𝐺</m:t>
                    </m:r>
                    <m:r>
                      <a:rPr lang="en-US" sz="2400" i="1">
                        <a:latin typeface="Cambria Math"/>
                      </a:rPr>
                      <m:t>=(</m:t>
                    </m:r>
                    <m:r>
                      <a:rPr lang="en-US" sz="2400" i="1">
                        <a:latin typeface="Cambria Math"/>
                      </a:rPr>
                      <m:t>𝑉</m:t>
                    </m:r>
                    <m:r>
                      <a:rPr lang="en-US" sz="2400" i="1">
                        <a:latin typeface="Cambria Math"/>
                      </a:rPr>
                      <m:t>,</m:t>
                    </m:r>
                    <m:r>
                      <a:rPr lang="en-US" sz="2400" i="1">
                        <a:latin typeface="Cambria Math"/>
                      </a:rPr>
                      <m:t>𝐸</m:t>
                    </m:r>
                    <m:r>
                      <a:rPr lang="en-US" sz="2400" i="1">
                        <a:latin typeface="Cambria Math"/>
                      </a:rPr>
                      <m:t>)</m:t>
                    </m:r>
                  </m:oMath>
                </a14:m>
                <a:r>
                  <a:rPr lang="en-US" sz="2400" dirty="0"/>
                  <a:t>, a start node </a:t>
                </a:r>
                <a14:m>
                  <m:oMath xmlns:m="http://schemas.openxmlformats.org/officeDocument/2006/math">
                    <m:r>
                      <a:rPr lang="en-US" sz="2400" b="0" i="1" smtClean="0">
                        <a:latin typeface="Cambria Math" panose="02040503050406030204" pitchFamily="18" charset="0"/>
                      </a:rPr>
                      <m:t>𝑢</m:t>
                    </m:r>
                  </m:oMath>
                </a14:m>
                <a:r>
                  <a:rPr lang="en-US" sz="2400" dirty="0"/>
                  <a:t> and a destination node </a:t>
                </a:r>
                <a14:m>
                  <m:oMath xmlns:m="http://schemas.openxmlformats.org/officeDocument/2006/math">
                    <m:r>
                      <a:rPr lang="en-US" sz="2400" b="0" i="1" smtClean="0">
                        <a:latin typeface="Cambria Math" panose="02040503050406030204" pitchFamily="18" charset="0"/>
                      </a:rPr>
                      <m:t>𝑣</m:t>
                    </m:r>
                  </m:oMath>
                </a14:m>
                <a:r>
                  <a:rPr lang="en-US" sz="2400" dirty="0"/>
                  <a:t>, give the maximum number of paths from </a:t>
                </a:r>
                <a14:m>
                  <m:oMath xmlns:m="http://schemas.openxmlformats.org/officeDocument/2006/math">
                    <m:r>
                      <a:rPr lang="en-US" sz="2400" b="0" i="1" smtClean="0">
                        <a:latin typeface="Cambria Math" panose="02040503050406030204" pitchFamily="18" charset="0"/>
                      </a:rPr>
                      <m:t>𝑢</m:t>
                    </m:r>
                  </m:oMath>
                </a14:m>
                <a:r>
                  <a:rPr lang="en-US" sz="2400" dirty="0"/>
                  <a:t> to </a:t>
                </a:r>
                <a14:m>
                  <m:oMath xmlns:m="http://schemas.openxmlformats.org/officeDocument/2006/math">
                    <m:r>
                      <a:rPr lang="en-US" sz="2400" b="0" i="1" smtClean="0">
                        <a:latin typeface="Cambria Math" panose="02040503050406030204" pitchFamily="18" charset="0"/>
                      </a:rPr>
                      <m:t>𝑣</m:t>
                    </m:r>
                  </m:oMath>
                </a14:m>
                <a:r>
                  <a:rPr lang="en-US" sz="2400" dirty="0"/>
                  <a:t> which share no edges</a:t>
                </a:r>
              </a:p>
            </p:txBody>
          </p:sp>
        </mc:Choice>
        <mc:Fallback xmlns="">
          <p:sp>
            <p:nvSpPr>
              <p:cNvPr id="5" name="TextBox 4"/>
              <p:cNvSpPr txBox="1">
                <a:spLocks noRot="1" noChangeAspect="1" noMove="1" noResize="1" noEditPoints="1" noAdjustHandles="1" noChangeArrowheads="1" noChangeShapeType="1" noTextEdit="1"/>
              </p:cNvSpPr>
              <p:nvPr/>
            </p:nvSpPr>
            <p:spPr>
              <a:xfrm>
                <a:off x="1752600" y="1295401"/>
                <a:ext cx="7162800" cy="1200329"/>
              </a:xfrm>
              <a:prstGeom prst="rect">
                <a:avLst/>
              </a:prstGeom>
              <a:blipFill>
                <a:blip r:embed="rId2"/>
                <a:stretch>
                  <a:fillRect l="-1416" t="-4211" r="-885"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a:xfrm>
                <a:off x="1797832" y="2988540"/>
                <a:ext cx="459341" cy="45934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US" dirty="0"/>
              </a:p>
            </p:txBody>
          </p:sp>
        </mc:Choice>
        <mc:Fallback xmlns="">
          <p:sp>
            <p:nvSpPr>
              <p:cNvPr id="6" name="Oval 5"/>
              <p:cNvSpPr>
                <a:spLocks noRot="1" noChangeAspect="1" noMove="1" noResize="1" noEditPoints="1" noAdjustHandles="1" noChangeArrowheads="1" noChangeShapeType="1" noTextEdit="1"/>
              </p:cNvSpPr>
              <p:nvPr/>
            </p:nvSpPr>
            <p:spPr>
              <a:xfrm>
                <a:off x="1797832" y="2988540"/>
                <a:ext cx="459341" cy="459341"/>
              </a:xfrm>
              <a:prstGeom prst="ellipse">
                <a:avLst/>
              </a:prstGeom>
              <a:blipFill>
                <a:blip r:embed="rId3"/>
                <a:stretch>
                  <a:fillRect/>
                </a:stretch>
              </a:blipFill>
              <a:ln>
                <a:solidFill>
                  <a:srgbClr val="7030A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7696201" y="5092007"/>
                <a:ext cx="459341" cy="459341"/>
              </a:xfrm>
              <a:prstGeom prst="ellipse">
                <a:avLst/>
              </a:prstGeom>
              <a:solidFill>
                <a:srgbClr val="00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𝑣</m:t>
                      </m:r>
                    </m:oMath>
                  </m:oMathPara>
                </a14:m>
                <a:endParaRPr lang="en-US" dirty="0">
                  <a:solidFill>
                    <a:schemeClr val="tx1"/>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7696201" y="5092007"/>
                <a:ext cx="459341" cy="459341"/>
              </a:xfrm>
              <a:prstGeom prst="ellipse">
                <a:avLst/>
              </a:prstGeom>
              <a:blipFill>
                <a:blip r:embed="rId4"/>
                <a:stretch>
                  <a:fillRect/>
                </a:stretch>
              </a:blipFill>
              <a:ln>
                <a:solidFill>
                  <a:srgbClr val="0070C0"/>
                </a:solidFill>
              </a:ln>
            </p:spPr>
            <p:txBody>
              <a:bodyPr/>
              <a:lstStyle/>
              <a:p>
                <a:r>
                  <a:rPr lang="en-US">
                    <a:noFill/>
                  </a:rPr>
                  <a:t> </a:t>
                </a:r>
              </a:p>
            </p:txBody>
          </p:sp>
        </mc:Fallback>
      </mc:AlternateContent>
      <p:sp>
        <p:nvSpPr>
          <p:cNvPr id="8" name="Oval 7"/>
          <p:cNvSpPr/>
          <p:nvPr/>
        </p:nvSpPr>
        <p:spPr>
          <a:xfrm>
            <a:off x="4520419" y="2921271"/>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9" name="Oval 8"/>
          <p:cNvSpPr/>
          <p:nvPr/>
        </p:nvSpPr>
        <p:spPr>
          <a:xfrm>
            <a:off x="3590943" y="4167022"/>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sp>
        <p:nvSpPr>
          <p:cNvPr id="10" name="Oval 9"/>
          <p:cNvSpPr/>
          <p:nvPr/>
        </p:nvSpPr>
        <p:spPr>
          <a:xfrm>
            <a:off x="2027503" y="5607341"/>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11" name="Oval 10"/>
          <p:cNvSpPr/>
          <p:nvPr/>
        </p:nvSpPr>
        <p:spPr>
          <a:xfrm>
            <a:off x="2962657" y="5254408"/>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cxnSp>
        <p:nvCxnSpPr>
          <p:cNvPr id="12" name="Straight Arrow Connector 11"/>
          <p:cNvCxnSpPr>
            <a:stCxn id="6" idx="7"/>
            <a:endCxn id="8" idx="2"/>
          </p:cNvCxnSpPr>
          <p:nvPr/>
        </p:nvCxnSpPr>
        <p:spPr>
          <a:xfrm>
            <a:off x="2189904" y="3055809"/>
            <a:ext cx="2330515" cy="9513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4"/>
            <a:endCxn id="10" idx="0"/>
          </p:cNvCxnSpPr>
          <p:nvPr/>
        </p:nvCxnSpPr>
        <p:spPr>
          <a:xfrm>
            <a:off x="2027503" y="3447880"/>
            <a:ext cx="229671" cy="215946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7"/>
            <a:endCxn id="8" idx="3"/>
          </p:cNvCxnSpPr>
          <p:nvPr/>
        </p:nvCxnSpPr>
        <p:spPr>
          <a:xfrm flipV="1">
            <a:off x="3983015" y="3313342"/>
            <a:ext cx="604673" cy="92094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6"/>
            <a:endCxn id="9" idx="1"/>
          </p:cNvCxnSpPr>
          <p:nvPr/>
        </p:nvCxnSpPr>
        <p:spPr>
          <a:xfrm>
            <a:off x="2257173" y="3218210"/>
            <a:ext cx="1401039" cy="10160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5"/>
            <a:endCxn id="11" idx="1"/>
          </p:cNvCxnSpPr>
          <p:nvPr/>
        </p:nvCxnSpPr>
        <p:spPr>
          <a:xfrm>
            <a:off x="2189903" y="3380612"/>
            <a:ext cx="840022" cy="194106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6"/>
            <a:endCxn id="69" idx="2"/>
          </p:cNvCxnSpPr>
          <p:nvPr/>
        </p:nvCxnSpPr>
        <p:spPr>
          <a:xfrm>
            <a:off x="4050284" y="4396693"/>
            <a:ext cx="862207" cy="22967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7" idx="0"/>
            <a:endCxn id="8" idx="5"/>
          </p:cNvCxnSpPr>
          <p:nvPr/>
        </p:nvCxnSpPr>
        <p:spPr>
          <a:xfrm flipH="1" flipV="1">
            <a:off x="4912491" y="3313342"/>
            <a:ext cx="3013381" cy="1778664"/>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912491" y="4396693"/>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t>
            </a:r>
          </a:p>
        </p:txBody>
      </p:sp>
      <p:cxnSp>
        <p:nvCxnSpPr>
          <p:cNvPr id="72" name="Straight Arrow Connector 71"/>
          <p:cNvCxnSpPr>
            <a:stCxn id="11" idx="7"/>
            <a:endCxn id="69" idx="3"/>
          </p:cNvCxnSpPr>
          <p:nvPr/>
        </p:nvCxnSpPr>
        <p:spPr>
          <a:xfrm flipV="1">
            <a:off x="3354729" y="4788764"/>
            <a:ext cx="1625031" cy="53291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3177708" y="6200273"/>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cxnSp>
        <p:nvCxnSpPr>
          <p:cNvPr id="91" name="Straight Arrow Connector 90"/>
          <p:cNvCxnSpPr>
            <a:stCxn id="10" idx="5"/>
            <a:endCxn id="90" idx="2"/>
          </p:cNvCxnSpPr>
          <p:nvPr/>
        </p:nvCxnSpPr>
        <p:spPr>
          <a:xfrm>
            <a:off x="2419575" y="5999413"/>
            <a:ext cx="758133" cy="43053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4303066" y="5885617"/>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cxnSp>
        <p:nvCxnSpPr>
          <p:cNvPr id="95" name="Straight Arrow Connector 94"/>
          <p:cNvCxnSpPr>
            <a:stCxn id="10" idx="6"/>
            <a:endCxn id="94" idx="2"/>
          </p:cNvCxnSpPr>
          <p:nvPr/>
        </p:nvCxnSpPr>
        <p:spPr>
          <a:xfrm>
            <a:off x="2486843" y="5837011"/>
            <a:ext cx="1816222" cy="2782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1" idx="5"/>
            <a:endCxn id="94" idx="1"/>
          </p:cNvCxnSpPr>
          <p:nvPr/>
        </p:nvCxnSpPr>
        <p:spPr>
          <a:xfrm>
            <a:off x="3354728" y="5646479"/>
            <a:ext cx="1015606" cy="30640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1" idx="6"/>
            <a:endCxn id="7" idx="2"/>
          </p:cNvCxnSpPr>
          <p:nvPr/>
        </p:nvCxnSpPr>
        <p:spPr>
          <a:xfrm flipV="1">
            <a:off x="3421998" y="5321678"/>
            <a:ext cx="4274203" cy="16240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6"/>
            <a:endCxn id="7" idx="1"/>
          </p:cNvCxnSpPr>
          <p:nvPr/>
        </p:nvCxnSpPr>
        <p:spPr>
          <a:xfrm>
            <a:off x="5371831" y="4626363"/>
            <a:ext cx="2391638" cy="53291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94" idx="6"/>
            <a:endCxn id="7" idx="3"/>
          </p:cNvCxnSpPr>
          <p:nvPr/>
        </p:nvCxnSpPr>
        <p:spPr>
          <a:xfrm flipV="1">
            <a:off x="4762407" y="5484079"/>
            <a:ext cx="3001063" cy="63120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90" idx="6"/>
            <a:endCxn id="94" idx="3"/>
          </p:cNvCxnSpPr>
          <p:nvPr/>
        </p:nvCxnSpPr>
        <p:spPr>
          <a:xfrm flipV="1">
            <a:off x="3637048" y="6277689"/>
            <a:ext cx="733286" cy="15225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DF82F22-5988-5643-89E5-3FECE7FE5F4A}"/>
              </a:ext>
            </a:extLst>
          </p:cNvPr>
          <p:cNvSpPr txBox="1"/>
          <p:nvPr/>
        </p:nvSpPr>
        <p:spPr>
          <a:xfrm>
            <a:off x="7763469" y="2800531"/>
            <a:ext cx="3689707" cy="954107"/>
          </a:xfrm>
          <a:prstGeom prst="rect">
            <a:avLst/>
          </a:prstGeom>
          <a:noFill/>
          <a:ln w="44450">
            <a:solidFill>
              <a:schemeClr val="accent1"/>
            </a:solidFill>
          </a:ln>
        </p:spPr>
        <p:txBody>
          <a:bodyPr wrap="square" rtlCol="0">
            <a:spAutoFit/>
          </a:bodyPr>
          <a:lstStyle/>
          <a:p>
            <a:r>
              <a:rPr lang="en-US" sz="2800" dirty="0"/>
              <a:t>Note this is an </a:t>
            </a:r>
            <a:r>
              <a:rPr lang="en-US" sz="2800" b="1" i="1" dirty="0">
                <a:solidFill>
                  <a:srgbClr val="0070C0"/>
                </a:solidFill>
              </a:rPr>
              <a:t>optimization problem.</a:t>
            </a:r>
            <a:endParaRPr lang="en-US" sz="2800" dirty="0"/>
          </a:p>
        </p:txBody>
      </p:sp>
      <p:cxnSp>
        <p:nvCxnSpPr>
          <p:cNvPr id="30" name="Straight Arrow Connector 29">
            <a:extLst>
              <a:ext uri="{FF2B5EF4-FFF2-40B4-BE49-F238E27FC236}">
                <a16:creationId xmlns:a16="http://schemas.microsoft.com/office/drawing/2014/main" id="{7E96C5FC-FB29-2940-A899-00184A6405F4}"/>
              </a:ext>
            </a:extLst>
          </p:cNvPr>
          <p:cNvCxnSpPr>
            <a:cxnSpLocks/>
          </p:cNvCxnSpPr>
          <p:nvPr/>
        </p:nvCxnSpPr>
        <p:spPr>
          <a:xfrm flipH="1" flipV="1">
            <a:off x="6705600" y="2091938"/>
            <a:ext cx="1057869" cy="728597"/>
          </a:xfrm>
          <a:prstGeom prst="straightConnector1">
            <a:avLst/>
          </a:prstGeom>
          <a:ln w="44450">
            <a:solidFill>
              <a:srgbClr val="0070C0"/>
            </a:solidFill>
            <a:prstDash val="sysDash"/>
            <a:headEnd type="none"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527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Edge lower bounds</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40</a:t>
            </a:fld>
            <a:endParaRPr lang="en-US"/>
          </a:p>
        </p:txBody>
      </p:sp>
      <p:sp>
        <p:nvSpPr>
          <p:cNvPr id="3" name="Content Placeholder 2"/>
          <p:cNvSpPr>
            <a:spLocks noGrp="1"/>
          </p:cNvSpPr>
          <p:nvPr>
            <p:ph sz="quarter" idx="1"/>
          </p:nvPr>
        </p:nvSpPr>
        <p:spPr/>
        <p:txBody>
          <a:bodyPr>
            <a:normAutofit/>
          </a:bodyPr>
          <a:lstStyle/>
          <a:p>
            <a:r>
              <a:rPr lang="en-US"/>
              <a:t>So far, we have considered only the capacity of an edge: the upper bound on the flow</a:t>
            </a:r>
          </a:p>
          <a:p>
            <a:r>
              <a:rPr lang="en-US"/>
              <a:t>We also want to consider a lower bound on the flow on an edge</a:t>
            </a:r>
          </a:p>
          <a:p>
            <a:pPr lvl="1"/>
            <a:r>
              <a:rPr lang="en-US"/>
              <a:t>i.e. forcing a certain amount of flow through an edge</a:t>
            </a:r>
          </a:p>
          <a:p>
            <a:r>
              <a:rPr lang="en-US"/>
              <a:t>We will reduce this to a circulation problem</a:t>
            </a:r>
          </a:p>
          <a:p>
            <a:pPr lvl="1"/>
            <a:r>
              <a:rPr lang="en-US"/>
              <a:t>Which can then be reduced to a max-flow problem</a:t>
            </a:r>
            <a:endParaRPr lang="en-US" dirty="0"/>
          </a:p>
        </p:txBody>
      </p:sp>
    </p:spTree>
    <p:extLst>
      <p:ext uri="{BB962C8B-B14F-4D97-AF65-F5344CB8AC3E}">
        <p14:creationId xmlns:p14="http://schemas.microsoft.com/office/powerpoint/2010/main" val="1278933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Handling lower bounds</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41</a:t>
            </a:fld>
            <a:endParaRPr lang="en-US"/>
          </a:p>
        </p:txBody>
      </p:sp>
      <p:sp>
        <p:nvSpPr>
          <p:cNvPr id="3" name="Content Placeholder 2"/>
          <p:cNvSpPr>
            <a:spLocks noGrp="1"/>
          </p:cNvSpPr>
          <p:nvPr>
            <p:ph sz="quarter" idx="1"/>
          </p:nvPr>
        </p:nvSpPr>
        <p:spPr/>
        <p:txBody>
          <a:bodyPr/>
          <a:lstStyle/>
          <a:p>
            <a:r>
              <a:rPr lang="en-US"/>
              <a:t>A lower bound forces flow across an edge</a:t>
            </a:r>
          </a:p>
          <a:p>
            <a:pPr lvl="1"/>
            <a:r>
              <a:rPr lang="en-US"/>
              <a:t>Which increases demand at the start of the edge (to compensate for the flow across the edge)</a:t>
            </a:r>
          </a:p>
          <a:p>
            <a:pPr lvl="1"/>
            <a:r>
              <a:rPr lang="en-US"/>
              <a:t>And decreases demand at the terminus of the edge (as some flow is fulfilling the demand)</a:t>
            </a:r>
          </a:p>
          <a:p>
            <a:endParaRPr lang="en-US" dirty="0"/>
          </a:p>
        </p:txBody>
      </p:sp>
    </p:spTree>
    <p:extLst>
      <p:ext uri="{BB962C8B-B14F-4D97-AF65-F5344CB8AC3E}">
        <p14:creationId xmlns:p14="http://schemas.microsoft.com/office/powerpoint/2010/main" val="2855032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Solving a flow with lower bounds</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42</a:t>
            </a:fld>
            <a:endParaRPr lang="en-US"/>
          </a:p>
        </p:txBody>
      </p:sp>
      <p:sp>
        <p:nvSpPr>
          <p:cNvPr id="3" name="Content Placeholder 2"/>
          <p:cNvSpPr>
            <a:spLocks noGrp="1"/>
          </p:cNvSpPr>
          <p:nvPr>
            <p:ph sz="quarter" idx="1"/>
          </p:nvPr>
        </p:nvSpPr>
        <p:spPr/>
        <p:txBody>
          <a:bodyPr>
            <a:normAutofit lnSpcReduction="10000"/>
          </a:bodyPr>
          <a:lstStyle/>
          <a:p>
            <a:r>
              <a:rPr lang="en-US"/>
              <a:t>Given a circulation network G, construct a new graph G’ such that for each edge e from u to v with a  lower bound l</a:t>
            </a:r>
            <a:r>
              <a:rPr lang="en-US" baseline="-25000"/>
              <a:t>e</a:t>
            </a:r>
            <a:r>
              <a:rPr lang="en-US"/>
              <a:t>:</a:t>
            </a:r>
          </a:p>
          <a:p>
            <a:pPr lvl="1"/>
            <a:r>
              <a:rPr lang="en-US"/>
              <a:t>We decrease the capacity on that edge by l</a:t>
            </a:r>
            <a:r>
              <a:rPr lang="en-US" baseline="-25000"/>
              <a:t>e</a:t>
            </a:r>
            <a:r>
              <a:rPr lang="en-US"/>
              <a:t> </a:t>
            </a:r>
          </a:p>
          <a:p>
            <a:pPr lvl="2"/>
            <a:r>
              <a:rPr lang="en-US"/>
              <a:t>As that is the flow that is moving through the edge</a:t>
            </a:r>
          </a:p>
          <a:p>
            <a:pPr lvl="1"/>
            <a:r>
              <a:rPr lang="en-US"/>
              <a:t>We increase the demand at u by l</a:t>
            </a:r>
            <a:r>
              <a:rPr lang="en-US" baseline="-25000"/>
              <a:t>e</a:t>
            </a:r>
            <a:r>
              <a:rPr lang="en-US"/>
              <a:t> </a:t>
            </a:r>
          </a:p>
          <a:p>
            <a:pPr lvl="1"/>
            <a:r>
              <a:rPr lang="en-US"/>
              <a:t>We decrease the demand at v by l</a:t>
            </a:r>
            <a:r>
              <a:rPr lang="en-US" baseline="-25000"/>
              <a:t>e</a:t>
            </a:r>
            <a:r>
              <a:rPr lang="en-US"/>
              <a:t> </a:t>
            </a:r>
          </a:p>
          <a:p>
            <a:r>
              <a:rPr lang="en-US"/>
              <a:t>Then solve G’ as a circulation problem</a:t>
            </a:r>
          </a:p>
          <a:p>
            <a:pPr lvl="1"/>
            <a:r>
              <a:rPr lang="en-US"/>
              <a:t>i.e. add a super-sink and super-terminus, and solve as a max-flow problem</a:t>
            </a:r>
            <a:endParaRPr lang="en-US" dirty="0"/>
          </a:p>
        </p:txBody>
      </p:sp>
    </p:spTree>
    <p:extLst>
      <p:ext uri="{BB962C8B-B14F-4D97-AF65-F5344CB8AC3E}">
        <p14:creationId xmlns:p14="http://schemas.microsoft.com/office/powerpoint/2010/main" val="3780225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Eliminating a lower bound</a:t>
            </a:r>
            <a:endParaRPr lang="en-US" dirty="0"/>
          </a:p>
        </p:txBody>
      </p:sp>
      <p:sp>
        <p:nvSpPr>
          <p:cNvPr id="4" name="Slide Number Placeholder 3"/>
          <p:cNvSpPr>
            <a:spLocks noGrp="1"/>
          </p:cNvSpPr>
          <p:nvPr>
            <p:ph type="sldNum" sz="quarter" idx="12"/>
          </p:nvPr>
        </p:nvSpPr>
        <p:spPr/>
        <p:txBody>
          <a:bodyPr/>
          <a:lstStyle/>
          <a:p>
            <a:fld id="{030EE116-056E-4288-B7F7-411CB7E437A9}" type="slidenum">
              <a:rPr lang="en-US" smtClean="0"/>
              <a:pPr/>
              <a:t>43</a:t>
            </a:fld>
            <a:endParaRPr lang="en-US"/>
          </a:p>
        </p:txBody>
      </p:sp>
      <p:sp>
        <p:nvSpPr>
          <p:cNvPr id="3" name="Content Placeholder 2"/>
          <p:cNvSpPr>
            <a:spLocks noGrp="1"/>
          </p:cNvSpPr>
          <p:nvPr>
            <p:ph sz="quarter" idx="1"/>
          </p:nvPr>
        </p:nvSpPr>
        <p:spPr/>
        <p:txBody>
          <a:bodyPr/>
          <a:lstStyle/>
          <a:p>
            <a:r>
              <a:rPr lang="en-US"/>
              <a:t>Diagrammatically…</a:t>
            </a:r>
            <a:endParaRPr lang="en-US" dirty="0"/>
          </a:p>
        </p:txBody>
      </p:sp>
      <p:grpSp>
        <p:nvGrpSpPr>
          <p:cNvPr id="8" name="Group 7"/>
          <p:cNvGrpSpPr/>
          <p:nvPr/>
        </p:nvGrpSpPr>
        <p:grpSpPr>
          <a:xfrm>
            <a:off x="2286000" y="2133600"/>
            <a:ext cx="7391400" cy="3733800"/>
            <a:chOff x="762000" y="2133600"/>
            <a:chExt cx="7391400" cy="3733800"/>
          </a:xfrm>
        </p:grpSpPr>
        <p:pic>
          <p:nvPicPr>
            <p:cNvPr id="5" name="Picture 2" descr="C:\WINDOWS\Desktop\Oh_type\kleinberg_GIF_01to10\kleinberg_07F15.gif"/>
            <p:cNvPicPr preferRelativeResize="0">
              <a:picLocks noChangeAspect="1" noChangeArrowheads="1"/>
            </p:cNvPicPr>
            <p:nvPr>
              <p:custDataLst>
                <p:tags r:id="rId1"/>
              </p:custDataLst>
            </p:nvPr>
          </p:nvPicPr>
          <p:blipFill>
            <a:blip r:embed="rId3"/>
            <a:srcRect b="22093"/>
            <a:stretch>
              <a:fillRect/>
            </a:stretch>
          </p:blipFill>
          <p:spPr bwMode="auto">
            <a:xfrm>
              <a:off x="762000" y="2133600"/>
              <a:ext cx="7391400" cy="3733800"/>
            </a:xfrm>
            <a:prstGeom prst="rect">
              <a:avLst/>
            </a:prstGeom>
            <a:noFill/>
            <a:ln w="9525">
              <a:noFill/>
              <a:miter lim="800000"/>
              <a:headEnd/>
              <a:tailEnd/>
            </a:ln>
            <a:effectLst/>
          </p:spPr>
        </p:pic>
        <p:sp>
          <p:nvSpPr>
            <p:cNvPr id="6" name="Rectangle 5"/>
            <p:cNvSpPr/>
            <p:nvPr/>
          </p:nvSpPr>
          <p:spPr>
            <a:xfrm>
              <a:off x="4038600" y="2209800"/>
              <a:ext cx="1905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4867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8A98-9943-6642-9A20-632EDD93BF53}"/>
              </a:ext>
            </a:extLst>
          </p:cNvPr>
          <p:cNvSpPr>
            <a:spLocks noGrp="1"/>
          </p:cNvSpPr>
          <p:nvPr>
            <p:ph type="ctrTitle"/>
          </p:nvPr>
        </p:nvSpPr>
        <p:spPr/>
        <p:txBody>
          <a:bodyPr/>
          <a:lstStyle/>
          <a:p>
            <a:r>
              <a:rPr lang="en-US" dirty="0"/>
              <a:t>Example: Airplane Problem</a:t>
            </a:r>
          </a:p>
        </p:txBody>
      </p:sp>
      <p:sp>
        <p:nvSpPr>
          <p:cNvPr id="3" name="Subtitle 2">
            <a:extLst>
              <a:ext uri="{FF2B5EF4-FFF2-40B4-BE49-F238E27FC236}">
                <a16:creationId xmlns:a16="http://schemas.microsoft.com/office/drawing/2014/main" id="{3FAAA07A-4840-C84B-9318-A83C908A2F5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2727E49-7D74-394F-8C3D-6FDDB494F013}"/>
              </a:ext>
            </a:extLst>
          </p:cNvPr>
          <p:cNvSpPr>
            <a:spLocks noGrp="1"/>
          </p:cNvSpPr>
          <p:nvPr>
            <p:ph type="sldNum" sz="quarter" idx="12"/>
          </p:nvPr>
        </p:nvSpPr>
        <p:spPr/>
        <p:txBody>
          <a:bodyPr/>
          <a:lstStyle/>
          <a:p>
            <a:fld id="{86BADE50-950A-4D58-BFB2-FA2C6A8B385D}" type="slidenum">
              <a:rPr lang="en-US" smtClean="0"/>
              <a:t>44</a:t>
            </a:fld>
            <a:endParaRPr lang="en-US"/>
          </a:p>
        </p:txBody>
      </p:sp>
    </p:spTree>
    <p:extLst>
      <p:ext uri="{BB962C8B-B14F-4D97-AF65-F5344CB8AC3E}">
        <p14:creationId xmlns:p14="http://schemas.microsoft.com/office/powerpoint/2010/main" val="1419888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an Old HW Problem</a:t>
            </a:r>
          </a:p>
        </p:txBody>
      </p:sp>
      <p:sp>
        <p:nvSpPr>
          <p:cNvPr id="4" name="Slide Number Placeholder 3"/>
          <p:cNvSpPr>
            <a:spLocks noGrp="1"/>
          </p:cNvSpPr>
          <p:nvPr>
            <p:ph type="sldNum" sz="quarter" idx="12"/>
          </p:nvPr>
        </p:nvSpPr>
        <p:spPr/>
        <p:txBody>
          <a:bodyPr/>
          <a:lstStyle/>
          <a:p>
            <a:fld id="{030EE116-056E-4288-B7F7-411CB7E437A9}" type="slidenum">
              <a:rPr lang="en-US" smtClean="0"/>
              <a:pPr/>
              <a:t>45</a:t>
            </a:fld>
            <a:endParaRPr lang="en-US"/>
          </a:p>
        </p:txBody>
      </p:sp>
      <p:sp>
        <p:nvSpPr>
          <p:cNvPr id="3" name="Content Placeholder 2"/>
          <p:cNvSpPr>
            <a:spLocks noGrp="1"/>
          </p:cNvSpPr>
          <p:nvPr>
            <p:ph sz="quarter" idx="1"/>
          </p:nvPr>
        </p:nvSpPr>
        <p:spPr>
          <a:xfrm>
            <a:off x="304800" y="1447800"/>
            <a:ext cx="11506200" cy="4908551"/>
          </a:xfrm>
        </p:spPr>
        <p:txBody>
          <a:bodyPr>
            <a:normAutofit/>
          </a:bodyPr>
          <a:lstStyle/>
          <a:p>
            <a:r>
              <a:rPr lang="en-US" dirty="0"/>
              <a:t>Suppose you are given a list of potential flights F = {f1, f2, ..., </a:t>
            </a:r>
            <a:r>
              <a:rPr lang="en-US" dirty="0" err="1"/>
              <a:t>fn</a:t>
            </a:r>
            <a:r>
              <a:rPr lang="en-US" dirty="0"/>
              <a:t>} that your airline wishes to serve. You can think of these as flight objects. Each flight has several fields including starting airport, ending airport, departure time, and arrival time. Develop an algorithm that, given flights F and a value k, determines whether it is possible to serve all of the flights in F with at most k planes. You must adhere to the following additional constraints: </a:t>
            </a:r>
          </a:p>
          <a:p>
            <a:endParaRPr lang="en-US" dirty="0"/>
          </a:p>
        </p:txBody>
      </p:sp>
    </p:spTree>
    <p:extLst>
      <p:ext uri="{BB962C8B-B14F-4D97-AF65-F5344CB8AC3E}">
        <p14:creationId xmlns:p14="http://schemas.microsoft.com/office/powerpoint/2010/main" val="1594686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an Old HW Problem</a:t>
            </a:r>
          </a:p>
        </p:txBody>
      </p:sp>
      <p:sp>
        <p:nvSpPr>
          <p:cNvPr id="4" name="Slide Number Placeholder 3"/>
          <p:cNvSpPr>
            <a:spLocks noGrp="1"/>
          </p:cNvSpPr>
          <p:nvPr>
            <p:ph type="sldNum" sz="quarter" idx="12"/>
          </p:nvPr>
        </p:nvSpPr>
        <p:spPr/>
        <p:txBody>
          <a:bodyPr/>
          <a:lstStyle/>
          <a:p>
            <a:fld id="{030EE116-056E-4288-B7F7-411CB7E437A9}" type="slidenum">
              <a:rPr lang="en-US" smtClean="0"/>
              <a:pPr/>
              <a:t>46</a:t>
            </a:fld>
            <a:endParaRPr lang="en-US"/>
          </a:p>
        </p:txBody>
      </p:sp>
      <p:sp>
        <p:nvSpPr>
          <p:cNvPr id="3" name="Content Placeholder 2"/>
          <p:cNvSpPr>
            <a:spLocks noGrp="1"/>
          </p:cNvSpPr>
          <p:nvPr>
            <p:ph sz="quarter" idx="1"/>
          </p:nvPr>
        </p:nvSpPr>
        <p:spPr>
          <a:xfrm>
            <a:off x="304800" y="1447800"/>
            <a:ext cx="11506200" cy="5105400"/>
          </a:xfrm>
        </p:spPr>
        <p:txBody>
          <a:bodyPr>
            <a:normAutofit fontScale="85000" lnSpcReduction="20000"/>
          </a:bodyPr>
          <a:lstStyle/>
          <a:p>
            <a:r>
              <a:rPr lang="en-US" dirty="0"/>
              <a:t>Plane maintenance takes m minutes. No plane can depart less than m minutes after arriving at an airport. </a:t>
            </a:r>
          </a:p>
          <a:p>
            <a:r>
              <a:rPr lang="en-US" dirty="0"/>
              <a:t>A plane can fly between any two airports. For example, if you have two flights you want to serve in F (LA to BOS, NYC to DC) then we might choose to fly a plane from LA to BOS, then fly from BOS to NYC (even though that leg isn’t in F ) so that this plane can then serve NYC to DC. </a:t>
            </a:r>
          </a:p>
          <a:p>
            <a:r>
              <a:rPr lang="en-US" dirty="0"/>
              <a:t>You are given another parameter l. If you are splicing in an extra flight (see item above) then you must have at least m time for maintenance and l time for the other flight (yes, this is a pretty simple and unrealistic assumption, but is fine for our purposes). </a:t>
            </a:r>
          </a:p>
          <a:p>
            <a:r>
              <a:rPr lang="en-US" dirty="0"/>
              <a:t>A plane does not need to end its day at the same airport from which it started. You can assume that all flights are during the day (between 6am and 12 midnight), and that there is an overnight flight at the end of the schedule back to the first departing airport before the next day begins. </a:t>
            </a:r>
          </a:p>
        </p:txBody>
      </p:sp>
    </p:spTree>
    <p:extLst>
      <p:ext uri="{BB962C8B-B14F-4D97-AF65-F5344CB8AC3E}">
        <p14:creationId xmlns:p14="http://schemas.microsoft.com/office/powerpoint/2010/main" val="2842213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an Old HW Problem</a:t>
            </a:r>
          </a:p>
        </p:txBody>
      </p:sp>
      <p:sp>
        <p:nvSpPr>
          <p:cNvPr id="4" name="Slide Number Placeholder 3"/>
          <p:cNvSpPr>
            <a:spLocks noGrp="1"/>
          </p:cNvSpPr>
          <p:nvPr>
            <p:ph type="sldNum" sz="quarter" idx="12"/>
          </p:nvPr>
        </p:nvSpPr>
        <p:spPr/>
        <p:txBody>
          <a:bodyPr/>
          <a:lstStyle/>
          <a:p>
            <a:fld id="{030EE116-056E-4288-B7F7-411CB7E437A9}" type="slidenum">
              <a:rPr lang="en-US" smtClean="0"/>
              <a:pPr/>
              <a:t>47</a:t>
            </a:fld>
            <a:endParaRPr lang="en-US"/>
          </a:p>
        </p:txBody>
      </p:sp>
      <p:sp>
        <p:nvSpPr>
          <p:cNvPr id="3" name="Content Placeholder 2"/>
          <p:cNvSpPr>
            <a:spLocks noGrp="1"/>
          </p:cNvSpPr>
          <p:nvPr>
            <p:ph sz="quarter" idx="1"/>
          </p:nvPr>
        </p:nvSpPr>
        <p:spPr>
          <a:xfrm>
            <a:off x="304800" y="1447800"/>
            <a:ext cx="11506200" cy="5105400"/>
          </a:xfrm>
        </p:spPr>
        <p:txBody>
          <a:bodyPr>
            <a:normAutofit/>
          </a:bodyPr>
          <a:lstStyle/>
          <a:p>
            <a:r>
              <a:rPr lang="en-US" dirty="0"/>
              <a:t>Let’s discuss how we can model this problem as a circulation network!</a:t>
            </a:r>
          </a:p>
          <a:p>
            <a:endParaRPr lang="en-US" dirty="0"/>
          </a:p>
          <a:p>
            <a:r>
              <a:rPr lang="en-US" dirty="0"/>
              <a:t>We’ll draw an example while working it out --&gt; </a:t>
            </a:r>
          </a:p>
        </p:txBody>
      </p:sp>
    </p:spTree>
    <p:extLst>
      <p:ext uri="{BB962C8B-B14F-4D97-AF65-F5344CB8AC3E}">
        <p14:creationId xmlns:p14="http://schemas.microsoft.com/office/powerpoint/2010/main" val="2279258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an Old HW Problem</a:t>
            </a:r>
          </a:p>
        </p:txBody>
      </p:sp>
      <p:sp>
        <p:nvSpPr>
          <p:cNvPr id="4" name="Slide Number Placeholder 3"/>
          <p:cNvSpPr>
            <a:spLocks noGrp="1"/>
          </p:cNvSpPr>
          <p:nvPr>
            <p:ph type="sldNum" sz="quarter" idx="12"/>
          </p:nvPr>
        </p:nvSpPr>
        <p:spPr/>
        <p:txBody>
          <a:bodyPr/>
          <a:lstStyle/>
          <a:p>
            <a:fld id="{030EE116-056E-4288-B7F7-411CB7E437A9}" type="slidenum">
              <a:rPr lang="en-US" smtClean="0"/>
              <a:pPr/>
              <a:t>48</a:t>
            </a:fld>
            <a:endParaRPr lang="en-US"/>
          </a:p>
        </p:txBody>
      </p:sp>
      <p:sp>
        <p:nvSpPr>
          <p:cNvPr id="3" name="Content Placeholder 2"/>
          <p:cNvSpPr>
            <a:spLocks noGrp="1"/>
          </p:cNvSpPr>
          <p:nvPr>
            <p:ph sz="quarter" idx="1"/>
          </p:nvPr>
        </p:nvSpPr>
        <p:spPr>
          <a:xfrm>
            <a:off x="304800" y="1447800"/>
            <a:ext cx="11506200" cy="5105400"/>
          </a:xfrm>
        </p:spPr>
        <p:txBody>
          <a:bodyPr>
            <a:normAutofit/>
          </a:bodyPr>
          <a:lstStyle/>
          <a:p>
            <a:r>
              <a:rPr lang="en-US" dirty="0"/>
              <a:t>First, think of the flights? What is the capacity of the edges? Lower bounds??</a:t>
            </a:r>
          </a:p>
        </p:txBody>
      </p:sp>
      <p:pic>
        <p:nvPicPr>
          <p:cNvPr id="6" name="Picture 5">
            <a:extLst>
              <a:ext uri="{FF2B5EF4-FFF2-40B4-BE49-F238E27FC236}">
                <a16:creationId xmlns:a16="http://schemas.microsoft.com/office/drawing/2014/main" id="{52CFC28B-5386-CA4D-B97B-33F91CB1C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750" y="3124200"/>
            <a:ext cx="9588500" cy="2628900"/>
          </a:xfrm>
          <a:prstGeom prst="rect">
            <a:avLst/>
          </a:prstGeom>
        </p:spPr>
      </p:pic>
    </p:spTree>
    <p:extLst>
      <p:ext uri="{BB962C8B-B14F-4D97-AF65-F5344CB8AC3E}">
        <p14:creationId xmlns:p14="http://schemas.microsoft.com/office/powerpoint/2010/main" val="1691448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an Old HW Problem</a:t>
            </a:r>
          </a:p>
        </p:txBody>
      </p:sp>
      <p:sp>
        <p:nvSpPr>
          <p:cNvPr id="4" name="Slide Number Placeholder 3"/>
          <p:cNvSpPr>
            <a:spLocks noGrp="1"/>
          </p:cNvSpPr>
          <p:nvPr>
            <p:ph type="sldNum" sz="quarter" idx="12"/>
          </p:nvPr>
        </p:nvSpPr>
        <p:spPr/>
        <p:txBody>
          <a:bodyPr/>
          <a:lstStyle/>
          <a:p>
            <a:fld id="{030EE116-056E-4288-B7F7-411CB7E437A9}" type="slidenum">
              <a:rPr lang="en-US" smtClean="0"/>
              <a:pPr/>
              <a:t>49</a:t>
            </a:fld>
            <a:endParaRPr lang="en-US"/>
          </a:p>
        </p:txBody>
      </p:sp>
      <p:sp>
        <p:nvSpPr>
          <p:cNvPr id="3" name="Content Placeholder 2"/>
          <p:cNvSpPr>
            <a:spLocks noGrp="1"/>
          </p:cNvSpPr>
          <p:nvPr>
            <p:ph sz="quarter" idx="1"/>
          </p:nvPr>
        </p:nvSpPr>
        <p:spPr>
          <a:xfrm>
            <a:off x="304800" y="1447800"/>
            <a:ext cx="11506200" cy="5105400"/>
          </a:xfrm>
        </p:spPr>
        <p:txBody>
          <a:bodyPr>
            <a:normAutofit/>
          </a:bodyPr>
          <a:lstStyle/>
          <a:p>
            <a:r>
              <a:rPr lang="en-US" dirty="0"/>
              <a:t>Extra flights to model planes being re-used. What is capacity? Lower-bounds?</a:t>
            </a:r>
          </a:p>
        </p:txBody>
      </p:sp>
      <p:pic>
        <p:nvPicPr>
          <p:cNvPr id="6" name="Picture 5">
            <a:extLst>
              <a:ext uri="{FF2B5EF4-FFF2-40B4-BE49-F238E27FC236}">
                <a16:creationId xmlns:a16="http://schemas.microsoft.com/office/drawing/2014/main" id="{0986C42E-249C-A143-B84D-7E0DF3D2B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597151"/>
            <a:ext cx="9677400" cy="3530600"/>
          </a:xfrm>
          <a:prstGeom prst="rect">
            <a:avLst/>
          </a:prstGeom>
        </p:spPr>
      </p:pic>
    </p:spTree>
    <p:extLst>
      <p:ext uri="{BB962C8B-B14F-4D97-AF65-F5344CB8AC3E}">
        <p14:creationId xmlns:p14="http://schemas.microsoft.com/office/powerpoint/2010/main" val="1322824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Edge-Disjoint Paths</a:t>
            </a:r>
          </a:p>
        </p:txBody>
      </p:sp>
      <p:sp>
        <p:nvSpPr>
          <p:cNvPr id="4" name="Slide Number Placeholder 3"/>
          <p:cNvSpPr>
            <a:spLocks noGrp="1"/>
          </p:cNvSpPr>
          <p:nvPr>
            <p:ph type="sldNum" sz="quarter" idx="12"/>
          </p:nvPr>
        </p:nvSpPr>
        <p:spPr/>
        <p:txBody>
          <a:bodyPr/>
          <a:lstStyle/>
          <a:p>
            <a:fld id="{86BADE50-950A-4D58-BFB2-FA2C6A8B385D}" type="slidenum">
              <a:rPr lang="en-US" smtClean="0"/>
              <a:t>5</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1752600" y="1295401"/>
                <a:ext cx="7162800" cy="1200329"/>
              </a:xfrm>
              <a:prstGeom prst="rect">
                <a:avLst/>
              </a:prstGeom>
              <a:noFill/>
            </p:spPr>
            <p:txBody>
              <a:bodyPr wrap="square" rtlCol="0">
                <a:spAutoFit/>
              </a:bodyPr>
              <a:lstStyle/>
              <a:p>
                <a:r>
                  <a:rPr lang="en-US" sz="2400" dirty="0"/>
                  <a:t>Given a graph </a:t>
                </a:r>
                <a14:m>
                  <m:oMath xmlns:m="http://schemas.openxmlformats.org/officeDocument/2006/math">
                    <m:r>
                      <a:rPr lang="en-US" sz="2400" i="1">
                        <a:latin typeface="Cambria Math"/>
                      </a:rPr>
                      <m:t>𝐺</m:t>
                    </m:r>
                    <m:r>
                      <a:rPr lang="en-US" sz="2400" i="1">
                        <a:latin typeface="Cambria Math"/>
                      </a:rPr>
                      <m:t>=(</m:t>
                    </m:r>
                    <m:r>
                      <a:rPr lang="en-US" sz="2400" i="1">
                        <a:latin typeface="Cambria Math"/>
                      </a:rPr>
                      <m:t>𝑉</m:t>
                    </m:r>
                    <m:r>
                      <a:rPr lang="en-US" sz="2400" i="1">
                        <a:latin typeface="Cambria Math"/>
                      </a:rPr>
                      <m:t>,</m:t>
                    </m:r>
                    <m:r>
                      <a:rPr lang="en-US" sz="2400" i="1">
                        <a:latin typeface="Cambria Math"/>
                      </a:rPr>
                      <m:t>𝐸</m:t>
                    </m:r>
                    <m:r>
                      <a:rPr lang="en-US" sz="2400" i="1">
                        <a:latin typeface="Cambria Math"/>
                      </a:rPr>
                      <m:t>)</m:t>
                    </m:r>
                  </m:oMath>
                </a14:m>
                <a:r>
                  <a:rPr lang="en-US" sz="2400" dirty="0"/>
                  <a:t>, a start node </a:t>
                </a:r>
                <a14:m>
                  <m:oMath xmlns:m="http://schemas.openxmlformats.org/officeDocument/2006/math">
                    <m:r>
                      <a:rPr lang="en-US" sz="2400" b="0" i="1" smtClean="0">
                        <a:latin typeface="Cambria Math" panose="02040503050406030204" pitchFamily="18" charset="0"/>
                      </a:rPr>
                      <m:t>𝑢</m:t>
                    </m:r>
                  </m:oMath>
                </a14:m>
                <a:r>
                  <a:rPr lang="en-US" sz="2400" dirty="0"/>
                  <a:t> and a destination node </a:t>
                </a:r>
                <a14:m>
                  <m:oMath xmlns:m="http://schemas.openxmlformats.org/officeDocument/2006/math">
                    <m:r>
                      <a:rPr lang="en-US" sz="2400" b="0" i="1" smtClean="0">
                        <a:latin typeface="Cambria Math" panose="02040503050406030204" pitchFamily="18" charset="0"/>
                      </a:rPr>
                      <m:t>𝑣</m:t>
                    </m:r>
                  </m:oMath>
                </a14:m>
                <a:r>
                  <a:rPr lang="en-US" sz="2400" dirty="0"/>
                  <a:t>, give the maximum number of paths from </a:t>
                </a:r>
                <a14:m>
                  <m:oMath xmlns:m="http://schemas.openxmlformats.org/officeDocument/2006/math">
                    <m:r>
                      <a:rPr lang="en-US" sz="2400" b="0" i="1" smtClean="0">
                        <a:latin typeface="Cambria Math" panose="02040503050406030204" pitchFamily="18" charset="0"/>
                      </a:rPr>
                      <m:t>𝑢</m:t>
                    </m:r>
                  </m:oMath>
                </a14:m>
                <a:r>
                  <a:rPr lang="en-US" sz="2400" dirty="0"/>
                  <a:t> to </a:t>
                </a:r>
                <a14:m>
                  <m:oMath xmlns:m="http://schemas.openxmlformats.org/officeDocument/2006/math">
                    <m:r>
                      <a:rPr lang="en-US" sz="2400" b="0" i="1" smtClean="0">
                        <a:latin typeface="Cambria Math" panose="02040503050406030204" pitchFamily="18" charset="0"/>
                      </a:rPr>
                      <m:t>𝑣</m:t>
                    </m:r>
                  </m:oMath>
                </a14:m>
                <a:r>
                  <a:rPr lang="en-US" sz="2400" dirty="0"/>
                  <a:t> which share no edges</a:t>
                </a:r>
              </a:p>
            </p:txBody>
          </p:sp>
        </mc:Choice>
        <mc:Fallback xmlns="">
          <p:sp>
            <p:nvSpPr>
              <p:cNvPr id="5" name="TextBox 4"/>
              <p:cNvSpPr txBox="1">
                <a:spLocks noRot="1" noChangeAspect="1" noMove="1" noResize="1" noEditPoints="1" noAdjustHandles="1" noChangeArrowheads="1" noChangeShapeType="1" noTextEdit="1"/>
              </p:cNvSpPr>
              <p:nvPr/>
            </p:nvSpPr>
            <p:spPr>
              <a:xfrm>
                <a:off x="1752600" y="1295401"/>
                <a:ext cx="7162800" cy="1200329"/>
              </a:xfrm>
              <a:prstGeom prst="rect">
                <a:avLst/>
              </a:prstGeom>
              <a:blipFill>
                <a:blip r:embed="rId2"/>
                <a:stretch>
                  <a:fillRect l="-1416" t="-4211" r="-885"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a:xfrm>
                <a:off x="1797832" y="2988540"/>
                <a:ext cx="459341" cy="45934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US" dirty="0"/>
              </a:p>
            </p:txBody>
          </p:sp>
        </mc:Choice>
        <mc:Fallback xmlns="">
          <p:sp>
            <p:nvSpPr>
              <p:cNvPr id="6" name="Oval 5"/>
              <p:cNvSpPr>
                <a:spLocks noRot="1" noChangeAspect="1" noMove="1" noResize="1" noEditPoints="1" noAdjustHandles="1" noChangeArrowheads="1" noChangeShapeType="1" noTextEdit="1"/>
              </p:cNvSpPr>
              <p:nvPr/>
            </p:nvSpPr>
            <p:spPr>
              <a:xfrm>
                <a:off x="1797832" y="2988540"/>
                <a:ext cx="459341" cy="459341"/>
              </a:xfrm>
              <a:prstGeom prst="ellipse">
                <a:avLst/>
              </a:prstGeom>
              <a:blipFill>
                <a:blip r:embed="rId3"/>
                <a:stretch>
                  <a:fillRect/>
                </a:stretch>
              </a:blipFill>
              <a:ln>
                <a:solidFill>
                  <a:srgbClr val="7030A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7696201" y="5092007"/>
                <a:ext cx="459341" cy="459341"/>
              </a:xfrm>
              <a:prstGeom prst="ellipse">
                <a:avLst/>
              </a:prstGeom>
              <a:solidFill>
                <a:srgbClr val="00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𝑣</m:t>
                      </m:r>
                    </m:oMath>
                  </m:oMathPara>
                </a14:m>
                <a:endParaRPr lang="en-US" dirty="0">
                  <a:solidFill>
                    <a:schemeClr val="tx1"/>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7696201" y="5092007"/>
                <a:ext cx="459341" cy="459341"/>
              </a:xfrm>
              <a:prstGeom prst="ellipse">
                <a:avLst/>
              </a:prstGeom>
              <a:blipFill>
                <a:blip r:embed="rId4"/>
                <a:stretch>
                  <a:fillRect/>
                </a:stretch>
              </a:blipFill>
              <a:ln>
                <a:solidFill>
                  <a:srgbClr val="0070C0"/>
                </a:solidFill>
              </a:ln>
            </p:spPr>
            <p:txBody>
              <a:bodyPr/>
              <a:lstStyle/>
              <a:p>
                <a:r>
                  <a:rPr lang="en-US">
                    <a:noFill/>
                  </a:rPr>
                  <a:t> </a:t>
                </a:r>
              </a:p>
            </p:txBody>
          </p:sp>
        </mc:Fallback>
      </mc:AlternateContent>
      <p:sp>
        <p:nvSpPr>
          <p:cNvPr id="8" name="Oval 7"/>
          <p:cNvSpPr/>
          <p:nvPr/>
        </p:nvSpPr>
        <p:spPr>
          <a:xfrm>
            <a:off x="4520419" y="2921271"/>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9" name="Oval 8"/>
          <p:cNvSpPr/>
          <p:nvPr/>
        </p:nvSpPr>
        <p:spPr>
          <a:xfrm>
            <a:off x="3590943" y="4167022"/>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sp>
        <p:nvSpPr>
          <p:cNvPr id="10" name="Oval 9"/>
          <p:cNvSpPr/>
          <p:nvPr/>
        </p:nvSpPr>
        <p:spPr>
          <a:xfrm>
            <a:off x="2027503" y="5607341"/>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11" name="Oval 10"/>
          <p:cNvSpPr/>
          <p:nvPr/>
        </p:nvSpPr>
        <p:spPr>
          <a:xfrm>
            <a:off x="2962657" y="5254408"/>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cxnSp>
        <p:nvCxnSpPr>
          <p:cNvPr id="12" name="Straight Arrow Connector 11"/>
          <p:cNvCxnSpPr>
            <a:stCxn id="6" idx="7"/>
            <a:endCxn id="8" idx="2"/>
          </p:cNvCxnSpPr>
          <p:nvPr/>
        </p:nvCxnSpPr>
        <p:spPr>
          <a:xfrm>
            <a:off x="2189904" y="3055809"/>
            <a:ext cx="2330515" cy="9513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4"/>
            <a:endCxn id="10" idx="0"/>
          </p:cNvCxnSpPr>
          <p:nvPr/>
        </p:nvCxnSpPr>
        <p:spPr>
          <a:xfrm>
            <a:off x="2027503" y="3447880"/>
            <a:ext cx="229671" cy="215946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7"/>
            <a:endCxn id="8" idx="3"/>
          </p:cNvCxnSpPr>
          <p:nvPr/>
        </p:nvCxnSpPr>
        <p:spPr>
          <a:xfrm flipV="1">
            <a:off x="3983015" y="3313342"/>
            <a:ext cx="604673" cy="92094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6"/>
            <a:endCxn id="9" idx="1"/>
          </p:cNvCxnSpPr>
          <p:nvPr/>
        </p:nvCxnSpPr>
        <p:spPr>
          <a:xfrm>
            <a:off x="2257173" y="3218210"/>
            <a:ext cx="1401039" cy="101608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5"/>
            <a:endCxn id="11" idx="1"/>
          </p:cNvCxnSpPr>
          <p:nvPr/>
        </p:nvCxnSpPr>
        <p:spPr>
          <a:xfrm>
            <a:off x="2189903" y="3380612"/>
            <a:ext cx="840022" cy="1941065"/>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6"/>
            <a:endCxn id="69" idx="2"/>
          </p:cNvCxnSpPr>
          <p:nvPr/>
        </p:nvCxnSpPr>
        <p:spPr>
          <a:xfrm>
            <a:off x="4050284" y="4396693"/>
            <a:ext cx="862207" cy="229671"/>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7" idx="0"/>
            <a:endCxn id="8" idx="5"/>
          </p:cNvCxnSpPr>
          <p:nvPr/>
        </p:nvCxnSpPr>
        <p:spPr>
          <a:xfrm flipH="1" flipV="1">
            <a:off x="4912491" y="3313342"/>
            <a:ext cx="3013381" cy="1778664"/>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912491" y="4396693"/>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t>
            </a:r>
          </a:p>
        </p:txBody>
      </p:sp>
      <p:cxnSp>
        <p:nvCxnSpPr>
          <p:cNvPr id="72" name="Straight Arrow Connector 71"/>
          <p:cNvCxnSpPr>
            <a:stCxn id="11" idx="7"/>
            <a:endCxn id="69" idx="3"/>
          </p:cNvCxnSpPr>
          <p:nvPr/>
        </p:nvCxnSpPr>
        <p:spPr>
          <a:xfrm flipV="1">
            <a:off x="3354729" y="4788764"/>
            <a:ext cx="1625031" cy="532912"/>
          </a:xfrm>
          <a:prstGeom prst="straightConnector1">
            <a:avLst/>
          </a:prstGeom>
          <a:ln w="5715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3177708" y="6200273"/>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cxnSp>
        <p:nvCxnSpPr>
          <p:cNvPr id="91" name="Straight Arrow Connector 90"/>
          <p:cNvCxnSpPr>
            <a:stCxn id="10" idx="5"/>
            <a:endCxn id="90" idx="2"/>
          </p:cNvCxnSpPr>
          <p:nvPr/>
        </p:nvCxnSpPr>
        <p:spPr>
          <a:xfrm>
            <a:off x="2419575" y="5999413"/>
            <a:ext cx="758133" cy="43053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4303066" y="5885617"/>
            <a:ext cx="459341" cy="459341"/>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cxnSp>
        <p:nvCxnSpPr>
          <p:cNvPr id="95" name="Straight Arrow Connector 94"/>
          <p:cNvCxnSpPr>
            <a:stCxn id="10" idx="6"/>
            <a:endCxn id="94" idx="2"/>
          </p:cNvCxnSpPr>
          <p:nvPr/>
        </p:nvCxnSpPr>
        <p:spPr>
          <a:xfrm>
            <a:off x="2486843" y="5837011"/>
            <a:ext cx="1816222" cy="2782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1" idx="5"/>
            <a:endCxn id="94" idx="1"/>
          </p:cNvCxnSpPr>
          <p:nvPr/>
        </p:nvCxnSpPr>
        <p:spPr>
          <a:xfrm>
            <a:off x="3354728" y="5646479"/>
            <a:ext cx="1015606" cy="306406"/>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1" idx="6"/>
            <a:endCxn id="7" idx="2"/>
          </p:cNvCxnSpPr>
          <p:nvPr/>
        </p:nvCxnSpPr>
        <p:spPr>
          <a:xfrm flipV="1">
            <a:off x="3421998" y="5321678"/>
            <a:ext cx="4274203" cy="162401"/>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6"/>
            <a:endCxn id="7" idx="1"/>
          </p:cNvCxnSpPr>
          <p:nvPr/>
        </p:nvCxnSpPr>
        <p:spPr>
          <a:xfrm>
            <a:off x="5371831" y="4626363"/>
            <a:ext cx="2391638" cy="53291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94" idx="6"/>
            <a:endCxn id="7" idx="3"/>
          </p:cNvCxnSpPr>
          <p:nvPr/>
        </p:nvCxnSpPr>
        <p:spPr>
          <a:xfrm flipV="1">
            <a:off x="4762407" y="5484079"/>
            <a:ext cx="3001063" cy="631209"/>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90" idx="6"/>
            <a:endCxn id="94" idx="3"/>
          </p:cNvCxnSpPr>
          <p:nvPr/>
        </p:nvCxnSpPr>
        <p:spPr>
          <a:xfrm flipV="1">
            <a:off x="3637048" y="6277689"/>
            <a:ext cx="733286" cy="15225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567650" y="2526642"/>
            <a:ext cx="5153590" cy="954107"/>
          </a:xfrm>
          <a:prstGeom prst="rect">
            <a:avLst/>
          </a:prstGeom>
          <a:noFill/>
        </p:spPr>
        <p:txBody>
          <a:bodyPr wrap="none" rtlCol="0">
            <a:spAutoFit/>
          </a:bodyPr>
          <a:lstStyle/>
          <a:p>
            <a:r>
              <a:rPr lang="en-US" sz="2800" dirty="0"/>
              <a:t>Set of edge-disjoint paths of size 3</a:t>
            </a:r>
          </a:p>
          <a:p>
            <a:r>
              <a:rPr lang="en-US" sz="2800" dirty="0"/>
              <a:t>   (the </a:t>
            </a:r>
            <a:r>
              <a:rPr lang="en-US" sz="2800" b="1" dirty="0">
                <a:solidFill>
                  <a:srgbClr val="C00000"/>
                </a:solidFill>
              </a:rPr>
              <a:t>red</a:t>
            </a:r>
            <a:r>
              <a:rPr lang="en-US" sz="2800" dirty="0"/>
              <a:t>, </a:t>
            </a:r>
            <a:r>
              <a:rPr lang="en-US" sz="2800" b="1" dirty="0">
                <a:solidFill>
                  <a:schemeClr val="accent1"/>
                </a:solidFill>
              </a:rPr>
              <a:t>blue</a:t>
            </a:r>
            <a:r>
              <a:rPr lang="en-US" sz="2800" dirty="0"/>
              <a:t>, </a:t>
            </a:r>
            <a:r>
              <a:rPr lang="en-US" sz="2800" b="1" dirty="0">
                <a:solidFill>
                  <a:srgbClr val="FF33CC"/>
                </a:solidFill>
              </a:rPr>
              <a:t>magenta</a:t>
            </a:r>
            <a:r>
              <a:rPr lang="en-US" sz="2800" dirty="0"/>
              <a:t> paths)</a:t>
            </a:r>
          </a:p>
        </p:txBody>
      </p:sp>
      <p:sp>
        <p:nvSpPr>
          <p:cNvPr id="30" name="TextBox 29">
            <a:extLst>
              <a:ext uri="{FF2B5EF4-FFF2-40B4-BE49-F238E27FC236}">
                <a16:creationId xmlns:a16="http://schemas.microsoft.com/office/drawing/2014/main" id="{EC4E8F66-AEE2-A643-AEBC-2CAE1FAB4C8D}"/>
              </a:ext>
            </a:extLst>
          </p:cNvPr>
          <p:cNvSpPr txBox="1"/>
          <p:nvPr/>
        </p:nvSpPr>
        <p:spPr>
          <a:xfrm>
            <a:off x="6567650" y="3552676"/>
            <a:ext cx="3696718" cy="523220"/>
          </a:xfrm>
          <a:prstGeom prst="rect">
            <a:avLst/>
          </a:prstGeom>
          <a:noFill/>
        </p:spPr>
        <p:txBody>
          <a:bodyPr wrap="none" rtlCol="0">
            <a:spAutoFit/>
          </a:bodyPr>
          <a:lstStyle/>
          <a:p>
            <a:r>
              <a:rPr lang="en-US" sz="2800" dirty="0"/>
              <a:t>Is this the max number?</a:t>
            </a:r>
          </a:p>
        </p:txBody>
      </p:sp>
    </p:spTree>
    <p:extLst>
      <p:ext uri="{BB962C8B-B14F-4D97-AF65-F5344CB8AC3E}">
        <p14:creationId xmlns:p14="http://schemas.microsoft.com/office/powerpoint/2010/main" val="3089037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an Old HW Problem</a:t>
            </a:r>
          </a:p>
        </p:txBody>
      </p:sp>
      <p:sp>
        <p:nvSpPr>
          <p:cNvPr id="4" name="Slide Number Placeholder 3"/>
          <p:cNvSpPr>
            <a:spLocks noGrp="1"/>
          </p:cNvSpPr>
          <p:nvPr>
            <p:ph type="sldNum" sz="quarter" idx="12"/>
          </p:nvPr>
        </p:nvSpPr>
        <p:spPr/>
        <p:txBody>
          <a:bodyPr/>
          <a:lstStyle/>
          <a:p>
            <a:fld id="{030EE116-056E-4288-B7F7-411CB7E437A9}" type="slidenum">
              <a:rPr lang="en-US" smtClean="0"/>
              <a:pPr/>
              <a:t>50</a:t>
            </a:fld>
            <a:endParaRPr lang="en-US"/>
          </a:p>
        </p:txBody>
      </p:sp>
      <p:sp>
        <p:nvSpPr>
          <p:cNvPr id="3" name="Content Placeholder 2"/>
          <p:cNvSpPr>
            <a:spLocks noGrp="1"/>
          </p:cNvSpPr>
          <p:nvPr>
            <p:ph sz="quarter" idx="1"/>
          </p:nvPr>
        </p:nvSpPr>
        <p:spPr>
          <a:xfrm>
            <a:off x="304800" y="1447800"/>
            <a:ext cx="11506200" cy="5105400"/>
          </a:xfrm>
        </p:spPr>
        <p:txBody>
          <a:bodyPr>
            <a:normAutofit/>
          </a:bodyPr>
          <a:lstStyle/>
          <a:p>
            <a:r>
              <a:rPr lang="en-US" dirty="0"/>
              <a:t>Now…let’s add source and sink node and related edges</a:t>
            </a:r>
          </a:p>
        </p:txBody>
      </p:sp>
      <p:pic>
        <p:nvPicPr>
          <p:cNvPr id="6" name="Picture 5">
            <a:extLst>
              <a:ext uri="{FF2B5EF4-FFF2-40B4-BE49-F238E27FC236}">
                <a16:creationId xmlns:a16="http://schemas.microsoft.com/office/drawing/2014/main" id="{0986C42E-249C-A143-B84D-7E0DF3D2B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597151"/>
            <a:ext cx="9677400" cy="3530600"/>
          </a:xfrm>
          <a:prstGeom prst="rect">
            <a:avLst/>
          </a:prstGeom>
        </p:spPr>
      </p:pic>
    </p:spTree>
    <p:extLst>
      <p:ext uri="{BB962C8B-B14F-4D97-AF65-F5344CB8AC3E}">
        <p14:creationId xmlns:p14="http://schemas.microsoft.com/office/powerpoint/2010/main" val="2735122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a:t>
            </a:r>
          </a:p>
        </p:txBody>
      </p:sp>
      <p:sp>
        <p:nvSpPr>
          <p:cNvPr id="4" name="Slide Number Placeholder 3"/>
          <p:cNvSpPr>
            <a:spLocks noGrp="1"/>
          </p:cNvSpPr>
          <p:nvPr>
            <p:ph type="sldNum" sz="quarter" idx="12"/>
          </p:nvPr>
        </p:nvSpPr>
        <p:spPr/>
        <p:txBody>
          <a:bodyPr/>
          <a:lstStyle/>
          <a:p>
            <a:fld id="{030EE116-056E-4288-B7F7-411CB7E437A9}" type="slidenum">
              <a:rPr lang="en-US" smtClean="0"/>
              <a:pPr/>
              <a:t>51</a:t>
            </a:fld>
            <a:endParaRPr lang="en-US"/>
          </a:p>
        </p:txBody>
      </p:sp>
      <p:sp>
        <p:nvSpPr>
          <p:cNvPr id="3" name="Content Placeholder 2"/>
          <p:cNvSpPr>
            <a:spLocks noGrp="1"/>
          </p:cNvSpPr>
          <p:nvPr>
            <p:ph sz="quarter" idx="1"/>
          </p:nvPr>
        </p:nvSpPr>
        <p:spPr>
          <a:xfrm>
            <a:off x="304800" y="1447800"/>
            <a:ext cx="11506200" cy="5105400"/>
          </a:xfrm>
        </p:spPr>
        <p:txBody>
          <a:bodyPr>
            <a:normAutofit/>
          </a:bodyPr>
          <a:lstStyle/>
          <a:p>
            <a:r>
              <a:rPr lang="en-US" dirty="0"/>
              <a:t>We already have an algorithm that solves:</a:t>
            </a:r>
          </a:p>
          <a:p>
            <a:pPr lvl="1"/>
            <a:r>
              <a:rPr lang="en-US" dirty="0"/>
              <a:t>Circulation networks</a:t>
            </a:r>
          </a:p>
          <a:p>
            <a:pPr lvl="1"/>
            <a:r>
              <a:rPr lang="en-US" dirty="0"/>
              <a:t>Demands on nodes output / input</a:t>
            </a:r>
          </a:p>
          <a:p>
            <a:pPr lvl="1"/>
            <a:r>
              <a:rPr lang="en-US" dirty="0"/>
              <a:t>Lower-bounds on edge flow</a:t>
            </a:r>
          </a:p>
          <a:p>
            <a:endParaRPr lang="en-US" dirty="0"/>
          </a:p>
          <a:p>
            <a:r>
              <a:rPr lang="en-US" dirty="0"/>
              <a:t>So the “work” here is not in the algorithm, but in modeling the problem using the structure for which we already have an algorithm!!</a:t>
            </a:r>
          </a:p>
        </p:txBody>
      </p:sp>
    </p:spTree>
    <p:extLst>
      <p:ext uri="{BB962C8B-B14F-4D97-AF65-F5344CB8AC3E}">
        <p14:creationId xmlns:p14="http://schemas.microsoft.com/office/powerpoint/2010/main" val="2694571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8A98-9943-6642-9A20-632EDD93BF53}"/>
              </a:ext>
            </a:extLst>
          </p:cNvPr>
          <p:cNvSpPr>
            <a:spLocks noGrp="1"/>
          </p:cNvSpPr>
          <p:nvPr>
            <p:ph type="ctrTitle"/>
          </p:nvPr>
        </p:nvSpPr>
        <p:spPr/>
        <p:txBody>
          <a:bodyPr/>
          <a:lstStyle/>
          <a:p>
            <a:r>
              <a:rPr lang="en-US" dirty="0"/>
              <a:t>Summary</a:t>
            </a:r>
          </a:p>
        </p:txBody>
      </p:sp>
      <p:sp>
        <p:nvSpPr>
          <p:cNvPr id="3" name="Subtitle 2">
            <a:extLst>
              <a:ext uri="{FF2B5EF4-FFF2-40B4-BE49-F238E27FC236}">
                <a16:creationId xmlns:a16="http://schemas.microsoft.com/office/drawing/2014/main" id="{3FAAA07A-4840-C84B-9318-A83C908A2F5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2727E49-7D74-394F-8C3D-6FDDB494F013}"/>
              </a:ext>
            </a:extLst>
          </p:cNvPr>
          <p:cNvSpPr>
            <a:spLocks noGrp="1"/>
          </p:cNvSpPr>
          <p:nvPr>
            <p:ph type="sldNum" sz="quarter" idx="12"/>
          </p:nvPr>
        </p:nvSpPr>
        <p:spPr/>
        <p:txBody>
          <a:bodyPr/>
          <a:lstStyle/>
          <a:p>
            <a:fld id="{86BADE50-950A-4D58-BFB2-FA2C6A8B385D}" type="slidenum">
              <a:rPr lang="en-US" smtClean="0"/>
              <a:t>52</a:t>
            </a:fld>
            <a:endParaRPr lang="en-US"/>
          </a:p>
        </p:txBody>
      </p:sp>
    </p:spTree>
    <p:extLst>
      <p:ext uri="{BB962C8B-B14F-4D97-AF65-F5344CB8AC3E}">
        <p14:creationId xmlns:p14="http://schemas.microsoft.com/office/powerpoint/2010/main" val="3239557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did we learn?</a:t>
            </a:r>
          </a:p>
        </p:txBody>
      </p:sp>
      <p:sp>
        <p:nvSpPr>
          <p:cNvPr id="4" name="Slide Number Placeholder 3"/>
          <p:cNvSpPr>
            <a:spLocks noGrp="1"/>
          </p:cNvSpPr>
          <p:nvPr>
            <p:ph type="sldNum" sz="quarter" idx="12"/>
          </p:nvPr>
        </p:nvSpPr>
        <p:spPr/>
        <p:txBody>
          <a:bodyPr/>
          <a:lstStyle/>
          <a:p>
            <a:fld id="{030EE116-056E-4288-B7F7-411CB7E437A9}" type="slidenum">
              <a:rPr lang="en-US" smtClean="0"/>
              <a:pPr/>
              <a:t>53</a:t>
            </a:fld>
            <a:endParaRPr lang="en-US"/>
          </a:p>
        </p:txBody>
      </p:sp>
      <p:sp>
        <p:nvSpPr>
          <p:cNvPr id="6" name="Content Placeholder 5"/>
          <p:cNvSpPr>
            <a:spLocks noGrp="1"/>
          </p:cNvSpPr>
          <p:nvPr>
            <p:ph sz="quarter" idx="1"/>
          </p:nvPr>
        </p:nvSpPr>
        <p:spPr/>
        <p:txBody>
          <a:bodyPr>
            <a:normAutofit fontScale="92500"/>
          </a:bodyPr>
          <a:lstStyle/>
          <a:p>
            <a:r>
              <a:rPr lang="en-US" dirty="0"/>
              <a:t>Max-flow / min-cut</a:t>
            </a:r>
          </a:p>
          <a:p>
            <a:pPr lvl="1"/>
            <a:r>
              <a:rPr lang="en-US" dirty="0"/>
              <a:t>The problems, relationship between them, etc.</a:t>
            </a:r>
          </a:p>
          <a:p>
            <a:pPr lvl="1"/>
            <a:r>
              <a:rPr lang="en-US" dirty="0"/>
              <a:t>Ford-Fulkerson algorithm and related proofs that this approach is optimal</a:t>
            </a:r>
          </a:p>
          <a:p>
            <a:r>
              <a:rPr lang="en-US" dirty="0"/>
              <a:t>Bi-partite matching</a:t>
            </a:r>
          </a:p>
          <a:p>
            <a:pPr lvl="1"/>
            <a:r>
              <a:rPr lang="en-US" dirty="0"/>
              <a:t>First example of a reduction. Use the algorithm from one problem to solve another problem.</a:t>
            </a:r>
          </a:p>
          <a:p>
            <a:r>
              <a:rPr lang="en-US" dirty="0"/>
              <a:t>More reductions</a:t>
            </a:r>
          </a:p>
          <a:p>
            <a:pPr lvl="1"/>
            <a:r>
              <a:rPr lang="en-US" dirty="0"/>
              <a:t>Solving variations of max-flow by converting the problem into an instance of “normal</a:t>
            </a:r>
            <a:r>
              <a:rPr lang="en-US"/>
              <a:t>” max-flow.</a:t>
            </a:r>
            <a:endParaRPr lang="en-US" dirty="0"/>
          </a:p>
        </p:txBody>
      </p:sp>
    </p:spTree>
    <p:extLst>
      <p:ext uri="{BB962C8B-B14F-4D97-AF65-F5344CB8AC3E}">
        <p14:creationId xmlns:p14="http://schemas.microsoft.com/office/powerpoint/2010/main" val="3190838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Edge-Disjoint Paths</a:t>
            </a:r>
          </a:p>
        </p:txBody>
      </p:sp>
      <p:sp>
        <p:nvSpPr>
          <p:cNvPr id="4" name="Slide Number Placeholder 3"/>
          <p:cNvSpPr>
            <a:spLocks noGrp="1"/>
          </p:cNvSpPr>
          <p:nvPr>
            <p:ph type="sldNum" sz="quarter" idx="12"/>
          </p:nvPr>
        </p:nvSpPr>
        <p:spPr/>
        <p:txBody>
          <a:bodyPr/>
          <a:lstStyle/>
          <a:p>
            <a:fld id="{86BADE50-950A-4D58-BFB2-FA2C6A8B385D}" type="slidenum">
              <a:rPr lang="en-US" smtClean="0"/>
              <a:t>6</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1752600" y="1295401"/>
                <a:ext cx="7162800" cy="1200329"/>
              </a:xfrm>
              <a:prstGeom prst="rect">
                <a:avLst/>
              </a:prstGeom>
              <a:noFill/>
            </p:spPr>
            <p:txBody>
              <a:bodyPr wrap="square" rtlCol="0">
                <a:spAutoFit/>
              </a:bodyPr>
              <a:lstStyle/>
              <a:p>
                <a:r>
                  <a:rPr lang="en-US" sz="2400" dirty="0"/>
                  <a:t>Given a graph </a:t>
                </a:r>
                <a14:m>
                  <m:oMath xmlns:m="http://schemas.openxmlformats.org/officeDocument/2006/math">
                    <m:r>
                      <a:rPr lang="en-US" sz="2400" i="1">
                        <a:latin typeface="Cambria Math"/>
                      </a:rPr>
                      <m:t>𝐺</m:t>
                    </m:r>
                    <m:r>
                      <a:rPr lang="en-US" sz="2400" i="1">
                        <a:latin typeface="Cambria Math"/>
                      </a:rPr>
                      <m:t>=(</m:t>
                    </m:r>
                    <m:r>
                      <a:rPr lang="en-US" sz="2400" i="1">
                        <a:latin typeface="Cambria Math"/>
                      </a:rPr>
                      <m:t>𝑉</m:t>
                    </m:r>
                    <m:r>
                      <a:rPr lang="en-US" sz="2400" i="1">
                        <a:latin typeface="Cambria Math"/>
                      </a:rPr>
                      <m:t>,</m:t>
                    </m:r>
                    <m:r>
                      <a:rPr lang="en-US" sz="2400" i="1">
                        <a:latin typeface="Cambria Math"/>
                      </a:rPr>
                      <m:t>𝐸</m:t>
                    </m:r>
                    <m:r>
                      <a:rPr lang="en-US" sz="2400" i="1">
                        <a:latin typeface="Cambria Math"/>
                      </a:rPr>
                      <m:t>)</m:t>
                    </m:r>
                  </m:oMath>
                </a14:m>
                <a:r>
                  <a:rPr lang="en-US" sz="2400" dirty="0"/>
                  <a:t>, a start node </a:t>
                </a:r>
                <a14:m>
                  <m:oMath xmlns:m="http://schemas.openxmlformats.org/officeDocument/2006/math">
                    <m:r>
                      <a:rPr lang="en-US" sz="2400" b="0" i="1" smtClean="0">
                        <a:latin typeface="Cambria Math" panose="02040503050406030204" pitchFamily="18" charset="0"/>
                      </a:rPr>
                      <m:t>𝑢</m:t>
                    </m:r>
                  </m:oMath>
                </a14:m>
                <a:r>
                  <a:rPr lang="en-US" sz="2400" dirty="0"/>
                  <a:t> and a destination node </a:t>
                </a:r>
                <a14:m>
                  <m:oMath xmlns:m="http://schemas.openxmlformats.org/officeDocument/2006/math">
                    <m:r>
                      <a:rPr lang="en-US" sz="2400" b="0" i="1" smtClean="0">
                        <a:latin typeface="Cambria Math" panose="02040503050406030204" pitchFamily="18" charset="0"/>
                      </a:rPr>
                      <m:t>𝑣</m:t>
                    </m:r>
                  </m:oMath>
                </a14:m>
                <a:r>
                  <a:rPr lang="en-US" sz="2400" dirty="0"/>
                  <a:t>, give the maximum number of paths from </a:t>
                </a:r>
                <a14:m>
                  <m:oMath xmlns:m="http://schemas.openxmlformats.org/officeDocument/2006/math">
                    <m:r>
                      <a:rPr lang="en-US" sz="2400" b="0" i="1" smtClean="0">
                        <a:latin typeface="Cambria Math" panose="02040503050406030204" pitchFamily="18" charset="0"/>
                      </a:rPr>
                      <m:t>𝑢</m:t>
                    </m:r>
                  </m:oMath>
                </a14:m>
                <a:r>
                  <a:rPr lang="en-US" sz="2400" dirty="0"/>
                  <a:t> to </a:t>
                </a:r>
                <a14:m>
                  <m:oMath xmlns:m="http://schemas.openxmlformats.org/officeDocument/2006/math">
                    <m:r>
                      <a:rPr lang="en-US" sz="2400" b="0" i="1" smtClean="0">
                        <a:latin typeface="Cambria Math" panose="02040503050406030204" pitchFamily="18" charset="0"/>
                      </a:rPr>
                      <m:t>𝑣</m:t>
                    </m:r>
                  </m:oMath>
                </a14:m>
                <a:r>
                  <a:rPr lang="en-US" sz="2400" dirty="0"/>
                  <a:t> which share no edges</a:t>
                </a:r>
              </a:p>
            </p:txBody>
          </p:sp>
        </mc:Choice>
        <mc:Fallback xmlns="">
          <p:sp>
            <p:nvSpPr>
              <p:cNvPr id="5" name="TextBox 4"/>
              <p:cNvSpPr txBox="1">
                <a:spLocks noRot="1" noChangeAspect="1" noMove="1" noResize="1" noEditPoints="1" noAdjustHandles="1" noChangeArrowheads="1" noChangeShapeType="1" noTextEdit="1"/>
              </p:cNvSpPr>
              <p:nvPr/>
            </p:nvSpPr>
            <p:spPr>
              <a:xfrm>
                <a:off x="1752600" y="1295401"/>
                <a:ext cx="7162800" cy="1200329"/>
              </a:xfrm>
              <a:prstGeom prst="rect">
                <a:avLst/>
              </a:prstGeom>
              <a:blipFill>
                <a:blip r:embed="rId2"/>
                <a:stretch>
                  <a:fillRect l="-1416" t="-4211" r="-885"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a:xfrm>
                <a:off x="1797832" y="2988540"/>
                <a:ext cx="459341" cy="459341"/>
              </a:xfrm>
              <a:prstGeom prst="ellipse">
                <a:avLst/>
              </a:prstGeom>
              <a:solidFill>
                <a:srgbClr val="7030A0"/>
              </a:solid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US" dirty="0"/>
              </a:p>
            </p:txBody>
          </p:sp>
        </mc:Choice>
        <mc:Fallback xmlns="">
          <p:sp>
            <p:nvSpPr>
              <p:cNvPr id="6" name="Oval 5"/>
              <p:cNvSpPr>
                <a:spLocks noRot="1" noChangeAspect="1" noMove="1" noResize="1" noEditPoints="1" noAdjustHandles="1" noChangeArrowheads="1" noChangeShapeType="1" noTextEdit="1"/>
              </p:cNvSpPr>
              <p:nvPr/>
            </p:nvSpPr>
            <p:spPr>
              <a:xfrm>
                <a:off x="1797832" y="2988540"/>
                <a:ext cx="459341" cy="459341"/>
              </a:xfrm>
              <a:prstGeom prst="ellipse">
                <a:avLst/>
              </a:prstGeom>
              <a:blipFill>
                <a:blip r:embed="rId3"/>
                <a:stretch>
                  <a:fillRect/>
                </a:stretch>
              </a:blipFill>
              <a:ln>
                <a:solidFill>
                  <a:srgbClr val="7030A0"/>
                </a:solidFill>
                <a:headEnd type="none" w="med" len="med"/>
                <a:tailEnd type="triangl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7696201" y="5092007"/>
                <a:ext cx="459341" cy="459341"/>
              </a:xfrm>
              <a:prstGeom prst="ellipse">
                <a:avLst/>
              </a:prstGeom>
              <a:solidFill>
                <a:srgbClr val="00CCFF"/>
              </a:solid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𝑣</m:t>
                      </m:r>
                    </m:oMath>
                  </m:oMathPara>
                </a14:m>
                <a:endParaRPr lang="en-US" dirty="0">
                  <a:solidFill>
                    <a:schemeClr val="tx1"/>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7696201" y="5092007"/>
                <a:ext cx="459341" cy="459341"/>
              </a:xfrm>
              <a:prstGeom prst="ellipse">
                <a:avLst/>
              </a:prstGeom>
              <a:blipFill>
                <a:blip r:embed="rId4"/>
                <a:stretch>
                  <a:fillRect/>
                </a:stretch>
              </a:blipFill>
              <a:ln>
                <a:solidFill>
                  <a:srgbClr val="0070C0"/>
                </a:solidFill>
                <a:headEnd type="none" w="med" len="med"/>
                <a:tailEnd type="triangle" w="med" len="med"/>
              </a:ln>
            </p:spPr>
            <p:txBody>
              <a:bodyPr/>
              <a:lstStyle/>
              <a:p>
                <a:r>
                  <a:rPr lang="en-US">
                    <a:noFill/>
                  </a:rPr>
                  <a:t> </a:t>
                </a:r>
              </a:p>
            </p:txBody>
          </p:sp>
        </mc:Fallback>
      </mc:AlternateContent>
      <p:sp>
        <p:nvSpPr>
          <p:cNvPr id="8" name="Oval 7"/>
          <p:cNvSpPr/>
          <p:nvPr/>
        </p:nvSpPr>
        <p:spPr>
          <a:xfrm>
            <a:off x="4520419" y="2921271"/>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9" name="Oval 8"/>
          <p:cNvSpPr/>
          <p:nvPr/>
        </p:nvSpPr>
        <p:spPr>
          <a:xfrm>
            <a:off x="3590943" y="4167022"/>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sp>
        <p:nvSpPr>
          <p:cNvPr id="10" name="Oval 9"/>
          <p:cNvSpPr/>
          <p:nvPr/>
        </p:nvSpPr>
        <p:spPr>
          <a:xfrm>
            <a:off x="2027503" y="5607341"/>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11" name="Oval 10"/>
          <p:cNvSpPr/>
          <p:nvPr/>
        </p:nvSpPr>
        <p:spPr>
          <a:xfrm>
            <a:off x="2962657" y="5254408"/>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cxnSp>
        <p:nvCxnSpPr>
          <p:cNvPr id="12" name="Straight Arrow Connector 11"/>
          <p:cNvCxnSpPr>
            <a:stCxn id="6" idx="7"/>
            <a:endCxn id="8" idx="2"/>
          </p:cNvCxnSpPr>
          <p:nvPr/>
        </p:nvCxnSpPr>
        <p:spPr>
          <a:xfrm>
            <a:off x="2189904" y="3055809"/>
            <a:ext cx="2330515" cy="9513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4"/>
            <a:endCxn id="10" idx="0"/>
          </p:cNvCxnSpPr>
          <p:nvPr/>
        </p:nvCxnSpPr>
        <p:spPr>
          <a:xfrm>
            <a:off x="2027503" y="3447880"/>
            <a:ext cx="229671" cy="2159460"/>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7"/>
            <a:endCxn id="8" idx="3"/>
          </p:cNvCxnSpPr>
          <p:nvPr/>
        </p:nvCxnSpPr>
        <p:spPr>
          <a:xfrm flipV="1">
            <a:off x="3983015" y="3313342"/>
            <a:ext cx="604673" cy="92094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6"/>
            <a:endCxn id="9" idx="1"/>
          </p:cNvCxnSpPr>
          <p:nvPr/>
        </p:nvCxnSpPr>
        <p:spPr>
          <a:xfrm>
            <a:off x="2257173" y="3218210"/>
            <a:ext cx="1401039" cy="101608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5"/>
            <a:endCxn id="11" idx="1"/>
          </p:cNvCxnSpPr>
          <p:nvPr/>
        </p:nvCxnSpPr>
        <p:spPr>
          <a:xfrm>
            <a:off x="2189903" y="3380612"/>
            <a:ext cx="840022" cy="1941065"/>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6"/>
            <a:endCxn id="69" idx="2"/>
          </p:cNvCxnSpPr>
          <p:nvPr/>
        </p:nvCxnSpPr>
        <p:spPr>
          <a:xfrm>
            <a:off x="4050284" y="4396693"/>
            <a:ext cx="862207" cy="229671"/>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7" idx="0"/>
            <a:endCxn id="8" idx="5"/>
          </p:cNvCxnSpPr>
          <p:nvPr/>
        </p:nvCxnSpPr>
        <p:spPr>
          <a:xfrm flipH="1" flipV="1">
            <a:off x="4912491" y="3313342"/>
            <a:ext cx="3013381" cy="1778664"/>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912491" y="4396693"/>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t>
            </a:r>
          </a:p>
        </p:txBody>
      </p:sp>
      <p:cxnSp>
        <p:nvCxnSpPr>
          <p:cNvPr id="72" name="Straight Arrow Connector 71"/>
          <p:cNvCxnSpPr>
            <a:stCxn id="11" idx="7"/>
            <a:endCxn id="69" idx="3"/>
          </p:cNvCxnSpPr>
          <p:nvPr/>
        </p:nvCxnSpPr>
        <p:spPr>
          <a:xfrm flipV="1">
            <a:off x="3354729" y="4788764"/>
            <a:ext cx="1625031" cy="53291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3177708" y="6200273"/>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cxnSp>
        <p:nvCxnSpPr>
          <p:cNvPr id="91" name="Straight Arrow Connector 90"/>
          <p:cNvCxnSpPr>
            <a:stCxn id="10" idx="5"/>
            <a:endCxn id="90" idx="2"/>
          </p:cNvCxnSpPr>
          <p:nvPr/>
        </p:nvCxnSpPr>
        <p:spPr>
          <a:xfrm>
            <a:off x="2419575" y="5999413"/>
            <a:ext cx="758133" cy="43053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4303066" y="5885617"/>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cxnSp>
        <p:nvCxnSpPr>
          <p:cNvPr id="95" name="Straight Arrow Connector 94"/>
          <p:cNvCxnSpPr>
            <a:stCxn id="10" idx="6"/>
            <a:endCxn id="94" idx="2"/>
          </p:cNvCxnSpPr>
          <p:nvPr/>
        </p:nvCxnSpPr>
        <p:spPr>
          <a:xfrm>
            <a:off x="2486843" y="5837011"/>
            <a:ext cx="1816222" cy="278276"/>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1" idx="5"/>
            <a:endCxn id="94" idx="1"/>
          </p:cNvCxnSpPr>
          <p:nvPr/>
        </p:nvCxnSpPr>
        <p:spPr>
          <a:xfrm>
            <a:off x="3354728" y="5646479"/>
            <a:ext cx="1015606" cy="30640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1" idx="6"/>
            <a:endCxn id="7" idx="2"/>
          </p:cNvCxnSpPr>
          <p:nvPr/>
        </p:nvCxnSpPr>
        <p:spPr>
          <a:xfrm flipV="1">
            <a:off x="3421998" y="5321678"/>
            <a:ext cx="4274203" cy="162401"/>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6"/>
            <a:endCxn id="7" idx="1"/>
          </p:cNvCxnSpPr>
          <p:nvPr/>
        </p:nvCxnSpPr>
        <p:spPr>
          <a:xfrm>
            <a:off x="5371831" y="4626363"/>
            <a:ext cx="2391638" cy="532912"/>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94" idx="6"/>
            <a:endCxn id="7" idx="3"/>
          </p:cNvCxnSpPr>
          <p:nvPr/>
        </p:nvCxnSpPr>
        <p:spPr>
          <a:xfrm flipV="1">
            <a:off x="4762407" y="5484079"/>
            <a:ext cx="3001063" cy="631209"/>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90" idx="6"/>
            <a:endCxn id="94" idx="3"/>
          </p:cNvCxnSpPr>
          <p:nvPr/>
        </p:nvCxnSpPr>
        <p:spPr>
          <a:xfrm flipV="1">
            <a:off x="3637048" y="6277689"/>
            <a:ext cx="733286" cy="15225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569629" y="2790121"/>
            <a:ext cx="5153590" cy="523220"/>
          </a:xfrm>
          <a:prstGeom prst="rect">
            <a:avLst/>
          </a:prstGeom>
          <a:noFill/>
        </p:spPr>
        <p:txBody>
          <a:bodyPr wrap="none" rtlCol="0">
            <a:spAutoFit/>
          </a:bodyPr>
          <a:lstStyle/>
          <a:p>
            <a:r>
              <a:rPr lang="en-US" sz="2800" dirty="0"/>
              <a:t>Set of edge-disjoint paths of size 4</a:t>
            </a:r>
          </a:p>
        </p:txBody>
      </p:sp>
      <p:sp>
        <p:nvSpPr>
          <p:cNvPr id="30" name="TextBox 29">
            <a:extLst>
              <a:ext uri="{FF2B5EF4-FFF2-40B4-BE49-F238E27FC236}">
                <a16:creationId xmlns:a16="http://schemas.microsoft.com/office/drawing/2014/main" id="{5E5341FC-8BF0-D244-A527-8324B15618E3}"/>
              </a:ext>
            </a:extLst>
          </p:cNvPr>
          <p:cNvSpPr txBox="1"/>
          <p:nvPr/>
        </p:nvSpPr>
        <p:spPr>
          <a:xfrm>
            <a:off x="6567650" y="3417844"/>
            <a:ext cx="3696718" cy="523220"/>
          </a:xfrm>
          <a:prstGeom prst="rect">
            <a:avLst/>
          </a:prstGeom>
          <a:noFill/>
        </p:spPr>
        <p:txBody>
          <a:bodyPr wrap="none" rtlCol="0">
            <a:spAutoFit/>
          </a:bodyPr>
          <a:lstStyle/>
          <a:p>
            <a:r>
              <a:rPr lang="en-US" sz="2800" dirty="0"/>
              <a:t>Is this the max number?</a:t>
            </a:r>
          </a:p>
        </p:txBody>
      </p:sp>
    </p:spTree>
    <p:extLst>
      <p:ext uri="{BB962C8B-B14F-4D97-AF65-F5344CB8AC3E}">
        <p14:creationId xmlns:p14="http://schemas.microsoft.com/office/powerpoint/2010/main" val="2200327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Edge-Disjoint Paths Algorithm</a:t>
            </a:r>
          </a:p>
        </p:txBody>
      </p:sp>
      <p:sp>
        <p:nvSpPr>
          <p:cNvPr id="4" name="Slide Number Placeholder 3"/>
          <p:cNvSpPr>
            <a:spLocks noGrp="1"/>
          </p:cNvSpPr>
          <p:nvPr>
            <p:ph type="sldNum" sz="quarter" idx="12"/>
          </p:nvPr>
        </p:nvSpPr>
        <p:spPr/>
        <p:txBody>
          <a:bodyPr/>
          <a:lstStyle/>
          <a:p>
            <a:fld id="{86BADE50-950A-4D58-BFB2-FA2C6A8B385D}" type="slidenum">
              <a:rPr lang="en-US" smtClean="0"/>
              <a:t>7</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990600" y="1329586"/>
                <a:ext cx="10901882" cy="1384995"/>
              </a:xfrm>
              <a:prstGeom prst="rect">
                <a:avLst/>
              </a:prstGeom>
              <a:noFill/>
            </p:spPr>
            <p:txBody>
              <a:bodyPr wrap="square" rtlCol="0">
                <a:spAutoFit/>
              </a:bodyPr>
              <a:lstStyle/>
              <a:p>
                <a:r>
                  <a:rPr lang="en-US" sz="2800" dirty="0">
                    <a:solidFill>
                      <a:schemeClr val="tx1"/>
                    </a:solidFill>
                  </a:rPr>
                  <a:t>Use a problem we know how to solve, </a:t>
                </a:r>
                <a:r>
                  <a:rPr lang="en-US" sz="2800" b="1" i="1" dirty="0">
                    <a:solidFill>
                      <a:schemeClr val="accent1"/>
                    </a:solidFill>
                  </a:rPr>
                  <a:t>max network flow</a:t>
                </a:r>
                <a:r>
                  <a:rPr lang="en-US" sz="2800" dirty="0">
                    <a:solidFill>
                      <a:schemeClr val="tx1"/>
                    </a:solidFill>
                  </a:rPr>
                  <a:t>, to solve this!</a:t>
                </a:r>
                <a:br>
                  <a:rPr lang="en-US" sz="3200" b="1" dirty="0">
                    <a:solidFill>
                      <a:schemeClr val="tx1"/>
                    </a:solidFill>
                  </a:rPr>
                </a:br>
                <a:endParaRPr lang="en-US" sz="3200" b="1" dirty="0">
                  <a:solidFill>
                    <a:schemeClr val="tx1"/>
                  </a:solidFill>
                </a:endParaRPr>
              </a:p>
              <a:p>
                <a:r>
                  <a:rPr lang="en-US" sz="2400" dirty="0">
                    <a:solidFill>
                      <a:schemeClr val="tx1"/>
                    </a:solidFill>
                  </a:rPr>
                  <a:t>Make </a:t>
                </a:r>
                <a14:m>
                  <m:oMath xmlns:m="http://schemas.openxmlformats.org/officeDocument/2006/math">
                    <m:r>
                      <a:rPr lang="en-US" sz="2400" b="0" i="1" smtClean="0">
                        <a:solidFill>
                          <a:schemeClr val="tx1"/>
                        </a:solidFill>
                        <a:latin typeface="Cambria Math" panose="02040503050406030204" pitchFamily="18" charset="0"/>
                      </a:rPr>
                      <m:t>𝑢</m:t>
                    </m:r>
                  </m:oMath>
                </a14:m>
                <a:r>
                  <a:rPr lang="en-US" sz="2400" dirty="0">
                    <a:solidFill>
                      <a:schemeClr val="tx1"/>
                    </a:solidFill>
                  </a:rPr>
                  <a:t> and </a:t>
                </a:r>
                <a14:m>
                  <m:oMath xmlns:m="http://schemas.openxmlformats.org/officeDocument/2006/math">
                    <m:r>
                      <a:rPr lang="en-US" sz="2400" b="0" i="1" smtClean="0">
                        <a:solidFill>
                          <a:schemeClr val="tx1"/>
                        </a:solidFill>
                        <a:latin typeface="Cambria Math" panose="02040503050406030204" pitchFamily="18" charset="0"/>
                      </a:rPr>
                      <m:t>𝑣</m:t>
                    </m:r>
                  </m:oMath>
                </a14:m>
                <a:r>
                  <a:rPr lang="en-US" sz="2400" dirty="0">
                    <a:solidFill>
                      <a:schemeClr val="tx1"/>
                    </a:solidFill>
                  </a:rPr>
                  <a:t> the source and sink, give each edge capacity </a:t>
                </a:r>
                <a14:m>
                  <m:oMath xmlns:m="http://schemas.openxmlformats.org/officeDocument/2006/math">
                    <m:r>
                      <a:rPr lang="en-US" sz="2400" i="1">
                        <a:solidFill>
                          <a:schemeClr val="tx1"/>
                        </a:solidFill>
                        <a:latin typeface="Cambria Math"/>
                      </a:rPr>
                      <m:t>1</m:t>
                    </m:r>
                  </m:oMath>
                </a14:m>
                <a:r>
                  <a:rPr lang="en-US" sz="2400" dirty="0">
                    <a:solidFill>
                      <a:schemeClr val="tx1"/>
                    </a:solidFill>
                  </a:rPr>
                  <a:t>, find the max flow.</a:t>
                </a:r>
              </a:p>
            </p:txBody>
          </p:sp>
        </mc:Choice>
        <mc:Fallback xmlns="">
          <p:sp>
            <p:nvSpPr>
              <p:cNvPr id="5" name="TextBox 4"/>
              <p:cNvSpPr txBox="1">
                <a:spLocks noRot="1" noChangeAspect="1" noMove="1" noResize="1" noEditPoints="1" noAdjustHandles="1" noChangeArrowheads="1" noChangeShapeType="1" noTextEdit="1"/>
              </p:cNvSpPr>
              <p:nvPr/>
            </p:nvSpPr>
            <p:spPr>
              <a:xfrm>
                <a:off x="990600" y="1329586"/>
                <a:ext cx="10901882" cy="1384995"/>
              </a:xfrm>
              <a:prstGeom prst="rect">
                <a:avLst/>
              </a:prstGeom>
              <a:blipFill>
                <a:blip r:embed="rId2"/>
                <a:stretch>
                  <a:fillRect l="-1164" t="-4545"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a:xfrm>
                <a:off x="1797832" y="2988540"/>
                <a:ext cx="459341" cy="459341"/>
              </a:xfrm>
              <a:prstGeom prst="ellipse">
                <a:avLst/>
              </a:prstGeom>
              <a:solidFill>
                <a:srgbClr val="7030A0"/>
              </a:solid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a:rPr>
                        <m:t>𝑠</m:t>
                      </m:r>
                    </m:oMath>
                  </m:oMathPara>
                </a14:m>
                <a:endParaRPr lang="en-US" dirty="0"/>
              </a:p>
            </p:txBody>
          </p:sp>
        </mc:Choice>
        <mc:Fallback xmlns="">
          <p:sp>
            <p:nvSpPr>
              <p:cNvPr id="6" name="Oval 5"/>
              <p:cNvSpPr>
                <a:spLocks noRot="1" noChangeAspect="1" noMove="1" noResize="1" noEditPoints="1" noAdjustHandles="1" noChangeArrowheads="1" noChangeShapeType="1" noTextEdit="1"/>
              </p:cNvSpPr>
              <p:nvPr/>
            </p:nvSpPr>
            <p:spPr>
              <a:xfrm>
                <a:off x="1797832" y="2988540"/>
                <a:ext cx="459341" cy="459341"/>
              </a:xfrm>
              <a:prstGeom prst="ellipse">
                <a:avLst/>
              </a:prstGeom>
              <a:blipFill>
                <a:blip r:embed="rId3"/>
                <a:stretch>
                  <a:fillRect/>
                </a:stretch>
              </a:blipFill>
              <a:ln>
                <a:solidFill>
                  <a:srgbClr val="7030A0"/>
                </a:solidFill>
                <a:headEnd type="none" w="med" len="med"/>
                <a:tailEnd type="triangl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7696201" y="5092007"/>
                <a:ext cx="459341" cy="459341"/>
              </a:xfrm>
              <a:prstGeom prst="ellipse">
                <a:avLst/>
              </a:prstGeom>
              <a:solidFill>
                <a:srgbClr val="00CCFF"/>
              </a:solid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solidFill>
                            <a:schemeClr val="tx1"/>
                          </a:solidFill>
                          <a:latin typeface="Cambria Math"/>
                        </a:rPr>
                        <m:t>𝑡</m:t>
                      </m:r>
                    </m:oMath>
                  </m:oMathPara>
                </a14:m>
                <a:endParaRPr lang="en-US" dirty="0">
                  <a:solidFill>
                    <a:schemeClr val="tx1"/>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7696201" y="5092007"/>
                <a:ext cx="459341" cy="459341"/>
              </a:xfrm>
              <a:prstGeom prst="ellipse">
                <a:avLst/>
              </a:prstGeom>
              <a:blipFill>
                <a:blip r:embed="rId4"/>
                <a:stretch>
                  <a:fillRect/>
                </a:stretch>
              </a:blipFill>
              <a:ln>
                <a:solidFill>
                  <a:srgbClr val="0070C0"/>
                </a:solidFill>
                <a:headEnd type="none" w="med" len="med"/>
                <a:tailEnd type="triangle" w="med" len="med"/>
              </a:ln>
            </p:spPr>
            <p:txBody>
              <a:bodyPr/>
              <a:lstStyle/>
              <a:p>
                <a:r>
                  <a:rPr lang="en-US">
                    <a:noFill/>
                  </a:rPr>
                  <a:t> </a:t>
                </a:r>
              </a:p>
            </p:txBody>
          </p:sp>
        </mc:Fallback>
      </mc:AlternateContent>
      <p:sp>
        <p:nvSpPr>
          <p:cNvPr id="8" name="Oval 7"/>
          <p:cNvSpPr/>
          <p:nvPr/>
        </p:nvSpPr>
        <p:spPr>
          <a:xfrm>
            <a:off x="4520419" y="2921271"/>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9" name="Oval 8"/>
          <p:cNvSpPr/>
          <p:nvPr/>
        </p:nvSpPr>
        <p:spPr>
          <a:xfrm>
            <a:off x="3590943" y="4167022"/>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sp>
        <p:nvSpPr>
          <p:cNvPr id="10" name="Oval 9"/>
          <p:cNvSpPr/>
          <p:nvPr/>
        </p:nvSpPr>
        <p:spPr>
          <a:xfrm>
            <a:off x="2027503" y="5607341"/>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11" name="Oval 10"/>
          <p:cNvSpPr/>
          <p:nvPr/>
        </p:nvSpPr>
        <p:spPr>
          <a:xfrm>
            <a:off x="2962657" y="5254408"/>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cxnSp>
        <p:nvCxnSpPr>
          <p:cNvPr id="12" name="Straight Arrow Connector 11"/>
          <p:cNvCxnSpPr>
            <a:stCxn id="6" idx="7"/>
            <a:endCxn id="8" idx="2"/>
          </p:cNvCxnSpPr>
          <p:nvPr/>
        </p:nvCxnSpPr>
        <p:spPr>
          <a:xfrm>
            <a:off x="2189904" y="3055809"/>
            <a:ext cx="2330515" cy="9513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4"/>
            <a:endCxn id="10" idx="0"/>
          </p:cNvCxnSpPr>
          <p:nvPr/>
        </p:nvCxnSpPr>
        <p:spPr>
          <a:xfrm>
            <a:off x="2027503" y="3447880"/>
            <a:ext cx="229671" cy="2159460"/>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7"/>
            <a:endCxn id="8" idx="3"/>
          </p:cNvCxnSpPr>
          <p:nvPr/>
        </p:nvCxnSpPr>
        <p:spPr>
          <a:xfrm flipV="1">
            <a:off x="3983015" y="3313342"/>
            <a:ext cx="604673" cy="92094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6"/>
            <a:endCxn id="9" idx="1"/>
          </p:cNvCxnSpPr>
          <p:nvPr/>
        </p:nvCxnSpPr>
        <p:spPr>
          <a:xfrm>
            <a:off x="2257173" y="3218210"/>
            <a:ext cx="1401039" cy="1016080"/>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5"/>
            <a:endCxn id="11" idx="1"/>
          </p:cNvCxnSpPr>
          <p:nvPr/>
        </p:nvCxnSpPr>
        <p:spPr>
          <a:xfrm>
            <a:off x="2189903" y="3380612"/>
            <a:ext cx="840022" cy="1941065"/>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6"/>
            <a:endCxn id="69" idx="2"/>
          </p:cNvCxnSpPr>
          <p:nvPr/>
        </p:nvCxnSpPr>
        <p:spPr>
          <a:xfrm>
            <a:off x="4050284" y="4396693"/>
            <a:ext cx="862207" cy="229671"/>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7" idx="0"/>
            <a:endCxn id="8" idx="5"/>
          </p:cNvCxnSpPr>
          <p:nvPr/>
        </p:nvCxnSpPr>
        <p:spPr>
          <a:xfrm flipH="1" flipV="1">
            <a:off x="4912491" y="3313342"/>
            <a:ext cx="3013381" cy="1778664"/>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912491" y="4396693"/>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t>
            </a:r>
          </a:p>
        </p:txBody>
      </p:sp>
      <p:cxnSp>
        <p:nvCxnSpPr>
          <p:cNvPr id="72" name="Straight Arrow Connector 71"/>
          <p:cNvCxnSpPr>
            <a:stCxn id="11" idx="7"/>
            <a:endCxn id="69" idx="3"/>
          </p:cNvCxnSpPr>
          <p:nvPr/>
        </p:nvCxnSpPr>
        <p:spPr>
          <a:xfrm flipV="1">
            <a:off x="3354729" y="4788764"/>
            <a:ext cx="1625031" cy="53291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3177708" y="6200273"/>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cxnSp>
        <p:nvCxnSpPr>
          <p:cNvPr id="91" name="Straight Arrow Connector 90"/>
          <p:cNvCxnSpPr>
            <a:stCxn id="10" idx="5"/>
            <a:endCxn id="90" idx="2"/>
          </p:cNvCxnSpPr>
          <p:nvPr/>
        </p:nvCxnSpPr>
        <p:spPr>
          <a:xfrm>
            <a:off x="2419575" y="5999413"/>
            <a:ext cx="758133" cy="43053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4303066" y="5885617"/>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cxnSp>
        <p:nvCxnSpPr>
          <p:cNvPr id="95" name="Straight Arrow Connector 94"/>
          <p:cNvCxnSpPr>
            <a:stCxn id="10" idx="6"/>
            <a:endCxn id="94" idx="2"/>
          </p:cNvCxnSpPr>
          <p:nvPr/>
        </p:nvCxnSpPr>
        <p:spPr>
          <a:xfrm>
            <a:off x="2486843" y="5837011"/>
            <a:ext cx="1816222" cy="278276"/>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1" idx="5"/>
            <a:endCxn id="94" idx="1"/>
          </p:cNvCxnSpPr>
          <p:nvPr/>
        </p:nvCxnSpPr>
        <p:spPr>
          <a:xfrm>
            <a:off x="3354728" y="5646479"/>
            <a:ext cx="1015606" cy="30640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1" idx="6"/>
            <a:endCxn id="7" idx="2"/>
          </p:cNvCxnSpPr>
          <p:nvPr/>
        </p:nvCxnSpPr>
        <p:spPr>
          <a:xfrm flipV="1">
            <a:off x="3421998" y="5321678"/>
            <a:ext cx="4274203" cy="162401"/>
          </a:xfrm>
          <a:prstGeom prst="straightConnector1">
            <a:avLst/>
          </a:prstGeom>
          <a:ln w="57150">
            <a:solidFill>
              <a:srgbClr val="FF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6"/>
            <a:endCxn id="7" idx="1"/>
          </p:cNvCxnSpPr>
          <p:nvPr/>
        </p:nvCxnSpPr>
        <p:spPr>
          <a:xfrm>
            <a:off x="5371831" y="4626363"/>
            <a:ext cx="2391638" cy="532912"/>
          </a:xfrm>
          <a:prstGeom prst="straightConnector1">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94" idx="6"/>
            <a:endCxn id="7" idx="3"/>
          </p:cNvCxnSpPr>
          <p:nvPr/>
        </p:nvCxnSpPr>
        <p:spPr>
          <a:xfrm flipV="1">
            <a:off x="4762407" y="5484079"/>
            <a:ext cx="3001063" cy="631209"/>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90" idx="6"/>
            <a:endCxn id="94" idx="3"/>
          </p:cNvCxnSpPr>
          <p:nvPr/>
        </p:nvCxnSpPr>
        <p:spPr>
          <a:xfrm flipV="1">
            <a:off x="3637048" y="6277689"/>
            <a:ext cx="733286" cy="15225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467600" y="3047475"/>
            <a:ext cx="4439742" cy="461665"/>
          </a:xfrm>
          <a:prstGeom prst="rect">
            <a:avLst/>
          </a:prstGeom>
          <a:noFill/>
        </p:spPr>
        <p:txBody>
          <a:bodyPr wrap="none" rtlCol="0">
            <a:spAutoFit/>
          </a:bodyPr>
          <a:lstStyle/>
          <a:p>
            <a:r>
              <a:rPr lang="en-US" sz="2400" dirty="0"/>
              <a:t>Set of edge-disjoint paths of size 4</a:t>
            </a:r>
          </a:p>
        </p:txBody>
      </p:sp>
      <p:sp>
        <p:nvSpPr>
          <p:cNvPr id="3" name="TextBox 2">
            <a:extLst>
              <a:ext uri="{FF2B5EF4-FFF2-40B4-BE49-F238E27FC236}">
                <a16:creationId xmlns:a16="http://schemas.microsoft.com/office/drawing/2014/main" id="{CD42C6FD-5F05-BE42-A38D-FB5FFA03020E}"/>
              </a:ext>
            </a:extLst>
          </p:cNvPr>
          <p:cNvSpPr txBox="1"/>
          <p:nvPr/>
        </p:nvSpPr>
        <p:spPr>
          <a:xfrm>
            <a:off x="3153141" y="2678144"/>
            <a:ext cx="508473" cy="369332"/>
          </a:xfrm>
          <a:prstGeom prst="rect">
            <a:avLst/>
          </a:prstGeom>
          <a:noFill/>
        </p:spPr>
        <p:txBody>
          <a:bodyPr wrap="none" rtlCol="0">
            <a:spAutoFit/>
          </a:bodyPr>
          <a:lstStyle/>
          <a:p>
            <a:r>
              <a:rPr lang="en-US" dirty="0"/>
              <a:t>1/1</a:t>
            </a:r>
          </a:p>
        </p:txBody>
      </p:sp>
      <p:sp>
        <p:nvSpPr>
          <p:cNvPr id="31" name="TextBox 30">
            <a:extLst>
              <a:ext uri="{FF2B5EF4-FFF2-40B4-BE49-F238E27FC236}">
                <a16:creationId xmlns:a16="http://schemas.microsoft.com/office/drawing/2014/main" id="{90537B86-DA2E-4F4E-8693-186DAA5392A4}"/>
              </a:ext>
            </a:extLst>
          </p:cNvPr>
          <p:cNvSpPr txBox="1"/>
          <p:nvPr/>
        </p:nvSpPr>
        <p:spPr>
          <a:xfrm>
            <a:off x="3019192" y="3447880"/>
            <a:ext cx="508473" cy="369332"/>
          </a:xfrm>
          <a:prstGeom prst="rect">
            <a:avLst/>
          </a:prstGeom>
          <a:noFill/>
        </p:spPr>
        <p:txBody>
          <a:bodyPr wrap="none" rtlCol="0">
            <a:spAutoFit/>
          </a:bodyPr>
          <a:lstStyle/>
          <a:p>
            <a:r>
              <a:rPr lang="en-US" dirty="0"/>
              <a:t>1/1</a:t>
            </a:r>
          </a:p>
        </p:txBody>
      </p:sp>
      <p:sp>
        <p:nvSpPr>
          <p:cNvPr id="32" name="TextBox 31">
            <a:extLst>
              <a:ext uri="{FF2B5EF4-FFF2-40B4-BE49-F238E27FC236}">
                <a16:creationId xmlns:a16="http://schemas.microsoft.com/office/drawing/2014/main" id="{26D04883-B3C0-BC42-A15D-DDC9AD65104B}"/>
              </a:ext>
            </a:extLst>
          </p:cNvPr>
          <p:cNvSpPr txBox="1"/>
          <p:nvPr/>
        </p:nvSpPr>
        <p:spPr>
          <a:xfrm>
            <a:off x="2631518" y="4245660"/>
            <a:ext cx="508473" cy="369332"/>
          </a:xfrm>
          <a:prstGeom prst="rect">
            <a:avLst/>
          </a:prstGeom>
          <a:noFill/>
        </p:spPr>
        <p:txBody>
          <a:bodyPr wrap="none" rtlCol="0">
            <a:spAutoFit/>
          </a:bodyPr>
          <a:lstStyle/>
          <a:p>
            <a:r>
              <a:rPr lang="en-US" dirty="0"/>
              <a:t>1/1</a:t>
            </a:r>
          </a:p>
        </p:txBody>
      </p:sp>
      <p:sp>
        <p:nvSpPr>
          <p:cNvPr id="33" name="TextBox 32">
            <a:extLst>
              <a:ext uri="{FF2B5EF4-FFF2-40B4-BE49-F238E27FC236}">
                <a16:creationId xmlns:a16="http://schemas.microsoft.com/office/drawing/2014/main" id="{E98F8F6C-9574-2744-9359-609F05A80335}"/>
              </a:ext>
            </a:extLst>
          </p:cNvPr>
          <p:cNvSpPr txBox="1"/>
          <p:nvPr/>
        </p:nvSpPr>
        <p:spPr>
          <a:xfrm>
            <a:off x="2189902" y="4751843"/>
            <a:ext cx="508473" cy="369332"/>
          </a:xfrm>
          <a:prstGeom prst="rect">
            <a:avLst/>
          </a:prstGeom>
          <a:noFill/>
        </p:spPr>
        <p:txBody>
          <a:bodyPr wrap="none" rtlCol="0">
            <a:spAutoFit/>
          </a:bodyPr>
          <a:lstStyle/>
          <a:p>
            <a:r>
              <a:rPr lang="en-US" dirty="0"/>
              <a:t>1/1</a:t>
            </a:r>
          </a:p>
        </p:txBody>
      </p:sp>
      <p:sp>
        <p:nvSpPr>
          <p:cNvPr id="34" name="TextBox 33">
            <a:extLst>
              <a:ext uri="{FF2B5EF4-FFF2-40B4-BE49-F238E27FC236}">
                <a16:creationId xmlns:a16="http://schemas.microsoft.com/office/drawing/2014/main" id="{8A8CD8E9-205E-6B4F-BADD-039F6CF2E80A}"/>
              </a:ext>
            </a:extLst>
          </p:cNvPr>
          <p:cNvSpPr txBox="1"/>
          <p:nvPr/>
        </p:nvSpPr>
        <p:spPr>
          <a:xfrm>
            <a:off x="5861038" y="3488809"/>
            <a:ext cx="508473" cy="369332"/>
          </a:xfrm>
          <a:prstGeom prst="rect">
            <a:avLst/>
          </a:prstGeom>
          <a:noFill/>
        </p:spPr>
        <p:txBody>
          <a:bodyPr wrap="none" rtlCol="0">
            <a:spAutoFit/>
          </a:bodyPr>
          <a:lstStyle/>
          <a:p>
            <a:r>
              <a:rPr lang="en-US" dirty="0"/>
              <a:t>1/1</a:t>
            </a:r>
          </a:p>
        </p:txBody>
      </p:sp>
      <p:sp>
        <p:nvSpPr>
          <p:cNvPr id="35" name="TextBox 34">
            <a:extLst>
              <a:ext uri="{FF2B5EF4-FFF2-40B4-BE49-F238E27FC236}">
                <a16:creationId xmlns:a16="http://schemas.microsoft.com/office/drawing/2014/main" id="{EE5D14CA-9310-5B44-B403-B60BA0EC6CDB}"/>
              </a:ext>
            </a:extLst>
          </p:cNvPr>
          <p:cNvSpPr txBox="1"/>
          <p:nvPr/>
        </p:nvSpPr>
        <p:spPr>
          <a:xfrm>
            <a:off x="4219230" y="4102241"/>
            <a:ext cx="508473" cy="369332"/>
          </a:xfrm>
          <a:prstGeom prst="rect">
            <a:avLst/>
          </a:prstGeom>
          <a:noFill/>
        </p:spPr>
        <p:txBody>
          <a:bodyPr wrap="none" rtlCol="0">
            <a:spAutoFit/>
          </a:bodyPr>
          <a:lstStyle/>
          <a:p>
            <a:r>
              <a:rPr lang="en-US" dirty="0"/>
              <a:t>1/1</a:t>
            </a:r>
          </a:p>
        </p:txBody>
      </p:sp>
      <p:sp>
        <p:nvSpPr>
          <p:cNvPr id="36" name="TextBox 35">
            <a:extLst>
              <a:ext uri="{FF2B5EF4-FFF2-40B4-BE49-F238E27FC236}">
                <a16:creationId xmlns:a16="http://schemas.microsoft.com/office/drawing/2014/main" id="{277CDEEE-AF30-FA4F-AF34-3C4FC83481EB}"/>
              </a:ext>
            </a:extLst>
          </p:cNvPr>
          <p:cNvSpPr txBox="1"/>
          <p:nvPr/>
        </p:nvSpPr>
        <p:spPr>
          <a:xfrm>
            <a:off x="5961780" y="4382511"/>
            <a:ext cx="508473" cy="369332"/>
          </a:xfrm>
          <a:prstGeom prst="rect">
            <a:avLst/>
          </a:prstGeom>
          <a:noFill/>
        </p:spPr>
        <p:txBody>
          <a:bodyPr wrap="none" rtlCol="0">
            <a:spAutoFit/>
          </a:bodyPr>
          <a:lstStyle/>
          <a:p>
            <a:r>
              <a:rPr lang="en-US" dirty="0"/>
              <a:t>1/1</a:t>
            </a:r>
          </a:p>
        </p:txBody>
      </p:sp>
      <p:sp>
        <p:nvSpPr>
          <p:cNvPr id="37" name="TextBox 36">
            <a:extLst>
              <a:ext uri="{FF2B5EF4-FFF2-40B4-BE49-F238E27FC236}">
                <a16:creationId xmlns:a16="http://schemas.microsoft.com/office/drawing/2014/main" id="{7D642424-6BEB-594C-AEE7-F24175868E6B}"/>
              </a:ext>
            </a:extLst>
          </p:cNvPr>
          <p:cNvSpPr txBox="1"/>
          <p:nvPr/>
        </p:nvSpPr>
        <p:spPr>
          <a:xfrm>
            <a:off x="5100058" y="5053365"/>
            <a:ext cx="508473" cy="369332"/>
          </a:xfrm>
          <a:prstGeom prst="rect">
            <a:avLst/>
          </a:prstGeom>
          <a:noFill/>
        </p:spPr>
        <p:txBody>
          <a:bodyPr wrap="none" rtlCol="0">
            <a:spAutoFit/>
          </a:bodyPr>
          <a:lstStyle/>
          <a:p>
            <a:r>
              <a:rPr lang="en-US" dirty="0"/>
              <a:t>1/1</a:t>
            </a:r>
          </a:p>
        </p:txBody>
      </p:sp>
      <p:sp>
        <p:nvSpPr>
          <p:cNvPr id="38" name="TextBox 37">
            <a:extLst>
              <a:ext uri="{FF2B5EF4-FFF2-40B4-BE49-F238E27FC236}">
                <a16:creationId xmlns:a16="http://schemas.microsoft.com/office/drawing/2014/main" id="{4005A823-4FF9-7F4C-AC4B-CAA8FB4F7579}"/>
              </a:ext>
            </a:extLst>
          </p:cNvPr>
          <p:cNvSpPr txBox="1"/>
          <p:nvPr/>
        </p:nvSpPr>
        <p:spPr>
          <a:xfrm>
            <a:off x="5418293" y="5543606"/>
            <a:ext cx="508473" cy="369332"/>
          </a:xfrm>
          <a:prstGeom prst="rect">
            <a:avLst/>
          </a:prstGeom>
          <a:noFill/>
        </p:spPr>
        <p:txBody>
          <a:bodyPr wrap="none" rtlCol="0">
            <a:spAutoFit/>
          </a:bodyPr>
          <a:lstStyle/>
          <a:p>
            <a:r>
              <a:rPr lang="en-US" dirty="0"/>
              <a:t>1/1</a:t>
            </a:r>
          </a:p>
        </p:txBody>
      </p:sp>
      <p:sp>
        <p:nvSpPr>
          <p:cNvPr id="39" name="TextBox 38">
            <a:extLst>
              <a:ext uri="{FF2B5EF4-FFF2-40B4-BE49-F238E27FC236}">
                <a16:creationId xmlns:a16="http://schemas.microsoft.com/office/drawing/2014/main" id="{24FC74AD-B4B2-5E48-9BEC-7F174A1D7681}"/>
              </a:ext>
            </a:extLst>
          </p:cNvPr>
          <p:cNvSpPr txBox="1"/>
          <p:nvPr/>
        </p:nvSpPr>
        <p:spPr>
          <a:xfrm>
            <a:off x="3082470" y="5691483"/>
            <a:ext cx="508473" cy="369332"/>
          </a:xfrm>
          <a:prstGeom prst="rect">
            <a:avLst/>
          </a:prstGeom>
          <a:noFill/>
        </p:spPr>
        <p:txBody>
          <a:bodyPr wrap="square" rtlCol="0">
            <a:spAutoFit/>
          </a:bodyPr>
          <a:lstStyle/>
          <a:p>
            <a:r>
              <a:rPr lang="en-US" dirty="0"/>
              <a:t>1/1</a:t>
            </a:r>
          </a:p>
        </p:txBody>
      </p:sp>
      <p:sp>
        <p:nvSpPr>
          <p:cNvPr id="40" name="TextBox 39">
            <a:extLst>
              <a:ext uri="{FF2B5EF4-FFF2-40B4-BE49-F238E27FC236}">
                <a16:creationId xmlns:a16="http://schemas.microsoft.com/office/drawing/2014/main" id="{87F3B4E6-76F3-134C-9B63-DCCAF2019C2E}"/>
              </a:ext>
            </a:extLst>
          </p:cNvPr>
          <p:cNvSpPr txBox="1"/>
          <p:nvPr/>
        </p:nvSpPr>
        <p:spPr>
          <a:xfrm>
            <a:off x="4285351" y="3578118"/>
            <a:ext cx="508473" cy="369332"/>
          </a:xfrm>
          <a:prstGeom prst="rect">
            <a:avLst/>
          </a:prstGeom>
          <a:noFill/>
        </p:spPr>
        <p:txBody>
          <a:bodyPr wrap="none" rtlCol="0">
            <a:spAutoFit/>
          </a:bodyPr>
          <a:lstStyle/>
          <a:p>
            <a:r>
              <a:rPr lang="en-US" dirty="0"/>
              <a:t>0/1</a:t>
            </a:r>
          </a:p>
        </p:txBody>
      </p:sp>
      <p:sp>
        <p:nvSpPr>
          <p:cNvPr id="41" name="TextBox 40">
            <a:extLst>
              <a:ext uri="{FF2B5EF4-FFF2-40B4-BE49-F238E27FC236}">
                <a16:creationId xmlns:a16="http://schemas.microsoft.com/office/drawing/2014/main" id="{B1937D5E-532F-2A4A-B93A-B359E8CE03FB}"/>
              </a:ext>
            </a:extLst>
          </p:cNvPr>
          <p:cNvSpPr txBox="1"/>
          <p:nvPr/>
        </p:nvSpPr>
        <p:spPr>
          <a:xfrm>
            <a:off x="3824378" y="4715689"/>
            <a:ext cx="508473" cy="369332"/>
          </a:xfrm>
          <a:prstGeom prst="rect">
            <a:avLst/>
          </a:prstGeom>
          <a:noFill/>
        </p:spPr>
        <p:txBody>
          <a:bodyPr wrap="none" rtlCol="0">
            <a:spAutoFit/>
          </a:bodyPr>
          <a:lstStyle/>
          <a:p>
            <a:r>
              <a:rPr lang="en-US" dirty="0"/>
              <a:t>0/1</a:t>
            </a:r>
          </a:p>
        </p:txBody>
      </p:sp>
      <p:sp>
        <p:nvSpPr>
          <p:cNvPr id="42" name="TextBox 41">
            <a:extLst>
              <a:ext uri="{FF2B5EF4-FFF2-40B4-BE49-F238E27FC236}">
                <a16:creationId xmlns:a16="http://schemas.microsoft.com/office/drawing/2014/main" id="{B4719F3E-35A9-5B4C-BE30-9E36839A1F94}"/>
              </a:ext>
            </a:extLst>
          </p:cNvPr>
          <p:cNvSpPr txBox="1"/>
          <p:nvPr/>
        </p:nvSpPr>
        <p:spPr>
          <a:xfrm>
            <a:off x="3868298" y="5532685"/>
            <a:ext cx="508473" cy="369332"/>
          </a:xfrm>
          <a:prstGeom prst="rect">
            <a:avLst/>
          </a:prstGeom>
          <a:noFill/>
        </p:spPr>
        <p:txBody>
          <a:bodyPr wrap="none" rtlCol="0">
            <a:spAutoFit/>
          </a:bodyPr>
          <a:lstStyle/>
          <a:p>
            <a:r>
              <a:rPr lang="en-US" dirty="0"/>
              <a:t>0/1</a:t>
            </a:r>
          </a:p>
        </p:txBody>
      </p:sp>
      <p:sp>
        <p:nvSpPr>
          <p:cNvPr id="43" name="TextBox 42">
            <a:extLst>
              <a:ext uri="{FF2B5EF4-FFF2-40B4-BE49-F238E27FC236}">
                <a16:creationId xmlns:a16="http://schemas.microsoft.com/office/drawing/2014/main" id="{424046D5-A2D8-9A41-BAC1-59745B1735BA}"/>
              </a:ext>
            </a:extLst>
          </p:cNvPr>
          <p:cNvSpPr txBox="1"/>
          <p:nvPr/>
        </p:nvSpPr>
        <p:spPr>
          <a:xfrm>
            <a:off x="2370059" y="6175447"/>
            <a:ext cx="508473" cy="369332"/>
          </a:xfrm>
          <a:prstGeom prst="rect">
            <a:avLst/>
          </a:prstGeom>
          <a:noFill/>
        </p:spPr>
        <p:txBody>
          <a:bodyPr wrap="none" rtlCol="0">
            <a:spAutoFit/>
          </a:bodyPr>
          <a:lstStyle/>
          <a:p>
            <a:r>
              <a:rPr lang="en-US" dirty="0"/>
              <a:t>0/1</a:t>
            </a:r>
          </a:p>
        </p:txBody>
      </p:sp>
      <p:sp>
        <p:nvSpPr>
          <p:cNvPr id="44" name="TextBox 43">
            <a:extLst>
              <a:ext uri="{FF2B5EF4-FFF2-40B4-BE49-F238E27FC236}">
                <a16:creationId xmlns:a16="http://schemas.microsoft.com/office/drawing/2014/main" id="{166B6E4D-70C6-1844-AC0B-0D0F178DCDB7}"/>
              </a:ext>
            </a:extLst>
          </p:cNvPr>
          <p:cNvSpPr txBox="1"/>
          <p:nvPr/>
        </p:nvSpPr>
        <p:spPr>
          <a:xfrm>
            <a:off x="3778116" y="6354247"/>
            <a:ext cx="508473" cy="369332"/>
          </a:xfrm>
          <a:prstGeom prst="rect">
            <a:avLst/>
          </a:prstGeom>
          <a:noFill/>
        </p:spPr>
        <p:txBody>
          <a:bodyPr wrap="none" rtlCol="0">
            <a:spAutoFit/>
          </a:bodyPr>
          <a:lstStyle/>
          <a:p>
            <a:r>
              <a:rPr lang="en-US" dirty="0"/>
              <a:t>0/1</a:t>
            </a:r>
          </a:p>
        </p:txBody>
      </p:sp>
      <p:sp>
        <p:nvSpPr>
          <p:cNvPr id="45" name="TextBox 44">
            <a:extLst>
              <a:ext uri="{FF2B5EF4-FFF2-40B4-BE49-F238E27FC236}">
                <a16:creationId xmlns:a16="http://schemas.microsoft.com/office/drawing/2014/main" id="{5557972B-3A48-B14C-BA91-E6887AE185C0}"/>
              </a:ext>
            </a:extLst>
          </p:cNvPr>
          <p:cNvSpPr txBox="1"/>
          <p:nvPr/>
        </p:nvSpPr>
        <p:spPr>
          <a:xfrm>
            <a:off x="7467600" y="3524705"/>
            <a:ext cx="1827488" cy="461665"/>
          </a:xfrm>
          <a:prstGeom prst="rect">
            <a:avLst/>
          </a:prstGeom>
          <a:noFill/>
        </p:spPr>
        <p:txBody>
          <a:bodyPr wrap="none" rtlCol="0">
            <a:spAutoFit/>
          </a:bodyPr>
          <a:lstStyle/>
          <a:p>
            <a:r>
              <a:rPr lang="en-US" sz="2400" b="1" dirty="0">
                <a:solidFill>
                  <a:srgbClr val="0070C0"/>
                </a:solidFill>
              </a:rPr>
              <a:t>Max flow = 4</a:t>
            </a:r>
          </a:p>
        </p:txBody>
      </p:sp>
      <p:sp>
        <p:nvSpPr>
          <p:cNvPr id="46" name="TextBox 45">
            <a:extLst>
              <a:ext uri="{FF2B5EF4-FFF2-40B4-BE49-F238E27FC236}">
                <a16:creationId xmlns:a16="http://schemas.microsoft.com/office/drawing/2014/main" id="{E385FA2E-2E96-4D4A-AD3C-011B8C1CE11A}"/>
              </a:ext>
            </a:extLst>
          </p:cNvPr>
          <p:cNvSpPr txBox="1"/>
          <p:nvPr/>
        </p:nvSpPr>
        <p:spPr>
          <a:xfrm>
            <a:off x="8490654" y="4721511"/>
            <a:ext cx="3401829" cy="1569660"/>
          </a:xfrm>
          <a:prstGeom prst="rect">
            <a:avLst/>
          </a:prstGeom>
          <a:noFill/>
          <a:ln w="44450">
            <a:solidFill>
              <a:srgbClr val="0070C0"/>
            </a:solidFill>
          </a:ln>
        </p:spPr>
        <p:txBody>
          <a:bodyPr wrap="square" rtlCol="0">
            <a:spAutoFit/>
          </a:bodyPr>
          <a:lstStyle/>
          <a:p>
            <a:r>
              <a:rPr lang="en-US" sz="2400" dirty="0"/>
              <a:t>Why does this work?</a:t>
            </a:r>
            <a:br>
              <a:rPr lang="en-US" sz="2400" dirty="0"/>
            </a:br>
            <a:r>
              <a:rPr lang="en-US" sz="2400" dirty="0"/>
              <a:t>We need to be able to make a valid argument that it always does.</a:t>
            </a:r>
          </a:p>
        </p:txBody>
      </p:sp>
    </p:spTree>
    <p:extLst>
      <p:ext uri="{BB962C8B-B14F-4D97-AF65-F5344CB8AC3E}">
        <p14:creationId xmlns:p14="http://schemas.microsoft.com/office/powerpoint/2010/main" val="321786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9A6B-2D9C-634D-B87E-A0D80EE2C45E}"/>
              </a:ext>
            </a:extLst>
          </p:cNvPr>
          <p:cNvSpPr>
            <a:spLocks noGrp="1"/>
          </p:cNvSpPr>
          <p:nvPr>
            <p:ph type="title"/>
          </p:nvPr>
        </p:nvSpPr>
        <p:spPr/>
        <p:txBody>
          <a:bodyPr/>
          <a:lstStyle/>
          <a:p>
            <a:r>
              <a:rPr lang="en-US" dirty="0"/>
              <a:t>What’s the situation?</a:t>
            </a:r>
          </a:p>
        </p:txBody>
      </p:sp>
      <p:sp>
        <p:nvSpPr>
          <p:cNvPr id="3" name="Content Placeholder 2">
            <a:extLst>
              <a:ext uri="{FF2B5EF4-FFF2-40B4-BE49-F238E27FC236}">
                <a16:creationId xmlns:a16="http://schemas.microsoft.com/office/drawing/2014/main" id="{44E74178-DBCB-5D49-A3BB-5F92FD21D636}"/>
              </a:ext>
            </a:extLst>
          </p:cNvPr>
          <p:cNvSpPr>
            <a:spLocks noGrp="1"/>
          </p:cNvSpPr>
          <p:nvPr>
            <p:ph idx="1"/>
          </p:nvPr>
        </p:nvSpPr>
        <p:spPr>
          <a:xfrm>
            <a:off x="609600" y="1447800"/>
            <a:ext cx="10972800" cy="4800600"/>
          </a:xfrm>
        </p:spPr>
        <p:txBody>
          <a:bodyPr>
            <a:normAutofit lnSpcReduction="10000"/>
          </a:bodyPr>
          <a:lstStyle/>
          <a:p>
            <a:r>
              <a:rPr lang="en-US" dirty="0"/>
              <a:t>Given an input </a:t>
            </a:r>
            <a:r>
              <a:rPr lang="en-US" b="1" i="1" dirty="0">
                <a:solidFill>
                  <a:srgbClr val="0070C0"/>
                </a:solidFill>
                <a:latin typeface="Times" pitchFamily="2" charset="0"/>
              </a:rPr>
              <a:t>I</a:t>
            </a:r>
            <a:r>
              <a:rPr lang="en-US" b="1" i="1" baseline="-25000" dirty="0">
                <a:solidFill>
                  <a:srgbClr val="0070C0"/>
                </a:solidFill>
                <a:latin typeface="Times" pitchFamily="2" charset="0"/>
              </a:rPr>
              <a:t>1</a:t>
            </a:r>
            <a:r>
              <a:rPr lang="en-US" dirty="0"/>
              <a:t> for the </a:t>
            </a:r>
            <a:r>
              <a:rPr lang="en-US" b="1" i="1" dirty="0">
                <a:solidFill>
                  <a:srgbClr val="0070C0"/>
                </a:solidFill>
              </a:rPr>
              <a:t>max network flow problem </a:t>
            </a:r>
            <a:r>
              <a:rPr lang="en-US" dirty="0"/>
              <a:t>(graph G with edge capacities), we can find the max flow for that input </a:t>
            </a:r>
          </a:p>
          <a:p>
            <a:r>
              <a:rPr lang="en-US" dirty="0"/>
              <a:t>Given an input </a:t>
            </a:r>
            <a:r>
              <a:rPr lang="en-US" b="1" i="1" dirty="0">
                <a:solidFill>
                  <a:srgbClr val="C00000"/>
                </a:solidFill>
                <a:latin typeface="Times" pitchFamily="2" charset="0"/>
              </a:rPr>
              <a:t>I</a:t>
            </a:r>
            <a:r>
              <a:rPr lang="en-US" b="1" i="1" baseline="-25000" dirty="0">
                <a:solidFill>
                  <a:srgbClr val="C00000"/>
                </a:solidFill>
                <a:latin typeface="Times" pitchFamily="2" charset="0"/>
              </a:rPr>
              <a:t>2</a:t>
            </a:r>
            <a:r>
              <a:rPr lang="en-US" b="1" i="1" baseline="-25000" dirty="0">
                <a:solidFill>
                  <a:srgbClr val="0070C0"/>
                </a:solidFill>
                <a:latin typeface="Times" pitchFamily="2" charset="0"/>
              </a:rPr>
              <a:t> </a:t>
            </a:r>
            <a:r>
              <a:rPr lang="en-US" dirty="0"/>
              <a:t>for </a:t>
            </a:r>
            <a:r>
              <a:rPr lang="en-US" b="1" i="1" dirty="0">
                <a:solidFill>
                  <a:srgbClr val="C00000"/>
                </a:solidFill>
              </a:rPr>
              <a:t>edge-disjoint path problem</a:t>
            </a:r>
            <a:r>
              <a:rPr lang="en-US" dirty="0"/>
              <a:t>, we can:</a:t>
            </a:r>
          </a:p>
          <a:p>
            <a:pPr lvl="1"/>
            <a:r>
              <a:rPr lang="en-US" dirty="0"/>
              <a:t>Convert that input </a:t>
            </a:r>
            <a:r>
              <a:rPr lang="en-US" b="1" i="1" dirty="0">
                <a:solidFill>
                  <a:srgbClr val="C00000"/>
                </a:solidFill>
                <a:latin typeface="Times" pitchFamily="2" charset="0"/>
              </a:rPr>
              <a:t>I</a:t>
            </a:r>
            <a:r>
              <a:rPr lang="en-US" b="1" i="1" baseline="-25000" dirty="0">
                <a:solidFill>
                  <a:srgbClr val="C00000"/>
                </a:solidFill>
                <a:latin typeface="Times" pitchFamily="2" charset="0"/>
              </a:rPr>
              <a:t>2</a:t>
            </a:r>
            <a:r>
              <a:rPr lang="en-US" dirty="0"/>
              <a:t> to make a valid input </a:t>
            </a:r>
            <a:r>
              <a:rPr lang="en-US" b="1" i="1" dirty="0">
                <a:solidFill>
                  <a:srgbClr val="0070C0"/>
                </a:solidFill>
                <a:latin typeface="Times" pitchFamily="2" charset="0"/>
              </a:rPr>
              <a:t>I</a:t>
            </a:r>
            <a:r>
              <a:rPr lang="en-US" b="1" i="1" baseline="-25000" dirty="0">
                <a:solidFill>
                  <a:srgbClr val="0070C0"/>
                </a:solidFill>
                <a:latin typeface="Times" pitchFamily="2" charset="0"/>
              </a:rPr>
              <a:t>1 </a:t>
            </a:r>
            <a:r>
              <a:rPr lang="en-US" dirty="0"/>
              <a:t>for </a:t>
            </a:r>
            <a:r>
              <a:rPr lang="en-US" b="1" i="1" dirty="0">
                <a:solidFill>
                  <a:srgbClr val="0070C0"/>
                </a:solidFill>
              </a:rPr>
              <a:t>network flow problem</a:t>
            </a:r>
            <a:r>
              <a:rPr lang="en-US" dirty="0"/>
              <a:t>, by using same graph G but adding capacity=1 for each edge</a:t>
            </a:r>
          </a:p>
          <a:p>
            <a:pPr lvl="1"/>
            <a:r>
              <a:rPr lang="en-US" dirty="0"/>
              <a:t>Solve </a:t>
            </a:r>
            <a:r>
              <a:rPr lang="en-US" b="1" i="1" dirty="0">
                <a:solidFill>
                  <a:srgbClr val="0070C0"/>
                </a:solidFill>
              </a:rPr>
              <a:t>max network flow problem</a:t>
            </a:r>
            <a:r>
              <a:rPr lang="en-US" b="1" i="1" dirty="0">
                <a:solidFill>
                  <a:srgbClr val="0070C0"/>
                </a:solidFill>
                <a:latin typeface="Times" pitchFamily="2" charset="0"/>
              </a:rPr>
              <a:t> </a:t>
            </a:r>
            <a:r>
              <a:rPr lang="en-US" dirty="0"/>
              <a:t>for </a:t>
            </a:r>
            <a:r>
              <a:rPr lang="en-US" b="1" i="1" dirty="0">
                <a:solidFill>
                  <a:srgbClr val="0070C0"/>
                </a:solidFill>
                <a:latin typeface="Times" pitchFamily="2" charset="0"/>
              </a:rPr>
              <a:t>I</a:t>
            </a:r>
            <a:r>
              <a:rPr lang="en-US" b="1" i="1" baseline="-25000" dirty="0">
                <a:solidFill>
                  <a:srgbClr val="0070C0"/>
                </a:solidFill>
                <a:latin typeface="Times" pitchFamily="2" charset="0"/>
              </a:rPr>
              <a:t>1</a:t>
            </a:r>
            <a:r>
              <a:rPr lang="en-US" b="1" i="1" dirty="0">
                <a:solidFill>
                  <a:srgbClr val="0070C0"/>
                </a:solidFill>
              </a:rPr>
              <a:t> </a:t>
            </a:r>
            <a:r>
              <a:rPr lang="en-US" dirty="0"/>
              <a:t>and get result </a:t>
            </a:r>
            <a:r>
              <a:rPr lang="en-US" b="1" i="1" dirty="0">
                <a:solidFill>
                  <a:srgbClr val="0070C0"/>
                </a:solidFill>
              </a:rPr>
              <a:t>R</a:t>
            </a:r>
            <a:r>
              <a:rPr lang="en-US" b="1" i="1" baseline="-25000" dirty="0">
                <a:solidFill>
                  <a:srgbClr val="0070C0"/>
                </a:solidFill>
              </a:rPr>
              <a:t>1</a:t>
            </a:r>
            <a:r>
              <a:rPr lang="en-US" dirty="0">
                <a:solidFill>
                  <a:srgbClr val="0070C0"/>
                </a:solidFill>
              </a:rPr>
              <a:t> </a:t>
            </a:r>
          </a:p>
          <a:p>
            <a:pPr lvl="1"/>
            <a:r>
              <a:rPr lang="en-US" dirty="0"/>
              <a:t>Use </a:t>
            </a:r>
            <a:r>
              <a:rPr lang="en-US" b="1" i="1" dirty="0">
                <a:solidFill>
                  <a:srgbClr val="0070C0"/>
                </a:solidFill>
              </a:rPr>
              <a:t>R</a:t>
            </a:r>
            <a:r>
              <a:rPr lang="en-US" b="1" i="1" baseline="-25000" dirty="0">
                <a:solidFill>
                  <a:srgbClr val="0070C0"/>
                </a:solidFill>
              </a:rPr>
              <a:t>1</a:t>
            </a:r>
            <a:r>
              <a:rPr lang="en-US" dirty="0"/>
              <a:t> to give the solution </a:t>
            </a:r>
            <a:r>
              <a:rPr lang="en-US" b="1" i="1" dirty="0">
                <a:solidFill>
                  <a:srgbClr val="C00000"/>
                </a:solidFill>
              </a:rPr>
              <a:t>R</a:t>
            </a:r>
            <a:r>
              <a:rPr lang="en-US" b="1" i="1" baseline="-25000" dirty="0">
                <a:solidFill>
                  <a:srgbClr val="C00000"/>
                </a:solidFill>
              </a:rPr>
              <a:t>2</a:t>
            </a:r>
            <a:r>
              <a:rPr lang="en-US" dirty="0"/>
              <a:t> for </a:t>
            </a:r>
            <a:r>
              <a:rPr lang="en-US" b="1" i="1" dirty="0">
                <a:solidFill>
                  <a:srgbClr val="C00000"/>
                </a:solidFill>
              </a:rPr>
              <a:t>edge-disjoint path</a:t>
            </a:r>
            <a:r>
              <a:rPr lang="en-US" dirty="0"/>
              <a:t> for input </a:t>
            </a:r>
            <a:r>
              <a:rPr lang="en-US" b="1" i="1" dirty="0">
                <a:solidFill>
                  <a:srgbClr val="C00000"/>
                </a:solidFill>
                <a:latin typeface="Times" pitchFamily="2" charset="0"/>
              </a:rPr>
              <a:t>I</a:t>
            </a:r>
            <a:r>
              <a:rPr lang="en-US" b="1" i="1" baseline="-25000" dirty="0">
                <a:solidFill>
                  <a:srgbClr val="C00000"/>
                </a:solidFill>
                <a:latin typeface="Times" pitchFamily="2" charset="0"/>
              </a:rPr>
              <a:t>2</a:t>
            </a:r>
            <a:r>
              <a:rPr lang="en-US" dirty="0"/>
              <a:t> </a:t>
            </a:r>
          </a:p>
          <a:p>
            <a:pPr lvl="2"/>
            <a:r>
              <a:rPr lang="en-US" dirty="0"/>
              <a:t>In this case, </a:t>
            </a:r>
            <a:r>
              <a:rPr lang="en-US" b="1" dirty="0">
                <a:solidFill>
                  <a:srgbClr val="0070C0"/>
                </a:solidFill>
              </a:rPr>
              <a:t>|f| </a:t>
            </a:r>
            <a:r>
              <a:rPr lang="en-US" dirty="0"/>
              <a:t>= </a:t>
            </a:r>
            <a:r>
              <a:rPr lang="en-US" b="1" dirty="0">
                <a:solidFill>
                  <a:srgbClr val="C00000"/>
                </a:solidFill>
              </a:rPr>
              <a:t>the number of paths</a:t>
            </a:r>
            <a:endParaRPr lang="en-US" b="1" dirty="0"/>
          </a:p>
          <a:p>
            <a:r>
              <a:rPr lang="en-US" dirty="0"/>
              <a:t>Next, let’s solve another problem using our new </a:t>
            </a:r>
            <a:r>
              <a:rPr lang="en-US" i="1" dirty="0"/>
              <a:t>edge-disjoint path</a:t>
            </a:r>
            <a:r>
              <a:rPr lang="en-US" dirty="0"/>
              <a:t> solution</a:t>
            </a:r>
          </a:p>
          <a:p>
            <a:pPr lvl="1"/>
            <a:endParaRPr lang="en-US" dirty="0"/>
          </a:p>
        </p:txBody>
      </p:sp>
      <p:sp>
        <p:nvSpPr>
          <p:cNvPr id="4" name="Slide Number Placeholder 3">
            <a:extLst>
              <a:ext uri="{FF2B5EF4-FFF2-40B4-BE49-F238E27FC236}">
                <a16:creationId xmlns:a16="http://schemas.microsoft.com/office/drawing/2014/main" id="{37B334DC-C966-9A44-BA37-1CD51FD1FA08}"/>
              </a:ext>
            </a:extLst>
          </p:cNvPr>
          <p:cNvSpPr>
            <a:spLocks noGrp="1"/>
          </p:cNvSpPr>
          <p:nvPr>
            <p:ph type="sldNum" sz="quarter" idx="12"/>
          </p:nvPr>
        </p:nvSpPr>
        <p:spPr/>
        <p:txBody>
          <a:bodyPr/>
          <a:lstStyle/>
          <a:p>
            <a:fld id="{86BADE50-950A-4D58-BFB2-FA2C6A8B385D}" type="slidenum">
              <a:rPr lang="en-US" smtClean="0"/>
              <a:t>8</a:t>
            </a:fld>
            <a:endParaRPr lang="en-US"/>
          </a:p>
        </p:txBody>
      </p:sp>
    </p:spTree>
    <p:extLst>
      <p:ext uri="{BB962C8B-B14F-4D97-AF65-F5344CB8AC3E}">
        <p14:creationId xmlns:p14="http://schemas.microsoft.com/office/powerpoint/2010/main" val="2348265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Vertex-Disjoint Paths</a:t>
            </a:r>
          </a:p>
        </p:txBody>
      </p:sp>
      <p:sp>
        <p:nvSpPr>
          <p:cNvPr id="4" name="Slide Number Placeholder 3"/>
          <p:cNvSpPr>
            <a:spLocks noGrp="1"/>
          </p:cNvSpPr>
          <p:nvPr>
            <p:ph type="sldNum" sz="quarter" idx="12"/>
          </p:nvPr>
        </p:nvSpPr>
        <p:spPr/>
        <p:txBody>
          <a:bodyPr/>
          <a:lstStyle/>
          <a:p>
            <a:fld id="{86BADE50-950A-4D58-BFB2-FA2C6A8B385D}" type="slidenum">
              <a:rPr lang="en-US" smtClean="0"/>
              <a:t>9</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1219200" y="1306652"/>
                <a:ext cx="9525000" cy="830997"/>
              </a:xfrm>
              <a:prstGeom prst="rect">
                <a:avLst/>
              </a:prstGeom>
              <a:noFill/>
            </p:spPr>
            <p:txBody>
              <a:bodyPr wrap="square" rtlCol="0">
                <a:spAutoFit/>
              </a:bodyPr>
              <a:lstStyle/>
              <a:p>
                <a:r>
                  <a:rPr lang="en-US" sz="2400" dirty="0"/>
                  <a:t>Given a graph </a:t>
                </a:r>
                <a14:m>
                  <m:oMath xmlns:m="http://schemas.openxmlformats.org/officeDocument/2006/math">
                    <m:r>
                      <a:rPr lang="en-US" sz="2400" i="1">
                        <a:latin typeface="Cambria Math"/>
                      </a:rPr>
                      <m:t>𝐺</m:t>
                    </m:r>
                    <m:r>
                      <a:rPr lang="en-US" sz="2400" i="1">
                        <a:latin typeface="Cambria Math"/>
                      </a:rPr>
                      <m:t>=(</m:t>
                    </m:r>
                    <m:r>
                      <a:rPr lang="en-US" sz="2400" i="1">
                        <a:latin typeface="Cambria Math"/>
                      </a:rPr>
                      <m:t>𝑉</m:t>
                    </m:r>
                    <m:r>
                      <a:rPr lang="en-US" sz="2400" i="1">
                        <a:latin typeface="Cambria Math"/>
                      </a:rPr>
                      <m:t>,</m:t>
                    </m:r>
                    <m:r>
                      <a:rPr lang="en-US" sz="2400" i="1">
                        <a:latin typeface="Cambria Math"/>
                      </a:rPr>
                      <m:t>𝐸</m:t>
                    </m:r>
                    <m:r>
                      <a:rPr lang="en-US" sz="2400" i="1">
                        <a:latin typeface="Cambria Math"/>
                      </a:rPr>
                      <m:t>)</m:t>
                    </m:r>
                  </m:oMath>
                </a14:m>
                <a:r>
                  <a:rPr lang="en-US" sz="2400" dirty="0"/>
                  <a:t>, a start node </a:t>
                </a:r>
                <a14:m>
                  <m:oMath xmlns:m="http://schemas.openxmlformats.org/officeDocument/2006/math">
                    <m:r>
                      <a:rPr lang="en-US" sz="2400" b="0" i="1" smtClean="0">
                        <a:latin typeface="Cambria Math" panose="02040503050406030204" pitchFamily="18" charset="0"/>
                      </a:rPr>
                      <m:t>𝑢</m:t>
                    </m:r>
                  </m:oMath>
                </a14:m>
                <a:r>
                  <a:rPr lang="en-US" sz="2400" dirty="0"/>
                  <a:t> and a destination node </a:t>
                </a:r>
                <a14:m>
                  <m:oMath xmlns:m="http://schemas.openxmlformats.org/officeDocument/2006/math">
                    <m:r>
                      <a:rPr lang="en-US" sz="2400" b="0" i="1" smtClean="0">
                        <a:latin typeface="Cambria Math" panose="02040503050406030204" pitchFamily="18" charset="0"/>
                      </a:rPr>
                      <m:t>𝑣</m:t>
                    </m:r>
                  </m:oMath>
                </a14:m>
                <a:r>
                  <a:rPr lang="en-US" sz="2400" dirty="0"/>
                  <a:t>, give the maximum number of paths from </a:t>
                </a:r>
                <a14:m>
                  <m:oMath xmlns:m="http://schemas.openxmlformats.org/officeDocument/2006/math">
                    <m:r>
                      <a:rPr lang="en-US" sz="2400" b="0" i="1" smtClean="0">
                        <a:latin typeface="Cambria Math" panose="02040503050406030204" pitchFamily="18" charset="0"/>
                      </a:rPr>
                      <m:t>𝑢</m:t>
                    </m:r>
                  </m:oMath>
                </a14:m>
                <a:r>
                  <a:rPr lang="en-US" sz="2400" dirty="0"/>
                  <a:t> to </a:t>
                </a:r>
                <a14:m>
                  <m:oMath xmlns:m="http://schemas.openxmlformats.org/officeDocument/2006/math">
                    <m:r>
                      <a:rPr lang="en-US" sz="2400" b="0" i="1" smtClean="0">
                        <a:latin typeface="Cambria Math" panose="02040503050406030204" pitchFamily="18" charset="0"/>
                      </a:rPr>
                      <m:t>𝑣</m:t>
                    </m:r>
                  </m:oMath>
                </a14:m>
                <a:r>
                  <a:rPr lang="en-US" sz="2400" dirty="0"/>
                  <a:t> which share no </a:t>
                </a:r>
                <a:r>
                  <a:rPr lang="en-US" sz="2400" u="sng" dirty="0"/>
                  <a:t>vertices</a:t>
                </a:r>
              </a:p>
            </p:txBody>
          </p:sp>
        </mc:Choice>
        <mc:Fallback xmlns="">
          <p:sp>
            <p:nvSpPr>
              <p:cNvPr id="5" name="TextBox 4"/>
              <p:cNvSpPr txBox="1">
                <a:spLocks noRot="1" noChangeAspect="1" noMove="1" noResize="1" noEditPoints="1" noAdjustHandles="1" noChangeArrowheads="1" noChangeShapeType="1" noTextEdit="1"/>
              </p:cNvSpPr>
              <p:nvPr/>
            </p:nvSpPr>
            <p:spPr>
              <a:xfrm>
                <a:off x="1219200" y="1306652"/>
                <a:ext cx="9525000" cy="830997"/>
              </a:xfrm>
              <a:prstGeom prst="rect">
                <a:avLst/>
              </a:prstGeom>
              <a:blipFill>
                <a:blip r:embed="rId2"/>
                <a:stretch>
                  <a:fillRect l="-1065" t="-4478" r="-1198" b="-149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a:xfrm>
                <a:off x="1797832" y="2988540"/>
                <a:ext cx="459341" cy="459341"/>
              </a:xfrm>
              <a:prstGeom prst="ellipse">
                <a:avLst/>
              </a:prstGeom>
              <a:solidFill>
                <a:srgbClr val="7030A0"/>
              </a:solid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US" dirty="0"/>
              </a:p>
            </p:txBody>
          </p:sp>
        </mc:Choice>
        <mc:Fallback xmlns="">
          <p:sp>
            <p:nvSpPr>
              <p:cNvPr id="6" name="Oval 5"/>
              <p:cNvSpPr>
                <a:spLocks noRot="1" noChangeAspect="1" noMove="1" noResize="1" noEditPoints="1" noAdjustHandles="1" noChangeArrowheads="1" noChangeShapeType="1" noTextEdit="1"/>
              </p:cNvSpPr>
              <p:nvPr/>
            </p:nvSpPr>
            <p:spPr>
              <a:xfrm>
                <a:off x="1797832" y="2988540"/>
                <a:ext cx="459341" cy="459341"/>
              </a:xfrm>
              <a:prstGeom prst="ellipse">
                <a:avLst/>
              </a:prstGeom>
              <a:blipFill>
                <a:blip r:embed="rId3"/>
                <a:stretch>
                  <a:fillRect/>
                </a:stretch>
              </a:blipFill>
              <a:ln>
                <a:solidFill>
                  <a:srgbClr val="7030A0"/>
                </a:solidFill>
                <a:headEnd type="none" w="med" len="med"/>
                <a:tailEnd type="triangl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7696201" y="5092007"/>
                <a:ext cx="459341" cy="459341"/>
              </a:xfrm>
              <a:prstGeom prst="ellipse">
                <a:avLst/>
              </a:prstGeom>
              <a:solidFill>
                <a:srgbClr val="00CCFF"/>
              </a:solid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𝑣</m:t>
                      </m:r>
                    </m:oMath>
                  </m:oMathPara>
                </a14:m>
                <a:endParaRPr lang="en-US" dirty="0">
                  <a:solidFill>
                    <a:schemeClr val="tx1"/>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7696201" y="5092007"/>
                <a:ext cx="459341" cy="459341"/>
              </a:xfrm>
              <a:prstGeom prst="ellipse">
                <a:avLst/>
              </a:prstGeom>
              <a:blipFill>
                <a:blip r:embed="rId4"/>
                <a:stretch>
                  <a:fillRect/>
                </a:stretch>
              </a:blipFill>
              <a:ln>
                <a:solidFill>
                  <a:srgbClr val="0070C0"/>
                </a:solidFill>
                <a:headEnd type="none" w="med" len="med"/>
                <a:tailEnd type="triangle" w="med" len="med"/>
              </a:ln>
            </p:spPr>
            <p:txBody>
              <a:bodyPr/>
              <a:lstStyle/>
              <a:p>
                <a:r>
                  <a:rPr lang="en-US">
                    <a:noFill/>
                  </a:rPr>
                  <a:t> </a:t>
                </a:r>
              </a:p>
            </p:txBody>
          </p:sp>
        </mc:Fallback>
      </mc:AlternateContent>
      <p:sp>
        <p:nvSpPr>
          <p:cNvPr id="8" name="Oval 7"/>
          <p:cNvSpPr/>
          <p:nvPr/>
        </p:nvSpPr>
        <p:spPr>
          <a:xfrm>
            <a:off x="4520419" y="2921271"/>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9" name="Oval 8"/>
          <p:cNvSpPr/>
          <p:nvPr/>
        </p:nvSpPr>
        <p:spPr>
          <a:xfrm>
            <a:off x="3590943" y="4167022"/>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sp>
        <p:nvSpPr>
          <p:cNvPr id="10" name="Oval 9"/>
          <p:cNvSpPr/>
          <p:nvPr/>
        </p:nvSpPr>
        <p:spPr>
          <a:xfrm>
            <a:off x="2027503" y="5607341"/>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11" name="Oval 10"/>
          <p:cNvSpPr/>
          <p:nvPr/>
        </p:nvSpPr>
        <p:spPr>
          <a:xfrm>
            <a:off x="2962657" y="5254408"/>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cxnSp>
        <p:nvCxnSpPr>
          <p:cNvPr id="12" name="Straight Arrow Connector 11"/>
          <p:cNvCxnSpPr>
            <a:stCxn id="6" idx="7"/>
            <a:endCxn id="8" idx="2"/>
          </p:cNvCxnSpPr>
          <p:nvPr/>
        </p:nvCxnSpPr>
        <p:spPr>
          <a:xfrm>
            <a:off x="2189904" y="3055809"/>
            <a:ext cx="2330515" cy="9513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4"/>
            <a:endCxn id="10" idx="0"/>
          </p:cNvCxnSpPr>
          <p:nvPr/>
        </p:nvCxnSpPr>
        <p:spPr>
          <a:xfrm>
            <a:off x="2027503" y="3447880"/>
            <a:ext cx="229671" cy="215946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7"/>
            <a:endCxn id="8" idx="3"/>
          </p:cNvCxnSpPr>
          <p:nvPr/>
        </p:nvCxnSpPr>
        <p:spPr>
          <a:xfrm flipV="1">
            <a:off x="3983015" y="3313342"/>
            <a:ext cx="604673" cy="92094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6"/>
            <a:endCxn id="9" idx="1"/>
          </p:cNvCxnSpPr>
          <p:nvPr/>
        </p:nvCxnSpPr>
        <p:spPr>
          <a:xfrm>
            <a:off x="2257173" y="3218210"/>
            <a:ext cx="1401039" cy="10160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5"/>
            <a:endCxn id="11" idx="1"/>
          </p:cNvCxnSpPr>
          <p:nvPr/>
        </p:nvCxnSpPr>
        <p:spPr>
          <a:xfrm>
            <a:off x="2189903" y="3380612"/>
            <a:ext cx="840022" cy="194106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6"/>
            <a:endCxn id="69" idx="2"/>
          </p:cNvCxnSpPr>
          <p:nvPr/>
        </p:nvCxnSpPr>
        <p:spPr>
          <a:xfrm>
            <a:off x="4050284" y="4396693"/>
            <a:ext cx="862207" cy="22967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7" idx="0"/>
            <a:endCxn id="8" idx="5"/>
          </p:cNvCxnSpPr>
          <p:nvPr/>
        </p:nvCxnSpPr>
        <p:spPr>
          <a:xfrm flipH="1" flipV="1">
            <a:off x="4912491" y="3313342"/>
            <a:ext cx="3013381" cy="1778664"/>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912491" y="4396693"/>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t>
            </a:r>
          </a:p>
        </p:txBody>
      </p:sp>
      <p:cxnSp>
        <p:nvCxnSpPr>
          <p:cNvPr id="72" name="Straight Arrow Connector 71"/>
          <p:cNvCxnSpPr>
            <a:stCxn id="11" idx="7"/>
            <a:endCxn id="69" idx="3"/>
          </p:cNvCxnSpPr>
          <p:nvPr/>
        </p:nvCxnSpPr>
        <p:spPr>
          <a:xfrm flipV="1">
            <a:off x="3354729" y="4788764"/>
            <a:ext cx="1625031" cy="53291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3177708" y="6200273"/>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cxnSp>
        <p:nvCxnSpPr>
          <p:cNvPr id="91" name="Straight Arrow Connector 90"/>
          <p:cNvCxnSpPr>
            <a:stCxn id="10" idx="5"/>
            <a:endCxn id="90" idx="2"/>
          </p:cNvCxnSpPr>
          <p:nvPr/>
        </p:nvCxnSpPr>
        <p:spPr>
          <a:xfrm>
            <a:off x="2419575" y="5999413"/>
            <a:ext cx="758133" cy="43053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4303066" y="5885617"/>
            <a:ext cx="459341" cy="459341"/>
          </a:xfrm>
          <a:prstGeom prst="ellipse">
            <a:avLst/>
          </a:prstGeom>
          <a:solidFill>
            <a:srgbClr val="FFC000"/>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cxnSp>
        <p:nvCxnSpPr>
          <p:cNvPr id="95" name="Straight Arrow Connector 94"/>
          <p:cNvCxnSpPr>
            <a:stCxn id="10" idx="6"/>
            <a:endCxn id="94" idx="2"/>
          </p:cNvCxnSpPr>
          <p:nvPr/>
        </p:nvCxnSpPr>
        <p:spPr>
          <a:xfrm>
            <a:off x="2486843" y="5837011"/>
            <a:ext cx="1816222" cy="2782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1" idx="5"/>
            <a:endCxn id="94" idx="1"/>
          </p:cNvCxnSpPr>
          <p:nvPr/>
        </p:nvCxnSpPr>
        <p:spPr>
          <a:xfrm>
            <a:off x="3354728" y="5646479"/>
            <a:ext cx="1015606" cy="30640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1" idx="6"/>
            <a:endCxn id="7" idx="2"/>
          </p:cNvCxnSpPr>
          <p:nvPr/>
        </p:nvCxnSpPr>
        <p:spPr>
          <a:xfrm flipV="1">
            <a:off x="3421998" y="5321678"/>
            <a:ext cx="4274203" cy="16240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9" idx="6"/>
            <a:endCxn id="7" idx="1"/>
          </p:cNvCxnSpPr>
          <p:nvPr/>
        </p:nvCxnSpPr>
        <p:spPr>
          <a:xfrm>
            <a:off x="5371831" y="4626363"/>
            <a:ext cx="2391638" cy="53291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94" idx="6"/>
            <a:endCxn id="7" idx="3"/>
          </p:cNvCxnSpPr>
          <p:nvPr/>
        </p:nvCxnSpPr>
        <p:spPr>
          <a:xfrm flipV="1">
            <a:off x="4762407" y="5484079"/>
            <a:ext cx="3001063" cy="63120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90" idx="6"/>
            <a:endCxn id="94" idx="3"/>
          </p:cNvCxnSpPr>
          <p:nvPr/>
        </p:nvCxnSpPr>
        <p:spPr>
          <a:xfrm flipV="1">
            <a:off x="3637048" y="6277689"/>
            <a:ext cx="733286" cy="15225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307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CS4102-SlimGr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S4102-SlimGray" id="{0C9D6FD0-6105-1D4A-B9A3-9200ED4C5EEE}" vid="{94664388-EB31-D042-8A81-6F2F7AEB9E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CS4102-SlimGray</Template>
  <TotalTime>36952</TotalTime>
  <Words>3228</Words>
  <Application>Microsoft Macintosh PowerPoint</Application>
  <PresentationFormat>Widescreen</PresentationFormat>
  <Paragraphs>457</Paragraphs>
  <Slides>53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ＭＳ Ｐゴシック</vt:lpstr>
      <vt:lpstr>Arial</vt:lpstr>
      <vt:lpstr>Calibri</vt:lpstr>
      <vt:lpstr>Cambria Math</vt:lpstr>
      <vt:lpstr>Helvetica Neue</vt:lpstr>
      <vt:lpstr>Helvetica Neue Thin</vt:lpstr>
      <vt:lpstr>Symbol</vt:lpstr>
      <vt:lpstr>Times</vt:lpstr>
      <vt:lpstr>CS4102-SlimGray</vt:lpstr>
      <vt:lpstr>CS4102 Algorithms Fall 2021 – Floryan and Horton</vt:lpstr>
      <vt:lpstr>Roadmap: Where We’re Going and Why</vt:lpstr>
      <vt:lpstr>Using One Solution to Solve Something Else</vt:lpstr>
      <vt:lpstr>Edge-Disjoint Paths</vt:lpstr>
      <vt:lpstr>Edge-Disjoint Paths</vt:lpstr>
      <vt:lpstr>Edge-Disjoint Paths</vt:lpstr>
      <vt:lpstr>Edge-Disjoint Paths Algorithm</vt:lpstr>
      <vt:lpstr>What’s the situation?</vt:lpstr>
      <vt:lpstr>Vertex-Disjoint Paths</vt:lpstr>
      <vt:lpstr>Vertex-Disjoint Paths</vt:lpstr>
      <vt:lpstr>Vertex-Disjoint Paths Algorithm</vt:lpstr>
      <vt:lpstr>What’s the situation now?</vt:lpstr>
      <vt:lpstr>Reductions</vt:lpstr>
      <vt:lpstr>Max-flow vs. Edge-disjoint paths</vt:lpstr>
      <vt:lpstr>Reduction</vt:lpstr>
      <vt:lpstr>In General: A Reduction</vt:lpstr>
      <vt:lpstr>In General: Reduction</vt:lpstr>
      <vt:lpstr>Total Runtime</vt:lpstr>
      <vt:lpstr>Relative Hard-ness</vt:lpstr>
      <vt:lpstr>Max-flow vs. min-cut</vt:lpstr>
      <vt:lpstr>Bipartite Matching</vt:lpstr>
      <vt:lpstr>Bipartite Graphs</vt:lpstr>
      <vt:lpstr>Notes and assumptions</vt:lpstr>
      <vt:lpstr>Bipartite Determination Algorithm </vt:lpstr>
      <vt:lpstr>Maximum Bipartite Matching</vt:lpstr>
      <vt:lpstr>Maximum Bipartite Matching</vt:lpstr>
      <vt:lpstr>Maximum Bipartite Matching</vt:lpstr>
      <vt:lpstr>Maximum Bipartite Matching</vt:lpstr>
      <vt:lpstr>Maximum Bipartite Matching Using Max Flow</vt:lpstr>
      <vt:lpstr>Maximum Bipartite Matching Using Max Flow</vt:lpstr>
      <vt:lpstr>Why does this work?</vt:lpstr>
      <vt:lpstr>Reduction details</vt:lpstr>
      <vt:lpstr>Running time</vt:lpstr>
      <vt:lpstr>Imperfect bipartite matchings</vt:lpstr>
      <vt:lpstr>More Reductions Max-Flow “Variations”</vt:lpstr>
      <vt:lpstr>Finding a Circulation</vt:lpstr>
      <vt:lpstr>Reduction to max-flow</vt:lpstr>
      <vt:lpstr>Conversion example</vt:lpstr>
      <vt:lpstr>Circulation notes</vt:lpstr>
      <vt:lpstr>Edge lower bounds</vt:lpstr>
      <vt:lpstr>Handling lower bounds</vt:lpstr>
      <vt:lpstr>Solving a flow with lower bounds</vt:lpstr>
      <vt:lpstr>Eliminating a lower bound</vt:lpstr>
      <vt:lpstr>Example: Airplane Problem</vt:lpstr>
      <vt:lpstr>From an Old HW Problem</vt:lpstr>
      <vt:lpstr>From an Old HW Problem</vt:lpstr>
      <vt:lpstr>From an Old HW Problem</vt:lpstr>
      <vt:lpstr>From an Old HW Problem</vt:lpstr>
      <vt:lpstr>From an Old HW Problem</vt:lpstr>
      <vt:lpstr>From an Old HW Problem</vt:lpstr>
      <vt:lpstr>Conclusion</vt:lpstr>
      <vt:lpstr>Summary</vt:lpstr>
      <vt:lpstr>What did we learn?</vt:lpstr>
    </vt:vector>
  </TitlesOfParts>
  <Company>UVA SEAS Computer Science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njb2b</dc:creator>
  <cp:lastModifiedBy>Microsoft Office User</cp:lastModifiedBy>
  <cp:revision>3188</cp:revision>
  <dcterms:created xsi:type="dcterms:W3CDTF">2017-08-21T20:54:06Z</dcterms:created>
  <dcterms:modified xsi:type="dcterms:W3CDTF">2021-11-23T15:22:38Z</dcterms:modified>
</cp:coreProperties>
</file>